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7.xml" ContentType="application/vnd.openxmlformats-officedocument.theme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0.xml" ContentType="application/vnd.openxmlformats-officedocument.theme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2.xml" ContentType="application/vnd.openxmlformats-officedocument.theme+xml"/>
  <Override PartName="/ppt/slideLayouts/slideLayout38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6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24.xml" ContentType="application/vnd.openxmlformats-officedocument.theme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4029" r:id="rId1"/>
    <p:sldMasterId id="2147484047" r:id="rId2"/>
    <p:sldMasterId id="2147484101" r:id="rId3"/>
    <p:sldMasterId id="2147484119" r:id="rId4"/>
    <p:sldMasterId id="2147484137" r:id="rId5"/>
    <p:sldMasterId id="2147484155" r:id="rId6"/>
    <p:sldMasterId id="2147484173" r:id="rId7"/>
    <p:sldMasterId id="2147484191" r:id="rId8"/>
    <p:sldMasterId id="2147484227" r:id="rId9"/>
    <p:sldMasterId id="2147484245" r:id="rId10"/>
    <p:sldMasterId id="2147484263" r:id="rId11"/>
    <p:sldMasterId id="2147484281" r:id="rId12"/>
    <p:sldMasterId id="2147484299" r:id="rId13"/>
    <p:sldMasterId id="2147484335" r:id="rId14"/>
    <p:sldMasterId id="2147484353" r:id="rId15"/>
    <p:sldMasterId id="2147484371" r:id="rId16"/>
    <p:sldMasterId id="2147484389" r:id="rId17"/>
    <p:sldMasterId id="2147484407" r:id="rId18"/>
    <p:sldMasterId id="2147484425" r:id="rId19"/>
    <p:sldMasterId id="2147484443" r:id="rId20"/>
    <p:sldMasterId id="2147484461" r:id="rId21"/>
    <p:sldMasterId id="2147484479" r:id="rId22"/>
    <p:sldMasterId id="2147484497" r:id="rId23"/>
  </p:sldMasterIdLst>
  <p:handoutMasterIdLst>
    <p:handoutMasterId r:id="rId87"/>
  </p:handoutMasterIdLst>
  <p:sldIdLst>
    <p:sldId id="256" r:id="rId24"/>
    <p:sldId id="309" r:id="rId25"/>
    <p:sldId id="257" r:id="rId26"/>
    <p:sldId id="323" r:id="rId27"/>
    <p:sldId id="261" r:id="rId28"/>
    <p:sldId id="262" r:id="rId29"/>
    <p:sldId id="310" r:id="rId30"/>
    <p:sldId id="264" r:id="rId31"/>
    <p:sldId id="312" r:id="rId32"/>
    <p:sldId id="263" r:id="rId33"/>
    <p:sldId id="311" r:id="rId34"/>
    <p:sldId id="325" r:id="rId35"/>
    <p:sldId id="324" r:id="rId36"/>
    <p:sldId id="322" r:id="rId37"/>
    <p:sldId id="266" r:id="rId38"/>
    <p:sldId id="267" r:id="rId39"/>
    <p:sldId id="270" r:id="rId40"/>
    <p:sldId id="272" r:id="rId41"/>
    <p:sldId id="273" r:id="rId42"/>
    <p:sldId id="274" r:id="rId43"/>
    <p:sldId id="313" r:id="rId44"/>
    <p:sldId id="314" r:id="rId45"/>
    <p:sldId id="275" r:id="rId46"/>
    <p:sldId id="276" r:id="rId47"/>
    <p:sldId id="316" r:id="rId48"/>
    <p:sldId id="315" r:id="rId49"/>
    <p:sldId id="317" r:id="rId50"/>
    <p:sldId id="278" r:id="rId51"/>
    <p:sldId id="318" r:id="rId52"/>
    <p:sldId id="319" r:id="rId53"/>
    <p:sldId id="279" r:id="rId54"/>
    <p:sldId id="280" r:id="rId55"/>
    <p:sldId id="320" r:id="rId56"/>
    <p:sldId id="307" r:id="rId57"/>
    <p:sldId id="308" r:id="rId58"/>
    <p:sldId id="283" r:id="rId59"/>
    <p:sldId id="281" r:id="rId60"/>
    <p:sldId id="282" r:id="rId61"/>
    <p:sldId id="284" r:id="rId62"/>
    <p:sldId id="285" r:id="rId63"/>
    <p:sldId id="286" r:id="rId64"/>
    <p:sldId id="287" r:id="rId65"/>
    <p:sldId id="288" r:id="rId66"/>
    <p:sldId id="289" r:id="rId67"/>
    <p:sldId id="290" r:id="rId68"/>
    <p:sldId id="291" r:id="rId69"/>
    <p:sldId id="292" r:id="rId70"/>
    <p:sldId id="293" r:id="rId71"/>
    <p:sldId id="294" r:id="rId72"/>
    <p:sldId id="295" r:id="rId73"/>
    <p:sldId id="296" r:id="rId74"/>
    <p:sldId id="297" r:id="rId75"/>
    <p:sldId id="299" r:id="rId76"/>
    <p:sldId id="301" r:id="rId77"/>
    <p:sldId id="300" r:id="rId78"/>
    <p:sldId id="302" r:id="rId79"/>
    <p:sldId id="303" r:id="rId80"/>
    <p:sldId id="304" r:id="rId81"/>
    <p:sldId id="305" r:id="rId82"/>
    <p:sldId id="306" r:id="rId83"/>
    <p:sldId id="326" r:id="rId84"/>
    <p:sldId id="327" r:id="rId85"/>
    <p:sldId id="321" r:id="rId8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3" autoAdjust="0"/>
    <p:restoredTop sz="86389" autoAdjust="0"/>
  </p:normalViewPr>
  <p:slideViewPr>
    <p:cSldViewPr snapToGrid="0">
      <p:cViewPr varScale="1">
        <p:scale>
          <a:sx n="82" d="100"/>
          <a:sy n="82" d="100"/>
        </p:scale>
        <p:origin x="-96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9DC63-B95F-459B-851B-DF0B489885FD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A4373-4A13-4561-A076-AC0BD29340C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61725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9353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7903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3799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1208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4505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5591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2144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8051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536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574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344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278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557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614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1687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7001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2073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3341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3419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1566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2456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2327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2441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1133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4777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5160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4573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7116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4551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72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5256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7002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9281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5143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034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7786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7385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9605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3216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5243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8168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036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2751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2864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745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3680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6096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9676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6759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0225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9139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9470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7407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7237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7792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2295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088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9181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8427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7800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4065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6647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2546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7011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5156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7427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6180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124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758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8204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2217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0645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9833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2856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8510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8591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4576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8952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3919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7610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8039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9085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464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672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0828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2504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9124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5828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0585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364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2399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9029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1488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2335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8119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7205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4173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6411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3485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804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5683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1566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1565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9835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6331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4174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2429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414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8708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2723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0390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1328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1035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9615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9222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24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1777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625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4416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344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1697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7630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064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3085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1527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7427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4965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9316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121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192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3885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6317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2677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5210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8566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2103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1859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6577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0982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6299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0897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3872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2510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7868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3147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4980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8842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3433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3977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9158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0394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5540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895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218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5782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8714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7677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918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0242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834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3526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5058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0511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4864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668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3604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8221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8754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4819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941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046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2117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5405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092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4009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9225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6260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6482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0278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931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442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2624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9223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3137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7149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0979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3106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8764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0872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305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133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5891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7328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9531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609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4722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8863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8924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7541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1995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4633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588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6676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3388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3114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4754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840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8906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35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4309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6755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7309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037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0391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4535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9465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0835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6572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0395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854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2809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6281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9776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7201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1233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0437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3231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0043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5346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6898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3074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5122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4211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3048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571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8467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0074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7215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077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6411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9410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888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5691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7939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2187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980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6291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966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9789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8647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232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561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847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7889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7171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4451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8518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3054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8086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8239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0802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9769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5227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8100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2429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443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3180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8458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9401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2573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2085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2083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473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8270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6741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2906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081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8798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6550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5596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8207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3954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0749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674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447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081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653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670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5459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085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3498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3792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1671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0242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1456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521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908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5098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4155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5986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608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615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1966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3527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6426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5204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4205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1797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1677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8857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3423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060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7047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1320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1891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3347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3844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3128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0013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03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7317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6449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3199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8303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8902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840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9935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2771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5353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2114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4581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5180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0412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9709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1095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3563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3668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1668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9146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9418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9815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2892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338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0682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7522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3112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1734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51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8268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3307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448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2868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8465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8209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9113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198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3876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6411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8152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032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1457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0240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8898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2635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255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0605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1558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1775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4208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9279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4175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3272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2429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5601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3722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9764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2333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357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43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4686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0926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365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3778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0208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094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5973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5213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1092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5839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2138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7649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17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57.xml"/><Relationship Id="rId16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slideLayout" Target="../slideLayouts/slideLayout26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17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08.xml"/><Relationship Id="rId16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17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70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7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17" Type="http://schemas.openxmlformats.org/officeDocument/2006/relationships/slideLayout" Target="../slideLayouts/slideLayout391.xml"/><Relationship Id="rId2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59194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05556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77340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279" r:id="rId16"/>
    <p:sldLayoutId id="2147484280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10164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  <p:sldLayoutId id="2147484296" r:id="rId15"/>
    <p:sldLayoutId id="2147484297" r:id="rId16"/>
    <p:sldLayoutId id="2147484298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3583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34474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  <p:sldLayoutId id="2147484350" r:id="rId15"/>
    <p:sldLayoutId id="2147484351" r:id="rId16"/>
    <p:sldLayoutId id="2147484352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218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5619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25935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  <p:sldLayoutId id="2147484406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6771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  <p:sldLayoutId id="2147484420" r:id="rId13"/>
    <p:sldLayoutId id="2147484421" r:id="rId14"/>
    <p:sldLayoutId id="2147484422" r:id="rId15"/>
    <p:sldLayoutId id="2147484423" r:id="rId16"/>
    <p:sldLayoutId id="2147484424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61479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  <p:sldLayoutId id="2147484441" r:id="rId16"/>
    <p:sldLayoutId id="2147484442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83008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32702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  <p:sldLayoutId id="2147484457" r:id="rId14"/>
    <p:sldLayoutId id="2147484458" r:id="rId15"/>
    <p:sldLayoutId id="2147484459" r:id="rId16"/>
    <p:sldLayoutId id="2147484460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61391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  <p:sldLayoutId id="2147484478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48861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  <p:sldLayoutId id="2147484493" r:id="rId14"/>
    <p:sldLayoutId id="2147484494" r:id="rId15"/>
    <p:sldLayoutId id="2147484495" r:id="rId16"/>
    <p:sldLayoutId id="2147484496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36140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99715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  <p:sldLayoutId id="2147484118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622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71764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  <p:sldLayoutId id="2147484153" r:id="rId16"/>
    <p:sldLayoutId id="2147484154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33313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13953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  <p:sldLayoutId id="2147484189" r:id="rId16"/>
    <p:sldLayoutId id="2147484190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3209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887530-7BF5-46E3-85A0-078E53B21E91}" type="datetimeFigureOut">
              <a:rPr lang="zh-TW" altLang="en-US" smtClean="0"/>
              <a:pPr/>
              <a:t>2016/5/9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DE4B71-68E8-460F-A54B-9F911C07DB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52710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  <p:sldLayoutId id="2147484242" r:id="rId15"/>
    <p:sldLayoutId id="2147484243" r:id="rId16"/>
    <p:sldLayoutId id="2147484244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0469" y="1713186"/>
            <a:ext cx="6500648" cy="1497232"/>
          </a:xfrm>
        </p:spPr>
        <p:txBody>
          <a:bodyPr>
            <a:normAutofit/>
          </a:bodyPr>
          <a:lstStyle/>
          <a:p>
            <a:r>
              <a:rPr lang="en-US" altLang="zh-TW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zh-TW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國中教育</a:t>
            </a:r>
            <a:r>
              <a:rPr lang="zh-TW" altLang="zh-TW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會考</a:t>
            </a:r>
            <a:r>
              <a:rPr lang="en-US" altLang="zh-TW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試場</a:t>
            </a:r>
            <a:r>
              <a:rPr lang="zh-TW" altLang="zh-TW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</a:t>
            </a:r>
            <a:endParaRPr lang="zh-TW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697164" y="607256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凌雲國中教務處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46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8655" y="1906815"/>
            <a:ext cx="87006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考生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若英語（閱讀）應考，而英語（聽力）缺考，成績通知單將註記英語（聽力）缺考，僅提供英語（閱讀）能力等級和該科整體能力等級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考生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若英語（閱讀）缺考，英語（聽力）仍可進場應考，成績通知單將註記英語（閱讀）為缺考，僅提供英語（聽力）能力等級和該科整體能力等級。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8654" y="1352577"/>
            <a:ext cx="2189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一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8654" y="3414920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（二）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5308" y="209487"/>
            <a:ext cx="8531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英語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閱讀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與英語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聽力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為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1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科兩階段，</a:t>
            </a:r>
            <a:endParaRPr lang="en-US" altLang="zh-TW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　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　　  相關試場規則如下：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74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7000">
        <p14:gallery dir="l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8519" y="770252"/>
            <a:ext cx="8103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英語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（閱讀）正式開始後，遲到逾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分鐘不得入場。若強行入場，英語（閱讀）不予計列等級。</a:t>
            </a:r>
          </a:p>
        </p:txBody>
      </p:sp>
      <p:pic>
        <p:nvPicPr>
          <p:cNvPr id="4098" name="Picture 2" descr="C:\Users\user\Desktop\考場漫畫\景美女中_國中教育會考試場規則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20" t="22476" r="36021" b="24286"/>
          <a:stretch/>
        </p:blipFill>
        <p:spPr bwMode="auto">
          <a:xfrm>
            <a:off x="408373" y="2369127"/>
            <a:ext cx="4012706" cy="4488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57330" y="18547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（三）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776186" y="2369127"/>
            <a:ext cx="4238155" cy="4488872"/>
            <a:chOff x="4776186" y="1568115"/>
            <a:chExt cx="4238155" cy="488124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48679"/>
            <a:stretch/>
          </p:blipFill>
          <p:spPr>
            <a:xfrm>
              <a:off x="4776186" y="1568115"/>
              <a:ext cx="4238155" cy="48812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文字方塊 4"/>
            <p:cNvSpPr txBox="1"/>
            <p:nvPr/>
          </p:nvSpPr>
          <p:spPr>
            <a:xfrm>
              <a:off x="5474129" y="3112826"/>
              <a:ext cx="461665" cy="598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FF0000"/>
                  </a:solidFill>
                </a:rPr>
                <a:t>英聽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0650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8000">
        <p14:doors dir="vert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8655" y="1200510"/>
            <a:ext cx="8603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英語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（閱讀）正式開始後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30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分鐘內，考生不得提早離場。若強行離場，不服糾正者，英語（閱讀）不予計列等級。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8655" y="615735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（四）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49813" r="63242"/>
          <a:stretch/>
        </p:blipFill>
        <p:spPr>
          <a:xfrm>
            <a:off x="503996" y="2970225"/>
            <a:ext cx="3976112" cy="369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群組 7"/>
          <p:cNvGrpSpPr/>
          <p:nvPr/>
        </p:nvGrpSpPr>
        <p:grpSpPr>
          <a:xfrm>
            <a:off x="4620491" y="2970225"/>
            <a:ext cx="4157788" cy="3546493"/>
            <a:chOff x="4776186" y="1568115"/>
            <a:chExt cx="4238155" cy="488124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/>
            <a:srcRect l="48679"/>
            <a:stretch/>
          </p:blipFill>
          <p:spPr>
            <a:xfrm>
              <a:off x="4776186" y="1568115"/>
              <a:ext cx="4238155" cy="48812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文字方塊 9"/>
            <p:cNvSpPr txBox="1"/>
            <p:nvPr/>
          </p:nvSpPr>
          <p:spPr>
            <a:xfrm>
              <a:off x="5454663" y="2919999"/>
              <a:ext cx="564706" cy="21774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0000"/>
                  </a:solidFill>
                </a:rPr>
                <a:t>英語</a:t>
              </a:r>
              <a:r>
                <a:rPr lang="en-US" altLang="zh-TW" sz="2400" b="1" dirty="0">
                  <a:solidFill>
                    <a:srgbClr val="FF0000"/>
                  </a:solidFill>
                </a:rPr>
                <a:t>(</a:t>
              </a:r>
              <a:r>
                <a:rPr lang="zh-TW" altLang="en-US" sz="2400" b="1" dirty="0">
                  <a:solidFill>
                    <a:srgbClr val="FF0000"/>
                  </a:solidFill>
                </a:rPr>
                <a:t>閱讀</a:t>
              </a:r>
              <a:r>
                <a:rPr lang="en-US" altLang="zh-TW" sz="2400" b="1" dirty="0" smtClean="0">
                  <a:solidFill>
                    <a:srgbClr val="FF0000"/>
                  </a:solidFill>
                </a:rPr>
                <a:t>)</a:t>
              </a:r>
              <a:endParaRPr lang="en-US" altLang="zh-TW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3204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7000">
        <p14:gallery dir="l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5637" y="998408"/>
            <a:ext cx="81175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英語（聽力）試題正式開始播放後，考生即不得入場亦不得提前離場，以免影響試場內他人作答；若強行入場或提前離場，英語（聽力）不予計列等級。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0629" y="227328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（五）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3289081"/>
            <a:ext cx="3358719" cy="3623701"/>
            <a:chOff x="719091" y="1944210"/>
            <a:chExt cx="7883371" cy="4700726"/>
          </a:xfrm>
        </p:grpSpPr>
        <p:pic>
          <p:nvPicPr>
            <p:cNvPr id="4098" name="Picture 2" descr="C:\Users\user\Desktop\考場漫畫\景美女中_國中教育會考試場規則_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82" t="22476" r="65064" b="17684"/>
            <a:stretch/>
          </p:blipFill>
          <p:spPr bwMode="auto">
            <a:xfrm>
              <a:off x="719091" y="1944210"/>
              <a:ext cx="7883371" cy="4700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2867487" y="5930283"/>
              <a:ext cx="2459115" cy="3284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t="49813" r="63242"/>
          <a:stretch/>
        </p:blipFill>
        <p:spPr>
          <a:xfrm>
            <a:off x="3250901" y="3304549"/>
            <a:ext cx="2640986" cy="354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群組 8"/>
          <p:cNvGrpSpPr/>
          <p:nvPr/>
        </p:nvGrpSpPr>
        <p:grpSpPr>
          <a:xfrm>
            <a:off x="5794905" y="3304549"/>
            <a:ext cx="3468033" cy="3608233"/>
            <a:chOff x="4776186" y="1568115"/>
            <a:chExt cx="4238155" cy="48812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/>
            <a:srcRect l="48679"/>
            <a:stretch/>
          </p:blipFill>
          <p:spPr>
            <a:xfrm>
              <a:off x="4776186" y="1568115"/>
              <a:ext cx="4238155" cy="48812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文字方塊 10"/>
            <p:cNvSpPr txBox="1"/>
            <p:nvPr/>
          </p:nvSpPr>
          <p:spPr>
            <a:xfrm>
              <a:off x="5472087" y="2964110"/>
              <a:ext cx="526571" cy="7394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FF0000"/>
                  </a:solidFill>
                </a:rPr>
                <a:t>英聽</a:t>
              </a:r>
              <a:endParaRPr lang="zh-TW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6274799" y="4336473"/>
            <a:ext cx="553998" cy="1582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英語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聽力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)</a:t>
            </a:r>
            <a:endParaRPr lang="en-US" altLang="zh-TW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76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7000">
        <p14:gallery dir="l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17503" y="343088"/>
            <a:ext cx="2217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第六條 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六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5387" y="1120098"/>
            <a:ext cx="78168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考生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若違反其他考試規則，將於英語（閱讀）或英語（聽力）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分別不予計列等級或分別記違規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至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3686338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42315" y="130728"/>
            <a:ext cx="7275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文具自備，必要時可用透明墊板，不得有圖形、文字印刷於其上，其他非應試用品請勿攜入試場，且不得在場內向他人借用。</a:t>
            </a:r>
          </a:p>
        </p:txBody>
      </p:sp>
      <p:pic>
        <p:nvPicPr>
          <p:cNvPr id="7170" name="Picture 2" descr="C:\Users\user\Desktop\考場漫畫\景美女中_國中教育會考試場規則_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47" t="48458" r="6653" b="3660"/>
          <a:stretch/>
        </p:blipFill>
        <p:spPr bwMode="auto">
          <a:xfrm>
            <a:off x="4450546" y="3977640"/>
            <a:ext cx="4117383" cy="2684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2535" y="326319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七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9752" t="-102" r="9069" b="55465"/>
          <a:stretch/>
        </p:blipFill>
        <p:spPr>
          <a:xfrm>
            <a:off x="4450545" y="1599109"/>
            <a:ext cx="4117383" cy="229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655" t="15499" r="54250" b="32905"/>
          <a:stretch/>
        </p:blipFill>
        <p:spPr>
          <a:xfrm>
            <a:off x="490915" y="1764792"/>
            <a:ext cx="3788477" cy="4649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3898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8000">
        <p15:prstTrans prst="origami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52564" y="134571"/>
            <a:ext cx="73991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 smtClean="0"/>
              <a:t>非應試用品如教科書、參考書、補習班文宣品、計算紙等，以及電子辭典、計算機、行動電話、呼叫器、鬧鐘，及收音機、</a:t>
            </a:r>
            <a:r>
              <a:rPr lang="en-US" altLang="zh-TW" b="1" dirty="0" smtClean="0"/>
              <a:t>MP3</a:t>
            </a:r>
            <a:r>
              <a:rPr lang="zh-TW" altLang="zh-TW" b="1" dirty="0" smtClean="0"/>
              <a:t>、</a:t>
            </a:r>
            <a:r>
              <a:rPr lang="en-US" altLang="zh-TW" b="1" dirty="0" smtClean="0"/>
              <a:t>MP4</a:t>
            </a:r>
            <a:r>
              <a:rPr lang="zh-TW" altLang="zh-TW" b="1" dirty="0" smtClean="0"/>
              <a:t>等多媒體播放器材，一律不准攜入試場。</a:t>
            </a:r>
            <a:endParaRPr lang="en-US" altLang="zh-TW" b="1" dirty="0" smtClean="0"/>
          </a:p>
          <a:p>
            <a:r>
              <a:rPr lang="zh-TW" altLang="zh-TW" b="1" dirty="0" smtClean="0"/>
              <a:t>若不慎攜入試場，於考試開始前，須放置於試場前後方地板上；電子產品須先關機或拔掉電池。</a:t>
            </a:r>
            <a:endParaRPr lang="en-US" altLang="zh-TW" b="1" dirty="0" smtClean="0"/>
          </a:p>
          <a:p>
            <a:r>
              <a:rPr lang="zh-TW" altLang="zh-TW" sz="2400" b="1" dirty="0" smtClean="0">
                <a:solidFill>
                  <a:srgbClr val="FFFF00"/>
                </a:solidFill>
              </a:rPr>
              <a:t>若未依規定放置，無論是否發出聲響，經監試委員發現者，國文、英語</a:t>
            </a:r>
            <a:r>
              <a:rPr lang="zh-TW" altLang="en-US" sz="2400" b="1" dirty="0">
                <a:solidFill>
                  <a:srgbClr val="FFFF00"/>
                </a:solidFill>
              </a:rPr>
              <a:t>（無論閱讀或聽力）</a:t>
            </a:r>
            <a:r>
              <a:rPr lang="zh-TW" altLang="zh-TW" sz="2400" b="1" dirty="0" smtClean="0">
                <a:solidFill>
                  <a:srgbClr val="FFFF00"/>
                </a:solidFill>
              </a:rPr>
              <a:t>、數學、社會或自然</a:t>
            </a:r>
            <a:r>
              <a:rPr lang="en-US" altLang="zh-TW" sz="2400" b="1" dirty="0" smtClean="0">
                <a:solidFill>
                  <a:srgbClr val="FFFF00"/>
                </a:solidFill>
              </a:rPr>
              <a:t>5</a:t>
            </a:r>
            <a:r>
              <a:rPr lang="zh-TW" altLang="zh-TW" sz="2400" b="1" dirty="0" smtClean="0">
                <a:solidFill>
                  <a:srgbClr val="FFFF00"/>
                </a:solidFill>
              </a:rPr>
              <a:t>科記該科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違規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2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點</a:t>
            </a:r>
            <a:r>
              <a:rPr lang="zh-TW" altLang="zh-TW" sz="2400" b="1" dirty="0" smtClean="0">
                <a:solidFill>
                  <a:srgbClr val="FFFF00"/>
                </a:solidFill>
              </a:rPr>
              <a:t>；寫作測驗扣該科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一級分</a:t>
            </a:r>
            <a:r>
              <a:rPr lang="zh-TW" altLang="zh-TW" sz="2400" b="1" dirty="0" smtClean="0">
                <a:solidFill>
                  <a:srgbClr val="FFFF00"/>
                </a:solidFill>
              </a:rPr>
              <a:t>。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user\Desktop\考場漫畫\景美女中_國中教育會考試場規則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41" t="61409" r="7017" b="4352"/>
          <a:stretch/>
        </p:blipFill>
        <p:spPr bwMode="auto">
          <a:xfrm>
            <a:off x="2675422" y="4854767"/>
            <a:ext cx="2204923" cy="1916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6792" y="153535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第八條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5856" r="39638" b="58049"/>
          <a:stretch/>
        </p:blipFill>
        <p:spPr>
          <a:xfrm>
            <a:off x="2675422" y="2769154"/>
            <a:ext cx="2204923" cy="196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r="73292" b="58319"/>
          <a:stretch/>
        </p:blipFill>
        <p:spPr>
          <a:xfrm>
            <a:off x="263170" y="2769154"/>
            <a:ext cx="2412251" cy="195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考場漫畫\景美女中_國中教育會考試場規則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38" t="55441" r="40846" b="5080"/>
          <a:stretch/>
        </p:blipFill>
        <p:spPr bwMode="auto">
          <a:xfrm>
            <a:off x="4998031" y="2769154"/>
            <a:ext cx="3867912" cy="4005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263170" y="4816536"/>
            <a:ext cx="2412251" cy="1935148"/>
            <a:chOff x="263170" y="4816536"/>
            <a:chExt cx="2412251" cy="193514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66909" b="58590"/>
            <a:stretch/>
          </p:blipFill>
          <p:spPr>
            <a:xfrm>
              <a:off x="263170" y="4816536"/>
              <a:ext cx="2412251" cy="1935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/>
            <a:srcRect l="22951" r="22300"/>
            <a:stretch/>
          </p:blipFill>
          <p:spPr>
            <a:xfrm>
              <a:off x="1746493" y="4925788"/>
              <a:ext cx="619286" cy="6960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98933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2000">
        <p:dissolve/>
      </p:transition>
    </mc:Choice>
    <mc:Fallback>
      <p:transition spd="slow" advTm="1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838700" y="324115"/>
            <a:ext cx="6958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考生可攜帶三角板、直尺、圓規，但不得攜帶量角器或附量角器功能之文具。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442" y="41841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第九條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435475" y="1870170"/>
            <a:ext cx="3865045" cy="4655768"/>
            <a:chOff x="462405" y="1855380"/>
            <a:chExt cx="3865045" cy="465576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2575" y="4741189"/>
              <a:ext cx="1893649" cy="1769959"/>
            </a:xfrm>
            <a:prstGeom prst="rect">
              <a:avLst/>
            </a:prstGeom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045"/>
            <a:stretch/>
          </p:blipFill>
          <p:spPr bwMode="auto">
            <a:xfrm>
              <a:off x="462405" y="1855380"/>
              <a:ext cx="3865045" cy="2636721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05" y="4741190"/>
              <a:ext cx="1932521" cy="1741369"/>
            </a:xfrm>
            <a:prstGeom prst="rect">
              <a:avLst/>
            </a:prstGeom>
          </p:spPr>
        </p:pic>
      </p:grpSp>
      <p:grpSp>
        <p:nvGrpSpPr>
          <p:cNvPr id="8" name="群組 7"/>
          <p:cNvGrpSpPr/>
          <p:nvPr/>
        </p:nvGrpSpPr>
        <p:grpSpPr>
          <a:xfrm>
            <a:off x="4614529" y="1855294"/>
            <a:ext cx="4182291" cy="4655854"/>
            <a:chOff x="4614529" y="1855294"/>
            <a:chExt cx="4182291" cy="465585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5"/>
            <a:srcRect l="45321"/>
            <a:stretch/>
          </p:blipFill>
          <p:spPr>
            <a:xfrm>
              <a:off x="4614529" y="1855294"/>
              <a:ext cx="4182291" cy="2636807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1388" y="4645152"/>
              <a:ext cx="4028571" cy="1865996"/>
            </a:xfrm>
            <a:prstGeom prst="rect">
              <a:avLst/>
            </a:prstGeom>
          </p:spPr>
        </p:pic>
      </p:grpSp>
      <p:sp>
        <p:nvSpPr>
          <p:cNvPr id="12" name="文字方塊 11"/>
          <p:cNvSpPr txBox="1"/>
          <p:nvPr/>
        </p:nvSpPr>
        <p:spPr>
          <a:xfrm>
            <a:off x="6006157" y="1855380"/>
            <a:ext cx="13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不可攜帶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906101" y="1870170"/>
            <a:ext cx="97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可</a:t>
            </a:r>
            <a:r>
              <a:rPr lang="zh-TW" altLang="en-US" dirty="0">
                <a:solidFill>
                  <a:schemeClr val="bg1"/>
                </a:solidFill>
              </a:rPr>
              <a:t>攜帶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906101" y="6141816"/>
            <a:ext cx="13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 可</a:t>
            </a:r>
            <a:r>
              <a:rPr lang="zh-TW" altLang="en-US" dirty="0">
                <a:solidFill>
                  <a:schemeClr val="bg1"/>
                </a:solidFill>
              </a:rPr>
              <a:t>攜帶</a:t>
            </a:r>
          </a:p>
        </p:txBody>
      </p:sp>
      <p:sp>
        <p:nvSpPr>
          <p:cNvPr id="10" name="Line 248"/>
          <p:cNvSpPr>
            <a:spLocks noChangeShapeType="1"/>
          </p:cNvSpPr>
          <p:nvPr/>
        </p:nvSpPr>
        <p:spPr bwMode="auto">
          <a:xfrm>
            <a:off x="6976563" y="4645152"/>
            <a:ext cx="1743395" cy="18659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Line 248"/>
          <p:cNvSpPr>
            <a:spLocks noChangeShapeType="1"/>
          </p:cNvSpPr>
          <p:nvPr/>
        </p:nvSpPr>
        <p:spPr bwMode="auto">
          <a:xfrm>
            <a:off x="4691387" y="5239512"/>
            <a:ext cx="2285175" cy="12716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Line 248"/>
          <p:cNvSpPr>
            <a:spLocks noChangeShapeType="1"/>
          </p:cNvSpPr>
          <p:nvPr/>
        </p:nvSpPr>
        <p:spPr bwMode="auto">
          <a:xfrm flipH="1">
            <a:off x="7008875" y="4645151"/>
            <a:ext cx="1711082" cy="183740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" name="Line 248"/>
          <p:cNvSpPr>
            <a:spLocks noChangeShapeType="1"/>
          </p:cNvSpPr>
          <p:nvPr/>
        </p:nvSpPr>
        <p:spPr bwMode="auto">
          <a:xfrm flipH="1">
            <a:off x="4851796" y="5391913"/>
            <a:ext cx="2277165" cy="12716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309360" y="5175054"/>
            <a:ext cx="13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不可攜帶</a:t>
            </a:r>
          </a:p>
        </p:txBody>
      </p:sp>
      <p:sp>
        <p:nvSpPr>
          <p:cNvPr id="20" name="矩形 19"/>
          <p:cNvSpPr/>
          <p:nvPr/>
        </p:nvSpPr>
        <p:spPr>
          <a:xfrm>
            <a:off x="6249198" y="4645152"/>
            <a:ext cx="1454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>
                <a:solidFill>
                  <a:schemeClr val="bg1"/>
                </a:solidFill>
              </a:rPr>
              <a:t>可量出</a:t>
            </a:r>
            <a:r>
              <a:rPr lang="zh-TW" altLang="zh-TW" b="1" dirty="0" smtClean="0">
                <a:solidFill>
                  <a:schemeClr val="bg1"/>
                </a:solidFill>
              </a:rPr>
              <a:t>角度</a:t>
            </a:r>
            <a:endParaRPr lang="zh-TW" altLang="zh-TW" dirty="0">
              <a:solidFill>
                <a:schemeClr val="bg1"/>
              </a:solidFill>
            </a:endParaRPr>
          </a:p>
        </p:txBody>
      </p: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6026638" y="4263501"/>
            <a:ext cx="1729105" cy="568960"/>
            <a:chOff x="6354" y="12569"/>
            <a:chExt cx="2723" cy="896"/>
          </a:xfrm>
        </p:grpSpPr>
        <p:sp>
          <p:nvSpPr>
            <p:cNvPr id="22" name="Line 250"/>
            <p:cNvSpPr>
              <a:spLocks noChangeShapeType="1"/>
            </p:cNvSpPr>
            <p:nvPr/>
          </p:nvSpPr>
          <p:spPr bwMode="auto">
            <a:xfrm>
              <a:off x="8652" y="13465"/>
              <a:ext cx="4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Text Box 251"/>
            <p:cNvSpPr txBox="1">
              <a:spLocks noChangeArrowheads="1"/>
            </p:cNvSpPr>
            <p:nvPr/>
          </p:nvSpPr>
          <p:spPr bwMode="auto">
            <a:xfrm>
              <a:off x="6354" y="12569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430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:checker/>
      </p:transition>
    </mc:Choice>
    <mc:Fallback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89317" y="131860"/>
            <a:ext cx="71008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考生應考時不得飲食、抽煙、嚼食口香糖等。若因生病等特殊原因，迫切需要在考試時飲水或服用藥物，須於考前持相關證明經監試委員同意，在監試委員協助下飲用或服用。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488"/>
          <a:stretch/>
        </p:blipFill>
        <p:spPr bwMode="auto">
          <a:xfrm>
            <a:off x="188480" y="2137831"/>
            <a:ext cx="5137843" cy="4413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8481" y="26182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459"/>
          <a:stretch/>
        </p:blipFill>
        <p:spPr bwMode="auto">
          <a:xfrm>
            <a:off x="5494906" y="2137831"/>
            <a:ext cx="3412186" cy="441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05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8000">
        <p:blinds/>
      </p:transition>
    </mc:Choice>
    <mc:Fallback>
      <p:transition spd="slow" advTm="8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50742" y="138679"/>
            <a:ext cx="6901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試場內嚴禁談話、左顧右盼等行為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取得或提供他人答案，作弊事實明確者，或相互作弊事實明確者，該科考試不予計列等級或不予計級分。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55262" b="49060"/>
          <a:stretch/>
        </p:blipFill>
        <p:spPr>
          <a:xfrm>
            <a:off x="309758" y="1967411"/>
            <a:ext cx="4028326" cy="450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user\Desktop\考場漫畫\景美女中_國中教育會考試場規則_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13" t="11203" r="5341" b="45003"/>
          <a:stretch/>
        </p:blipFill>
        <p:spPr bwMode="auto">
          <a:xfrm>
            <a:off x="4382035" y="1980261"/>
            <a:ext cx="4177173" cy="4492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4506" y="13867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第十一條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9758" y="1954561"/>
            <a:ext cx="8334512" cy="4517702"/>
            <a:chOff x="309758" y="1954561"/>
            <a:chExt cx="8334512" cy="447915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41859" t="47387" r="19634"/>
            <a:stretch/>
          </p:blipFill>
          <p:spPr>
            <a:xfrm>
              <a:off x="309758" y="1954561"/>
              <a:ext cx="8334512" cy="44791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矩形 5"/>
            <p:cNvSpPr/>
            <p:nvPr/>
          </p:nvSpPr>
          <p:spPr>
            <a:xfrm>
              <a:off x="1786270" y="5518298"/>
              <a:ext cx="1382232" cy="5847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92443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2000">
        <p14:doors dir="vert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05647" y="220162"/>
            <a:ext cx="62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考試時考生必須攜帶</a:t>
            </a:r>
            <a:r>
              <a:rPr lang="zh-TW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准考證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準時入場，對號入座。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26" name="Picture 2" descr="C:\Users\user\Desktop\考場漫畫\景美女中_國中教育會考試場規則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48" t="11190" r="35318" b="48037"/>
          <a:stretch/>
        </p:blipFill>
        <p:spPr bwMode="auto">
          <a:xfrm>
            <a:off x="3088755" y="1680908"/>
            <a:ext cx="2787239" cy="417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2716" y="220162"/>
            <a:ext cx="2154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第一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  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icture 2" descr="C:\Users\user\Desktop\考場漫畫\景美女中_國中教育會考試場規則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13" t="11190" r="5342" b="48037"/>
          <a:stretch/>
        </p:blipFill>
        <p:spPr bwMode="auto">
          <a:xfrm>
            <a:off x="6200611" y="1680908"/>
            <a:ext cx="2723569" cy="4171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考場漫畫\景美女中_國中教育會考試場規則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6" t="11190" r="66327" b="48037"/>
          <a:stretch/>
        </p:blipFill>
        <p:spPr bwMode="auto">
          <a:xfrm>
            <a:off x="132716" y="1680908"/>
            <a:ext cx="2631422" cy="414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336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62446" y="252043"/>
            <a:ext cx="6146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答案卡（卷）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上不得書寫</a:t>
            </a:r>
            <a:r>
              <a:rPr lang="zh-TW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姓名座號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，也不得作任何標記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2290" name="Picture 2" descr="C:\Users\user\Desktop\考場漫畫\景美女中_國中教育會考試場規則_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07" t="9086" r="58947" b="48947"/>
          <a:stretch/>
        </p:blipFill>
        <p:spPr bwMode="auto">
          <a:xfrm>
            <a:off x="1118756" y="1854167"/>
            <a:ext cx="7036416" cy="4599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8133" y="290023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第十二條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48075" y="144322"/>
            <a:ext cx="6282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故意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汙損答案卡（卷）、損壞試題本，或在答案卡（卷）上、寫作測驗內容中顯示</a:t>
            </a:r>
            <a:r>
              <a:rPr lang="zh-TW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自己身分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者，該科考試</a:t>
            </a:r>
            <a:r>
              <a:rPr lang="zh-TW" altLang="zh-TW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不予計列等級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或</a:t>
            </a:r>
            <a:r>
              <a:rPr lang="zh-TW" altLang="zh-TW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不予計級分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2290" name="Picture 2" descr="C:\Users\user\Desktop\考場漫畫\景美女中_國中教育會考試場規則_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07" t="51623" r="51349"/>
          <a:stretch/>
        </p:blipFill>
        <p:spPr bwMode="auto">
          <a:xfrm>
            <a:off x="488831" y="2357519"/>
            <a:ext cx="3918487" cy="424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8134" y="144322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第十二條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icture 2" descr="C:\Users\user\Desktop\考場漫畫\景美女中_國中教育會考試場規則_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15" t="24712" r="9311" b="27043"/>
          <a:stretch/>
        </p:blipFill>
        <p:spPr bwMode="auto">
          <a:xfrm>
            <a:off x="4678326" y="2357519"/>
            <a:ext cx="3966769" cy="424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7693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04977" y="160538"/>
            <a:ext cx="6266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答案卡（卷）選擇題須用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黑色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2B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鉛筆畫記，修正時須用橡皮擦將原畫記擦拭乾淨，不得使用修正液（帶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）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128" y="268260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第十三條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1993" r="3388" b="50316"/>
          <a:stretch/>
        </p:blipFill>
        <p:spPr>
          <a:xfrm>
            <a:off x="4289255" y="4188260"/>
            <a:ext cx="4238056" cy="240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56960" b="50199"/>
          <a:stretch/>
        </p:blipFill>
        <p:spPr>
          <a:xfrm>
            <a:off x="292852" y="1830119"/>
            <a:ext cx="3768785" cy="476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47518" r="53392"/>
          <a:stretch/>
        </p:blipFill>
        <p:spPr>
          <a:xfrm>
            <a:off x="4289255" y="1830119"/>
            <a:ext cx="4238056" cy="223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12626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0000">
        <p15:prstTrans prst="airplan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36874" y="377678"/>
            <a:ext cx="6226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如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有畫記不明顯或汙損等情事，致電腦無法辨認者，其</a:t>
            </a:r>
            <a:r>
              <a:rPr lang="zh-TW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責任自負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不得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提出異議。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83" t="48706" r="4910"/>
          <a:stretch/>
        </p:blipFill>
        <p:spPr bwMode="auto">
          <a:xfrm>
            <a:off x="988827" y="2316965"/>
            <a:ext cx="7060020" cy="4085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62147" y="377678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第十三條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49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8000">
        <p14:honeycomb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0036" y="267275"/>
            <a:ext cx="5932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數學科第二部分非選擇題和寫作測驗作答時，書寫內容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不得超出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答案卷格線外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框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929" b="41318"/>
          <a:stretch/>
        </p:blipFill>
        <p:spPr bwMode="auto">
          <a:xfrm>
            <a:off x="875338" y="2036989"/>
            <a:ext cx="7418057" cy="449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47208" y="267275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第十四條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98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36875" y="224744"/>
            <a:ext cx="62413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且務必使用</a:t>
            </a:r>
            <a:r>
              <a:rPr lang="zh-TW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黑色墨水的筆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（建議使用筆尖較粗約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0.5mm〜0.7mm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），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不得使用鉛筆。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更正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時，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可以使用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修正液（帶）。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71" r="28389" b="41318"/>
          <a:stretch/>
        </p:blipFill>
        <p:spPr bwMode="auto">
          <a:xfrm>
            <a:off x="200286" y="2628759"/>
            <a:ext cx="4221125" cy="3974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00286" y="272945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第十四條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150" r="566" b="41318"/>
          <a:stretch/>
        </p:blipFill>
        <p:spPr bwMode="auto">
          <a:xfrm>
            <a:off x="4518837" y="2628759"/>
            <a:ext cx="4231759" cy="3974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861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79404" y="150317"/>
            <a:ext cx="62625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如有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超出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格線外框、書寫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不清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或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汙損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等情事，致電腦掃描後無法清晰呈現作答結果者，其責任由考生自負，不得提出異議。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55" t="56995" r="11239" b="-1667"/>
          <a:stretch/>
        </p:blipFill>
        <p:spPr bwMode="auto">
          <a:xfrm>
            <a:off x="552892" y="2402955"/>
            <a:ext cx="7953153" cy="427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00286" y="267275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第十四條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(3)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04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91499" y="293060"/>
            <a:ext cx="6566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寫作測驗作答時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 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，不得要求增加答案卷作答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，亦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不得使用詩歌體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86"/>
          <a:stretch/>
        </p:blipFill>
        <p:spPr bwMode="auto">
          <a:xfrm>
            <a:off x="243575" y="1928033"/>
            <a:ext cx="4264631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9665" y="29306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第十五條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9463"/>
          <a:stretch/>
        </p:blipFill>
        <p:spPr>
          <a:xfrm>
            <a:off x="4508206" y="1928033"/>
            <a:ext cx="4316478" cy="428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3179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01407" y="222128"/>
            <a:ext cx="6241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如遇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警報、地震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，應遵照監試委員指示，迅速疏散避難。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6386" name="Picture 2" descr="C:\Users\user\Desktop\考場漫畫\景美女中_國中教育會考試場規則_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04" t="18913" r="31716" b="20204"/>
          <a:stretch/>
        </p:blipFill>
        <p:spPr bwMode="auto">
          <a:xfrm>
            <a:off x="1395029" y="1508286"/>
            <a:ext cx="6745794" cy="488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3691" y="22212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第十六條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00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48674" y="132168"/>
            <a:ext cx="6175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考試結束鐘（鈴）響起，監試委員宣布本節考試結束，不論答畢與否應即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停止作答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，交答案卡（卷）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離場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8733" y="239890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第十七條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2897" t="6499" r="38294" b="54335"/>
          <a:stretch/>
        </p:blipFill>
        <p:spPr>
          <a:xfrm>
            <a:off x="3899642" y="1710459"/>
            <a:ext cx="4465998" cy="222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0600" r="65627" b="52159"/>
          <a:stretch/>
        </p:blipFill>
        <p:spPr>
          <a:xfrm>
            <a:off x="377510" y="1710458"/>
            <a:ext cx="3271212" cy="458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1980" t="46736" r="64370" b="938"/>
          <a:stretch/>
        </p:blipFill>
        <p:spPr>
          <a:xfrm>
            <a:off x="3899642" y="4222299"/>
            <a:ext cx="4465998" cy="215210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89502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03504" y="282867"/>
            <a:ext cx="63995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准考證須妥為保存，如有毀損或遺失，應於考試當日攜帶考生本人身分證件及與報名時同式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</a:t>
            </a:r>
            <a:r>
              <a:rPr lang="zh-TW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吋相片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張，向各</a:t>
            </a:r>
            <a:r>
              <a:rPr lang="zh-TW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考場試</a:t>
            </a:r>
            <a:r>
              <a:rPr lang="zh-TW" altLang="zh-TW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務</a:t>
            </a:r>
            <a:r>
              <a:rPr lang="zh-TW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中心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申請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補發。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26" name="Picture 2" descr="C:\Users\user\Desktop\考場漫畫\景美女中_國中教育會考試場規則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81" t="51355" r="3035" b="2800"/>
          <a:stretch/>
        </p:blipFill>
        <p:spPr bwMode="auto">
          <a:xfrm>
            <a:off x="6235871" y="1995329"/>
            <a:ext cx="2812618" cy="4204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7532" y="282867"/>
            <a:ext cx="2154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第一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  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67622"/>
          <a:stretch/>
        </p:blipFill>
        <p:spPr>
          <a:xfrm>
            <a:off x="53244" y="1995328"/>
            <a:ext cx="2964905" cy="420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3203" r="34197"/>
          <a:stretch/>
        </p:blipFill>
        <p:spPr>
          <a:xfrm>
            <a:off x="3220623" y="1999039"/>
            <a:ext cx="2812774" cy="420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47643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5000" advTm="8000">
        <p15:prstTrans prst="prestig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27790" y="150683"/>
            <a:ext cx="6187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交答案卡（卷）後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強行修改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者，該科考試</a:t>
            </a:r>
            <a:r>
              <a:rPr lang="zh-TW" altLang="zh-TW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計列等級或</a:t>
            </a:r>
            <a:r>
              <a:rPr lang="zh-TW" altLang="zh-TW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計級分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748" y="259489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第十七條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8" y="1874291"/>
            <a:ext cx="7304801" cy="45620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64494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99811" y="241733"/>
            <a:ext cx="65162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逾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時作答，經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制止不從者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，該科考試</a:t>
            </a:r>
            <a:r>
              <a:rPr lang="zh-TW" altLang="zh-TW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計列等級或不予計級分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；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經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制止後停止者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，國文、英語、數學、社會或自然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5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科記該科</a:t>
            </a:r>
            <a:r>
              <a:rPr lang="zh-TW" altLang="zh-TW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違規</a:t>
            </a:r>
            <a:r>
              <a:rPr lang="en-US" altLang="zh-TW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</a:t>
            </a:r>
            <a:r>
              <a:rPr lang="zh-TW" altLang="zh-TW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點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；寫作測驗扣該科</a:t>
            </a:r>
            <a:r>
              <a:rPr lang="zh-TW" altLang="zh-TW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一級分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9870" y="241733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第十七條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(3)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0786" b="50854"/>
          <a:stretch/>
        </p:blipFill>
        <p:spPr>
          <a:xfrm>
            <a:off x="1136340" y="2823721"/>
            <a:ext cx="6960093" cy="344391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8179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10000">
        <p14:flip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57909" y="175603"/>
            <a:ext cx="6115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考試完畢後必須將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答案卡（卷）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和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試題本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一併送交監試委員，經監試委員確認無誤，然後離場。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14" t="2500" r="937"/>
          <a:stretch/>
        </p:blipFill>
        <p:spPr bwMode="auto">
          <a:xfrm>
            <a:off x="4784436" y="1745179"/>
            <a:ext cx="3565236" cy="472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7968" y="246261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第十八條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3711" r="69236"/>
          <a:stretch/>
        </p:blipFill>
        <p:spPr>
          <a:xfrm>
            <a:off x="695043" y="1745179"/>
            <a:ext cx="3544445" cy="478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73936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fractur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36180" y="206488"/>
            <a:ext cx="6260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攜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出答案卡（卷）或試題本經查證屬實者，該科考試不予計列等級或不予計級分。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82" r="32309"/>
          <a:stretch/>
        </p:blipFill>
        <p:spPr bwMode="auto">
          <a:xfrm>
            <a:off x="988353" y="1710180"/>
            <a:ext cx="7185827" cy="4866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6239" y="206488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第十八條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41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52894" y="306881"/>
            <a:ext cx="65803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違反國中教育會考試場規則者，其處理方式悉遵照</a:t>
            </a:r>
            <a:r>
              <a:rPr lang="zh-TW" altLang="zh-TW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「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105</a:t>
            </a:r>
            <a:r>
              <a:rPr lang="zh-TW" altLang="zh-TW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  <a:r>
              <a:rPr lang="zh-TW" altLang="zh-TW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國中教育會考違反試場規則處理方式一覽表」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辦理。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0220" y="39684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第十九條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14" t="17296" r="18533" b="24376"/>
          <a:stretch/>
        </p:blipFill>
        <p:spPr>
          <a:xfrm>
            <a:off x="3613213" y="2146737"/>
            <a:ext cx="5220069" cy="436947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33028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4160" y="1909841"/>
            <a:ext cx="7886700" cy="224490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</a:t>
            </a:r>
            <a:r>
              <a:rPr lang="zh-TW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TW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會考</a:t>
            </a:r>
            <a: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違反試場規則</a:t>
            </a:r>
            <a:r>
              <a:rPr lang="zh-TW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處理方式一覽表</a:t>
            </a:r>
            <a:endParaRPr lang="zh-TW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58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8000">
        <p14:honeycomb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7324" y="1184647"/>
            <a:ext cx="7157067" cy="1020932"/>
          </a:xfrm>
        </p:spPr>
        <p:txBody>
          <a:bodyPr>
            <a:noAutofit/>
          </a:bodyPr>
          <a:lstStyle/>
          <a:p>
            <a:r>
              <a:rPr lang="zh-TW" altLang="zh-TW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取消</a:t>
            </a:r>
            <a:r>
              <a:rPr lang="zh-TW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該生參加該次考試資格</a:t>
            </a:r>
            <a:r>
              <a:rPr lang="zh-TW" altLang="zh-TW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65" r="33296"/>
          <a:stretch/>
        </p:blipFill>
        <p:spPr bwMode="auto">
          <a:xfrm>
            <a:off x="6086467" y="2883873"/>
            <a:ext cx="2774564" cy="3727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7325" y="247978"/>
            <a:ext cx="6149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第一類：嚴重舞弊</a:t>
            </a:r>
            <a:r>
              <a:rPr lang="zh-TW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行為</a:t>
            </a:r>
            <a:endParaRPr lang="zh-TW" altLang="en-US" sz="4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67114"/>
          <a:stretch/>
        </p:blipFill>
        <p:spPr>
          <a:xfrm>
            <a:off x="3211728" y="2895314"/>
            <a:ext cx="2771772" cy="372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68759"/>
          <a:stretch/>
        </p:blipFill>
        <p:spPr>
          <a:xfrm>
            <a:off x="288068" y="2895315"/>
            <a:ext cx="2823656" cy="372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334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6636" y="363983"/>
            <a:ext cx="7955007" cy="1101571"/>
          </a:xfrm>
        </p:spPr>
        <p:txBody>
          <a:bodyPr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一、由他人頂替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代考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偽（變）造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證件應試者。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057" y="1962705"/>
            <a:ext cx="3274082" cy="3916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226" y="1962705"/>
            <a:ext cx="3274082" cy="3916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848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8000">
        <p14:shred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4812" y="174608"/>
            <a:ext cx="7548155" cy="152400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脅迫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其他考生或試務人員協助舞弊者。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296" y="1698608"/>
            <a:ext cx="6189851" cy="448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826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132" y="372863"/>
            <a:ext cx="7886700" cy="914399"/>
          </a:xfrm>
        </p:spPr>
        <p:txBody>
          <a:bodyPr>
            <a:normAutofit/>
          </a:bodyPr>
          <a:lstStyle/>
          <a:p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第二類：一般舞弊或嚴重違規</a:t>
            </a:r>
            <a:r>
              <a:rPr lang="zh-TW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行為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9048" y="1641448"/>
            <a:ext cx="77547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該生該科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國、英、數、社、自</a:t>
            </a:r>
            <a:r>
              <a:rPr lang="en-US" altLang="zh-TW" sz="4000" b="1" cap="all" dirty="0" smtClean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</a:p>
          <a:p>
            <a:pPr defTabSz="457200">
              <a:spcBef>
                <a:spcPct val="0"/>
              </a:spcBef>
            </a:pPr>
            <a:r>
              <a:rPr lang="zh-TW" altLang="zh-TW" sz="4000" b="1" cap="all" dirty="0" smtClean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不予計列等級</a:t>
            </a:r>
            <a:r>
              <a:rPr lang="zh-TW" altLang="zh-TW" sz="4000" b="1" cap="all" dirty="0" smtClean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en-US" altLang="zh-TW" sz="4000" b="1" cap="all" dirty="0" smtClean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defTabSz="457200">
              <a:spcBef>
                <a:spcPct val="0"/>
              </a:spcBef>
            </a:pPr>
            <a:r>
              <a:rPr lang="zh-TW" altLang="zh-TW" sz="4000" b="1" cap="all" dirty="0" smtClean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該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生該科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寫作測驗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不予計級分。</a:t>
            </a:r>
            <a:endParaRPr lang="zh-TW" altLang="en-US" sz="4000" b="1" cap="all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52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8000">
        <p14:doors dir="vert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70020" y="1445695"/>
            <a:ext cx="4572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 smtClean="0"/>
              <a:t>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88203" y="135652"/>
            <a:ext cx="7001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考試說明開始後即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不准離場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若經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糾正仍強行出場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者，該科考試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計列等級或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計級分。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0402" y="17013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二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23" t="591" r="59518" b="58292"/>
          <a:stretch/>
        </p:blipFill>
        <p:spPr>
          <a:xfrm>
            <a:off x="402941" y="1113985"/>
            <a:ext cx="3534158" cy="546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15" t="47062" r="5700" b="3197"/>
          <a:stretch/>
        </p:blipFill>
        <p:spPr bwMode="auto">
          <a:xfrm>
            <a:off x="4154024" y="4009122"/>
            <a:ext cx="4262007" cy="2570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49813" r="63242"/>
          <a:stretch/>
        </p:blipFill>
        <p:spPr>
          <a:xfrm>
            <a:off x="4154024" y="1113985"/>
            <a:ext cx="4262007" cy="274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00076379"/>
      </p:ext>
    </p:extLst>
  </p:cSld>
  <p:clrMapOvr>
    <a:masterClrMapping/>
  </p:clrMapOvr>
  <p:transition spd="slow" advTm="1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7890" y="225971"/>
            <a:ext cx="8131205" cy="1524000"/>
          </a:xfrm>
          <a:effectLst/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720000" indent="-900000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一、於考試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說明時段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內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離場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、提前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翻開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試題本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、提前作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答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、或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考試結束後</a:t>
            </a:r>
            <a:r>
              <a:rPr lang="zh-TW" alt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逾時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作答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，經制止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不從者。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08" t="50396"/>
          <a:stretch/>
        </p:blipFill>
        <p:spPr bwMode="auto">
          <a:xfrm>
            <a:off x="5043838" y="4498773"/>
            <a:ext cx="3001594" cy="215947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3158" t="51754" r="50142" b="1205"/>
          <a:stretch/>
        </p:blipFill>
        <p:spPr>
          <a:xfrm>
            <a:off x="1356538" y="4498773"/>
            <a:ext cx="3113368" cy="215947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1870" t="-305" r="283" b="49141"/>
          <a:stretch/>
        </p:blipFill>
        <p:spPr>
          <a:xfrm>
            <a:off x="5043838" y="1864310"/>
            <a:ext cx="3001594" cy="24236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366" b="49042"/>
          <a:stretch/>
        </p:blipFill>
        <p:spPr bwMode="auto">
          <a:xfrm>
            <a:off x="1356538" y="1864310"/>
            <a:ext cx="3113368" cy="242360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6222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0">
        <p15:prstTrans prst="wind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5251" y="180511"/>
            <a:ext cx="7873753" cy="1133384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二、考試正式開始後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zh-TW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內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經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糾正仍強行出場者。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14" t="46571" r="1470"/>
          <a:stretch/>
        </p:blipFill>
        <p:spPr bwMode="auto">
          <a:xfrm>
            <a:off x="4785063" y="3707972"/>
            <a:ext cx="3284739" cy="283489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47897" r="52708"/>
          <a:stretch/>
        </p:blipFill>
        <p:spPr>
          <a:xfrm>
            <a:off x="1216239" y="3707971"/>
            <a:ext cx="3173744" cy="28349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8824" r="1383" b="51998"/>
          <a:stretch/>
        </p:blipFill>
        <p:spPr>
          <a:xfrm>
            <a:off x="4785063" y="1518311"/>
            <a:ext cx="2585251" cy="20056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54713" b="52539"/>
          <a:stretch/>
        </p:blipFill>
        <p:spPr>
          <a:xfrm>
            <a:off x="2011893" y="1518311"/>
            <a:ext cx="2378090" cy="200566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763628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crush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411" y="87633"/>
            <a:ext cx="8017231" cy="152400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三、於考試正式開始後，遲到逾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分鐘強行入場者。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69"/>
          <a:stretch/>
        </p:blipFill>
        <p:spPr bwMode="auto">
          <a:xfrm>
            <a:off x="5983549" y="1778366"/>
            <a:ext cx="3128039" cy="45571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32741" r="36665"/>
          <a:stretch/>
        </p:blipFill>
        <p:spPr>
          <a:xfrm>
            <a:off x="3119727" y="1775273"/>
            <a:ext cx="2769833" cy="456020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68141"/>
          <a:stretch/>
        </p:blipFill>
        <p:spPr>
          <a:xfrm>
            <a:off x="141433" y="1775273"/>
            <a:ext cx="2884305" cy="456020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397221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 advTm="8000">
        <p15:prstTrans prst="fallOver" invX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2645" y="213064"/>
            <a:ext cx="8042429" cy="95065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四、惡意擾亂試場內、外秩序，情節嚴重者。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602" name="Picture 2" descr="C:\Users\user\Desktop\考場漫畫\景美女中_國中教育會考違反試場規則處理方式_2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8" t="22665" r="19778" b="19788"/>
          <a:stretch/>
        </p:blipFill>
        <p:spPr bwMode="auto">
          <a:xfrm>
            <a:off x="664445" y="1364101"/>
            <a:ext cx="7896167" cy="5152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902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8000">
        <p14:warp dir="i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522" y="199008"/>
            <a:ext cx="6554867" cy="90182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五、涉及集體舞弊行為者。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626" name="Picture 2" descr="C:\Users\user\Desktop\考場漫畫\景美女中_國中教育會考違反試場規則處理方式_2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72" t="21836" r="17712" b="23745"/>
          <a:stretch/>
        </p:blipFill>
        <p:spPr bwMode="auto">
          <a:xfrm>
            <a:off x="688496" y="1364940"/>
            <a:ext cx="7711650" cy="508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720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500" advTm="8000">
        <p14:vortex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3299" y="100613"/>
            <a:ext cx="6554867" cy="1000217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六、交換座位應試者。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650" name="Picture 2" descr="C:\Users\user\Desktop\考場漫畫\景美女中_國中教育會考違反試場規則處理方式_2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68" t="20595" r="24049" b="20191"/>
          <a:stretch/>
        </p:blipFill>
        <p:spPr bwMode="auto">
          <a:xfrm>
            <a:off x="757068" y="1100830"/>
            <a:ext cx="7543553" cy="5326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4540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fractur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0953" y="145741"/>
            <a:ext cx="7571913" cy="108825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七、交換答案卡（卷）、試題本作答者。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8674" name="Picture 2" descr="C:\Users\user\Desktop\考場漫畫\景美女中_國中教育會考違反試場規則處理方式_2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1" t="24351" r="28035" b="20395"/>
          <a:stretch/>
        </p:blipFill>
        <p:spPr bwMode="auto">
          <a:xfrm>
            <a:off x="710953" y="1398131"/>
            <a:ext cx="7660690" cy="5029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92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4421" y="101352"/>
            <a:ext cx="6554867" cy="95509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八、涉及電子舞弊情事者。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9698" name="Picture 2" descr="C:\Users\user\Desktop\考場漫畫\景美女中_國中教育會考違反試場規則處理方式_2-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88" t="21008" r="34664" b="25823"/>
          <a:stretch/>
        </p:blipFill>
        <p:spPr bwMode="auto">
          <a:xfrm>
            <a:off x="797826" y="1171852"/>
            <a:ext cx="7547184" cy="522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241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1963" y="257452"/>
            <a:ext cx="7854068" cy="1403412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九、試場內取得或提供他人答案作弊事實明確者，或相互作弊事實明確者。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2" name="Picture 2" descr="C:\Users\user\Desktop\考場漫畫\景美女中_國中教育會考違反試場規則處理方式_2-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89" t="21631" r="24203" b="11855"/>
          <a:stretch/>
        </p:blipFill>
        <p:spPr bwMode="auto">
          <a:xfrm>
            <a:off x="913634" y="1660864"/>
            <a:ext cx="7422497" cy="4686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946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088" y="145741"/>
            <a:ext cx="8219983" cy="1283564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十、故意汙損答案卡（卷）、損壞試題本，或在答案卡（卷）上顯示自己身分者。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98" t="18699" b="16013"/>
          <a:stretch/>
        </p:blipFill>
        <p:spPr bwMode="auto">
          <a:xfrm>
            <a:off x="4629855" y="4208015"/>
            <a:ext cx="4116225" cy="242652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50357" r="50428"/>
          <a:stretch/>
        </p:blipFill>
        <p:spPr>
          <a:xfrm>
            <a:off x="2482966" y="1605396"/>
            <a:ext cx="4116225" cy="24258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6681" r="50339" b="49472"/>
          <a:stretch/>
        </p:blipFill>
        <p:spPr>
          <a:xfrm>
            <a:off x="187936" y="4208726"/>
            <a:ext cx="4116225" cy="242581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689756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crush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70020" y="1445695"/>
            <a:ext cx="4572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 smtClean="0"/>
              <a:t>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88203" y="135652"/>
            <a:ext cx="7001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每節考試於考試說明時段內，</a:t>
            </a:r>
            <a:r>
              <a:rPr lang="zh-TW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提前翻開試題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、提前作答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經制止不從者，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 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該科考試</a:t>
            </a:r>
            <a:r>
              <a:rPr lang="zh-TW" altLang="zh-TW" sz="24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不予計列等級或不予計級分</a:t>
            </a:r>
            <a:r>
              <a:rPr lang="zh-TW" altLang="zh-TW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zh-TW" alt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6" t="62" b="55520"/>
          <a:stretch/>
        </p:blipFill>
        <p:spPr bwMode="auto">
          <a:xfrm>
            <a:off x="3572110" y="1214449"/>
            <a:ext cx="2618246" cy="246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0402" y="17013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三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23" t="591" r="59518" b="58292"/>
          <a:stretch/>
        </p:blipFill>
        <p:spPr>
          <a:xfrm>
            <a:off x="180402" y="1500223"/>
            <a:ext cx="3331958" cy="515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50688" r="59259" b="6325"/>
          <a:stretch/>
        </p:blipFill>
        <p:spPr>
          <a:xfrm>
            <a:off x="6213238" y="1203009"/>
            <a:ext cx="2763275" cy="246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55775" t="51221"/>
          <a:stretch/>
        </p:blipFill>
        <p:spPr>
          <a:xfrm>
            <a:off x="4564851" y="3776496"/>
            <a:ext cx="3249165" cy="292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0898580"/>
      </p:ext>
    </p:extLst>
  </p:cSld>
  <p:clrMapOvr>
    <a:masterClrMapping/>
  </p:clrMapOvr>
  <p:transition spd="slow" advTm="1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0069 0.391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9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0026 0.395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7069" y="101408"/>
            <a:ext cx="7784977" cy="1274631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1080000" indent="-126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十一、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攜出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答案卡（卷）或試題本經查證屬實者。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770" name="Picture 2" descr="C:\Users\user\Desktop\考場漫畫\景美女中_國中教育會考違反試場規則處理方式_2-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50" t="28312" r="33628" b="24983"/>
          <a:stretch/>
        </p:blipFill>
        <p:spPr bwMode="auto">
          <a:xfrm>
            <a:off x="674091" y="1625408"/>
            <a:ext cx="7741940" cy="4815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903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25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442" y="190130"/>
            <a:ext cx="7731711" cy="813047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1080000" indent="-126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十二、交答案卡（卷）後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修改答案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4" name="Picture 2" descr="C:\Users\user\Desktop\考場漫畫\景美女中_國中教育會考違反試場規則處理方式_2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89" t="26636" r="34655" b="22490"/>
          <a:stretch/>
        </p:blipFill>
        <p:spPr bwMode="auto">
          <a:xfrm>
            <a:off x="860431" y="1323902"/>
            <a:ext cx="7361732" cy="50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9162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825" y="152042"/>
            <a:ext cx="7900386" cy="126838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1080000" indent="-126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十三、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抄錄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試題或答案，並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攜出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試場經查證屬實者。 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818" name="Picture 2" descr="C:\Users\user\Desktop\考場漫畫\景美女中_國中教育會考違反試場規則處理方式_2-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80" t="32883" r="29059" b="18119"/>
          <a:stretch/>
        </p:blipFill>
        <p:spPr bwMode="auto">
          <a:xfrm>
            <a:off x="686794" y="1587265"/>
            <a:ext cx="7613827" cy="4901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3590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 invX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5106" y="127987"/>
            <a:ext cx="7884944" cy="1425606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1080000" indent="-1260000"/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英語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聽力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試題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正式開始播放後遲到，強行</a:t>
            </a:r>
            <a:r>
              <a:rPr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入場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離場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6866" name="Picture 2" descr="C:\Users\user\Desktop\考場漫畫\景美女中_國中教育會考違反試場規則處理方式_2-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55" t="24351" r="3566" b="20604"/>
          <a:stretch/>
        </p:blipFill>
        <p:spPr bwMode="auto">
          <a:xfrm>
            <a:off x="6050134" y="1758083"/>
            <a:ext cx="2849733" cy="434975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考場漫畫\景美女中_國中教育會考違反試場規則處理方式_2-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1" t="24351" r="35519" b="20604"/>
          <a:stretch/>
        </p:blipFill>
        <p:spPr bwMode="auto">
          <a:xfrm>
            <a:off x="3231473" y="1758083"/>
            <a:ext cx="2756516" cy="217472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考場漫畫\景美女中_國中教育會考違反試場規則處理方式_2-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9" t="24351" r="65069" b="20604"/>
          <a:stretch/>
        </p:blipFill>
        <p:spPr bwMode="auto">
          <a:xfrm>
            <a:off x="287045" y="1758083"/>
            <a:ext cx="2882283" cy="434975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474" y="4023114"/>
            <a:ext cx="2756516" cy="21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77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2000">
        <p14:glitter pattern="hexagon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1400" y="435006"/>
            <a:ext cx="7886700" cy="91440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第三類：一般違規</a:t>
            </a:r>
            <a:r>
              <a:rPr lang="zh-TW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行為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3531" y="1660084"/>
            <a:ext cx="7799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記該生該科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國、英、數、社、自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違規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1-2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點。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/>
            </a:r>
            <a:b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扣該生該科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寫作測驗</a:t>
            </a:r>
            <a:r>
              <a:rPr lang="en-US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lang="zh-TW" altLang="zh-TW" sz="4000" b="1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一級分。</a:t>
            </a:r>
            <a:endParaRPr lang="zh-TW" altLang="en-US" sz="4000" b="1" cap="all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21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8000">
        <p14:honeycomb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5847" y="168674"/>
            <a:ext cx="8131206" cy="1177771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一、考試進行中與試場外有手勢或訊息聯繫行為者。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44806" y="1444100"/>
            <a:ext cx="7662348" cy="5202622"/>
            <a:chOff x="744806" y="1444100"/>
            <a:chExt cx="7662348" cy="5202622"/>
          </a:xfrm>
        </p:grpSpPr>
        <p:pic>
          <p:nvPicPr>
            <p:cNvPr id="37890" name="Picture 2" descr="C:\Users\user\Desktop\考場漫畫\景美女中_國中教育會考違反試場規則處理方式_3-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995" t="22474" r="28923" b="17894"/>
            <a:stretch/>
          </p:blipFill>
          <p:spPr bwMode="auto">
            <a:xfrm>
              <a:off x="744806" y="1444100"/>
              <a:ext cx="7662348" cy="52026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3622089" y="6027938"/>
              <a:ext cx="328474" cy="2663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81711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prism isInverted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239" y="111942"/>
            <a:ext cx="7886700" cy="1412977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二、提早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翻開</a:t>
            </a:r>
            <a:r>
              <a:rPr lang="zh-TW" altLang="en-US" b="1" dirty="0" bmk="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試題本</a:t>
            </a:r>
            <a:r>
              <a:rPr lang="zh-TW" altLang="en-US" b="1" dirty="0" smtClean="0" bmk="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提前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作答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逾時作答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，經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制止後停止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者。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15410" y="1810735"/>
            <a:ext cx="2944427" cy="4394756"/>
            <a:chOff x="115410" y="1810735"/>
            <a:chExt cx="2944427" cy="439475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7988"/>
            <a:stretch/>
          </p:blipFill>
          <p:spPr bwMode="auto">
            <a:xfrm>
              <a:off x="115410" y="1810735"/>
              <a:ext cx="2944427" cy="439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1855433" y="5335480"/>
              <a:ext cx="221942" cy="2574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190176" y="1810735"/>
            <a:ext cx="2778712" cy="4394756"/>
            <a:chOff x="6226339" y="1810735"/>
            <a:chExt cx="2778712" cy="4394756"/>
          </a:xfrm>
        </p:grpSpPr>
        <p:pic>
          <p:nvPicPr>
            <p:cNvPr id="3891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176" r="683"/>
            <a:stretch/>
          </p:blipFill>
          <p:spPr bwMode="auto">
            <a:xfrm>
              <a:off x="6226339" y="1810735"/>
              <a:ext cx="2778712" cy="439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7822707" y="5335480"/>
              <a:ext cx="202707" cy="2574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135211" y="1810735"/>
            <a:ext cx="2860090" cy="4394756"/>
            <a:chOff x="6135211" y="1810735"/>
            <a:chExt cx="2860090" cy="4394756"/>
          </a:xfrm>
        </p:grpSpPr>
        <p:grpSp>
          <p:nvGrpSpPr>
            <p:cNvPr id="9" name="群組 8"/>
            <p:cNvGrpSpPr/>
            <p:nvPr/>
          </p:nvGrpSpPr>
          <p:grpSpPr>
            <a:xfrm>
              <a:off x="6135211" y="1810735"/>
              <a:ext cx="2860090" cy="4394756"/>
              <a:chOff x="3213043" y="1810735"/>
              <a:chExt cx="2860090" cy="4394756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089" r="34577"/>
              <a:stretch/>
            </p:blipFill>
            <p:spPr bwMode="auto">
              <a:xfrm>
                <a:off x="3213043" y="1810735"/>
                <a:ext cx="2860090" cy="4394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矩形 6"/>
              <p:cNvSpPr/>
              <p:nvPr/>
            </p:nvSpPr>
            <p:spPr>
              <a:xfrm>
                <a:off x="4875321" y="5335480"/>
                <a:ext cx="221942" cy="25745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6418555" y="5007006"/>
              <a:ext cx="834501" cy="3284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</a:rPr>
                <a:t>逾</a:t>
              </a:r>
              <a:r>
                <a:rPr lang="zh-TW" altLang="en-US" b="1" dirty="0">
                  <a:solidFill>
                    <a:schemeClr val="bg1"/>
                  </a:solidFill>
                </a:rPr>
                <a:t>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90646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wind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1298" y="36728"/>
            <a:ext cx="8435452" cy="223717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三、於考試時間內攜帶非應試用品如教科書、參考書、補習班文宣品、計算紙等，以及電子辭典、計算機、行動電話、呼叫器、鬧鐘，及收音機、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MP3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MP4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等多媒體播放器材進入試場，隨身放置，無論是否發出聲響，經監試委員發現者。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958224" y="2120920"/>
            <a:ext cx="7022801" cy="2268951"/>
            <a:chOff x="958224" y="2120920"/>
            <a:chExt cx="7022801" cy="2268951"/>
          </a:xfrm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004" t="46855"/>
            <a:stretch/>
          </p:blipFill>
          <p:spPr bwMode="auto">
            <a:xfrm>
              <a:off x="958224" y="2120920"/>
              <a:ext cx="7022801" cy="2268951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5007006" y="3861786"/>
              <a:ext cx="399495" cy="1686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330522" y="4567169"/>
            <a:ext cx="2519771" cy="2084955"/>
            <a:chOff x="330522" y="4567169"/>
            <a:chExt cx="2519771" cy="208495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361" t="153" r="54981" b="51896"/>
            <a:stretch/>
          </p:blipFill>
          <p:spPr>
            <a:xfrm>
              <a:off x="330522" y="4567169"/>
              <a:ext cx="2519771" cy="2084955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1837677" y="6161103"/>
              <a:ext cx="159798" cy="14204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071865" y="4567170"/>
            <a:ext cx="2519771" cy="2084955"/>
            <a:chOff x="3071865" y="4567170"/>
            <a:chExt cx="2519771" cy="208495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50702" r="8948" b="51639"/>
            <a:stretch/>
          </p:blipFill>
          <p:spPr>
            <a:xfrm>
              <a:off x="3071865" y="4567170"/>
              <a:ext cx="2519771" cy="2084955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sp>
          <p:nvSpPr>
            <p:cNvPr id="10" name="矩形 9"/>
            <p:cNvSpPr/>
            <p:nvPr/>
          </p:nvSpPr>
          <p:spPr>
            <a:xfrm>
              <a:off x="4607512" y="6161102"/>
              <a:ext cx="179033" cy="1420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813208" y="4567169"/>
            <a:ext cx="2519771" cy="2084955"/>
            <a:chOff x="5813208" y="4567169"/>
            <a:chExt cx="2519771" cy="2084955"/>
          </a:xfrm>
        </p:grpSpPr>
        <p:grpSp>
          <p:nvGrpSpPr>
            <p:cNvPr id="13" name="群組 12"/>
            <p:cNvGrpSpPr/>
            <p:nvPr/>
          </p:nvGrpSpPr>
          <p:grpSpPr>
            <a:xfrm>
              <a:off x="5813208" y="4567169"/>
              <a:ext cx="2519771" cy="2084955"/>
              <a:chOff x="5813208" y="4567169"/>
              <a:chExt cx="2519771" cy="2084955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3"/>
              <a:srcRect t="48105" r="54663"/>
              <a:stretch/>
            </p:blipFill>
            <p:spPr>
              <a:xfrm>
                <a:off x="5813208" y="4567169"/>
                <a:ext cx="2519771" cy="2084955"/>
              </a:xfrm>
              <a:prstGeom prst="rect">
                <a:avLst/>
              </a:prstGeom>
              <a:ln>
                <a:noFill/>
              </a:ln>
              <a:effectLst>
                <a:softEdge rad="31750"/>
              </a:effectLst>
            </p:spPr>
          </p:pic>
          <p:sp>
            <p:nvSpPr>
              <p:cNvPr id="11" name="矩形 10"/>
              <p:cNvSpPr/>
              <p:nvPr/>
            </p:nvSpPr>
            <p:spPr>
              <a:xfrm>
                <a:off x="7334435" y="6024873"/>
                <a:ext cx="176074" cy="1362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/>
            <a:srcRect l="21111" r="21206"/>
            <a:stretch/>
          </p:blipFill>
          <p:spPr>
            <a:xfrm>
              <a:off x="7425141" y="4702973"/>
              <a:ext cx="555884" cy="593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19785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12000">
        <p:checker/>
      </p:transition>
    </mc:Choice>
    <mc:Fallback>
      <p:transition spd="slow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953" y="152063"/>
            <a:ext cx="8071466" cy="1325563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四、將行動電話、呼叫器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放置於試場前</a:t>
            </a:r>
            <a:r>
              <a:rPr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後方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於考試時間內發出響聲者。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36" y="1653453"/>
            <a:ext cx="76295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48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000">
        <p14:glitter pattern="hexago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4463" y="187573"/>
            <a:ext cx="8257898" cy="1996334"/>
          </a:xfrm>
          <a:effectLst/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五、考生僅能攜帶手錶為計時工具。若攜帶含電子錶、時鐘、鬧鐘、電子鐘、電子辭典等內含計時功能物品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放置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於試場前</a:t>
            </a:r>
            <a:r>
              <a:rPr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後方</a:t>
            </a:r>
            <a:r>
              <a:rPr lang="zh-TW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於考試時間內發出鬧鈴響聲者。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376" y="2221638"/>
            <a:ext cx="7602011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34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55228" y="197958"/>
            <a:ext cx="5983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國文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zh-TW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數學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社會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自然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和</a:t>
            </a:r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寫作測驗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正式開始後，遲到逾</a:t>
            </a:r>
            <a:r>
              <a:rPr lang="en-US" altLang="zh-TW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</a:t>
            </a:r>
            <a:r>
              <a:rPr lang="zh-TW" altLang="zh-TW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分鐘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不得入場。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074" name="Picture 2" descr="C:\Users\user\Desktop\考場漫畫\景美女中_國中教育會考試場規則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8" t="17783" r="64835" b="16226"/>
          <a:stretch/>
        </p:blipFill>
        <p:spPr bwMode="auto">
          <a:xfrm>
            <a:off x="466284" y="1892135"/>
            <a:ext cx="8087808" cy="474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6708" y="197958"/>
            <a:ext cx="2052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第四條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xmlns="" val="251798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7000">
        <p14:prism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4309" y="401740"/>
            <a:ext cx="7886700" cy="660676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720000" indent="-900000"/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六、違反試場規則、秩序，情節輕微者。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948" y="1499379"/>
            <a:ext cx="7295794" cy="431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930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14:vortex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755" y="1220038"/>
            <a:ext cx="8630698" cy="100064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+mn-ea"/>
                <a:ea typeface="+mn-ea"/>
              </a:rPr>
              <a:t>※</a:t>
            </a:r>
            <a:r>
              <a:rPr lang="zh-TW" altLang="en-US" dirty="0" smtClean="0">
                <a:latin typeface="+mn-ea"/>
                <a:ea typeface="+mn-ea"/>
              </a:rPr>
              <a:t>進入試場後，准考證及文具放妥後，雙手放下，   </a:t>
            </a:r>
            <a:r>
              <a:rPr lang="en-US" altLang="zh-TW" dirty="0" smtClean="0">
                <a:latin typeface="+mn-ea"/>
                <a:ea typeface="+mn-ea"/>
              </a:rPr>
              <a:t/>
            </a:r>
            <a:br>
              <a:rPr lang="en-US" altLang="zh-TW" dirty="0" smtClean="0">
                <a:latin typeface="+mn-ea"/>
                <a:ea typeface="+mn-ea"/>
              </a:rPr>
            </a:br>
            <a:r>
              <a:rPr lang="zh-TW" altLang="en-US" dirty="0" smtClean="0">
                <a:latin typeface="+mn-ea"/>
                <a:ea typeface="+mn-ea"/>
              </a:rPr>
              <a:t>    </a:t>
            </a:r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</a:rPr>
              <a:t>靜候監試委員指示</a:t>
            </a:r>
            <a:r>
              <a:rPr lang="zh-TW" altLang="en-US" dirty="0" smtClean="0">
                <a:latin typeface="+mn-ea"/>
                <a:ea typeface="+mn-ea"/>
              </a:rPr>
              <a:t>，再依指示動作。</a:t>
            </a:r>
            <a:r>
              <a:rPr lang="en-US" altLang="zh-TW" dirty="0" smtClean="0">
                <a:latin typeface="+mn-ea"/>
                <a:ea typeface="+mn-ea"/>
              </a:rPr>
              <a:t/>
            </a:r>
            <a:br>
              <a:rPr lang="en-US" altLang="zh-TW" dirty="0" smtClean="0">
                <a:latin typeface="+mn-ea"/>
                <a:ea typeface="+mn-ea"/>
              </a:rPr>
            </a:br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334106" y="1050890"/>
            <a:ext cx="6410011" cy="9403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84349" y="357554"/>
            <a:ext cx="6410011" cy="9403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再次叮嚀</a:t>
            </a:r>
            <a:r>
              <a:rPr kumimoji="0" lang="en-US" altLang="zh-TW" sz="32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~</a:t>
            </a:r>
            <a:r>
              <a:rPr kumimoji="0" lang="zh-TW" altLang="en-US" sz="32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監試委員標準作業流程</a:t>
            </a:r>
            <a:endParaRPr lang="en-US" altLang="zh-TW" sz="3200" b="1" cap="all" dirty="0" smtClean="0">
              <a:ln w="3175" cmpd="sng">
                <a:noFill/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1258" y="2080009"/>
            <a:ext cx="77171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 smtClean="0">
                <a:latin typeface="+mn-ea"/>
                <a:cs typeface="Times New Roman" pitchFamily="18" charset="0"/>
              </a:rPr>
              <a:t>1.</a:t>
            </a:r>
            <a:r>
              <a:rPr kumimoji="1" lang="zh-TW" altLang="en-US" sz="2800" dirty="0" smtClean="0">
                <a:latin typeface="+mn-ea"/>
                <a:cs typeface="Calibri" pitchFamily="34" charset="0"/>
              </a:rPr>
              <a:t>監試委員於預備鈴（鐘）響前</a:t>
            </a:r>
            <a:r>
              <a:rPr kumimoji="1" lang="en-US" altLang="zh-TW" sz="2800" dirty="0" smtClean="0">
                <a:latin typeface="+mn-ea"/>
                <a:cs typeface="Times New Roman" pitchFamily="18" charset="0"/>
              </a:rPr>
              <a:t>10</a:t>
            </a:r>
            <a:r>
              <a:rPr kumimoji="1" lang="zh-TW" altLang="en-US" sz="2800" dirty="0" smtClean="0">
                <a:latin typeface="+mn-ea"/>
                <a:cs typeface="Calibri" pitchFamily="34" charset="0"/>
              </a:rPr>
              <a:t>分鐘進入試場，  </a:t>
            </a:r>
            <a:endParaRPr kumimoji="1" lang="en-US" altLang="zh-TW" sz="2800" dirty="0" smtClean="0">
              <a:latin typeface="+mn-ea"/>
              <a:cs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dirty="0" smtClean="0">
                <a:latin typeface="+mn-ea"/>
                <a:cs typeface="Calibri" pitchFamily="34" charset="0"/>
              </a:rPr>
              <a:t>   將門窗關閉，考生一律不得進入試場。</a:t>
            </a:r>
            <a:endParaRPr kumimoji="1" lang="en-US" altLang="zh-TW" sz="2800" dirty="0" smtClean="0">
              <a:latin typeface="+mn-ea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+mn-ea"/>
              </a:rPr>
              <a:t>2.</a:t>
            </a:r>
            <a:r>
              <a:rPr lang="zh-TW" altLang="en-US" sz="2800" dirty="0" smtClean="0">
                <a:latin typeface="+mn-ea"/>
              </a:rPr>
              <a:t>按座位分發答案卡（卷）、試題本於座位上， </a:t>
            </a:r>
            <a:endParaRPr lang="en-US" altLang="zh-TW" sz="2800" dirty="0" smtClean="0">
              <a:latin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latin typeface="+mn-ea"/>
              </a:rPr>
              <a:t>   試題本放在答案卡（卷）下。</a:t>
            </a:r>
            <a:endParaRPr lang="en-US" altLang="zh-TW" sz="2800" dirty="0" smtClean="0">
              <a:latin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3.</a:t>
            </a:r>
            <a:r>
              <a:rPr lang="zh-TW" altLang="en-US" sz="2800" dirty="0" smtClean="0"/>
              <a:t>預備鈴（鐘）響時開門讓考生進場</a:t>
            </a:r>
            <a:r>
              <a:rPr lang="zh-TW" altLang="en-US" sz="2800" dirty="0" smtClean="0">
                <a:solidFill>
                  <a:srgbClr val="FF0000"/>
                </a:solidFill>
              </a:rPr>
              <a:t>（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考生進入</a:t>
            </a:r>
            <a:endParaRPr lang="en-US" altLang="zh-TW" sz="2800" b="1" u="sng" dirty="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u="sng" dirty="0" smtClean="0">
                <a:solidFill>
                  <a:srgbClr val="FF0000"/>
                </a:solidFill>
              </a:rPr>
              <a:t>   試場坐定後，不得翻閱試題本及動筆作答</a:t>
            </a:r>
            <a:r>
              <a:rPr lang="zh-TW" altLang="en-US" sz="2800" dirty="0" smtClean="0">
                <a:solidFill>
                  <a:srgbClr val="FF0000"/>
                </a:solidFill>
              </a:rPr>
              <a:t>）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4.</a:t>
            </a:r>
            <a:r>
              <a:rPr lang="zh-TW" altLang="en-US" sz="2800" dirty="0" smtClean="0"/>
              <a:t>宣讀考試說明文及試題本封面的指導語。</a:t>
            </a:r>
            <a:endParaRPr lang="en-US" altLang="zh-TW" sz="28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5.</a:t>
            </a:r>
            <a:r>
              <a:rPr lang="zh-TW" altLang="en-US" sz="2800" dirty="0" smtClean="0"/>
              <a:t>指示考生於題本封面填寫准考證後兩碼。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6.</a:t>
            </a:r>
            <a:r>
              <a:rPr lang="zh-TW" altLang="en-US" sz="2800" dirty="0" smtClean="0"/>
              <a:t>測驗正式開始鈴（鐘）聲響考生開始作答。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8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4000" dirty="0" smtClean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482" y="898492"/>
            <a:ext cx="8489001" cy="941884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※</a:t>
            </a:r>
            <a:r>
              <a:rPr lang="zh-TW" altLang="en-US" sz="2400" dirty="0" smtClean="0"/>
              <a:t>目前智慧型手機關機後鬧鈴仍會依設定時間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    發出鬧鈴響聲，考生請將電池卸下。</a:t>
            </a:r>
            <a:r>
              <a:rPr lang="en-US" altLang="zh-TW" sz="2400" dirty="0" smtClean="0"/>
              <a:t>	</a:t>
            </a:r>
            <a:endParaRPr lang="zh-TW" altLang="en-US" sz="2400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84349" y="357554"/>
            <a:ext cx="6410011" cy="9403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很重要</a:t>
            </a:r>
            <a:r>
              <a:rPr kumimoji="0" lang="en-US" altLang="zh-TW" sz="32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~</a:t>
            </a:r>
            <a:r>
              <a:rPr kumimoji="0" lang="zh-TW" altLang="en-US" sz="32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再說一次</a:t>
            </a:r>
            <a:endParaRPr lang="en-US" altLang="zh-TW" sz="3200" b="1" cap="all" dirty="0" smtClean="0">
              <a:ln w="3175" cmpd="sng">
                <a:noFill/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38051" y="1961730"/>
            <a:ext cx="7947408" cy="8972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※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向監試人員報備同意後，可穿外套、戴口罩、耳塞</a:t>
            </a: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endParaRPr kumimoji="0" lang="zh-TW" alt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62878" y="2926901"/>
            <a:ext cx="7947408" cy="93904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※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切勿提早翻開試題本</a:t>
            </a: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尤其是作文</a:t>
            </a: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、提前作答、或逾時  </a:t>
            </a:r>
            <a:endParaRPr kumimoji="0" lang="en-US" altLang="zh-TW" sz="2400" b="0" i="0" u="none" strike="noStrike" kern="1200" cap="all" spc="0" normalizeH="0" baseline="0" noProof="0" dirty="0" smtClean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cap="all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zh-TW" altLang="en-US" sz="2400" cap="all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   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作答</a:t>
            </a:r>
            <a:endParaRPr kumimoji="0" lang="zh-TW" alt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68495" y="3831784"/>
            <a:ext cx="7947408" cy="10295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※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切勿攜出答案卡</a:t>
            </a: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卷</a:t>
            </a: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或試題本。</a:t>
            </a:r>
            <a:endParaRPr kumimoji="0" lang="zh-TW" alt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91386" y="4745620"/>
            <a:ext cx="7947408" cy="9124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※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切勿將補習班文宣品或計算紙攜帶入場。</a:t>
            </a:r>
            <a:endParaRPr kumimoji="0" lang="zh-TW" alt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57699" y="5359173"/>
            <a:ext cx="7947408" cy="11413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※</a:t>
            </a:r>
            <a:r>
              <a:rPr kumimoji="0" lang="zh-TW" altLang="en-US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切勿攜帶智慧型手錶、手環入場。</a:t>
            </a:r>
            <a:endParaRPr kumimoji="0" lang="zh-TW" alt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08609" y="1335350"/>
            <a:ext cx="4846468" cy="1524000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祝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考試順利</a:t>
            </a:r>
            <a:r>
              <a:rPr lang="en-US" altLang="zh-TW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榮登</a:t>
            </a:r>
            <a:r>
              <a:rPr lang="zh-TW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榜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91" y="5743852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國中教育會考凌雲國中教務處  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28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14:vortex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75302" y="212356"/>
            <a:ext cx="64342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強行入場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，該科</a:t>
            </a:r>
            <a:r>
              <a:rPr lang="zh-TW" altLang="zh-TW" sz="3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考試不予計列等級或不予計級分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074" name="Picture 2" descr="C:\Users\user\Desktop\考場漫畫\景美女中_國中教育會考試場規則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31" t="23722" r="37635" b="23586"/>
          <a:stretch/>
        </p:blipFill>
        <p:spPr bwMode="auto">
          <a:xfrm>
            <a:off x="293275" y="1646790"/>
            <a:ext cx="4165258" cy="475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3137" y="166190"/>
            <a:ext cx="2052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第四條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6330"/>
          <a:stretch/>
        </p:blipFill>
        <p:spPr>
          <a:xfrm>
            <a:off x="4738256" y="1568964"/>
            <a:ext cx="4036290" cy="490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1185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Tm="8000">
        <p14:shred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0540" y="120134"/>
            <a:ext cx="6533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國文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數學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社會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自然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和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寫作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測驗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正式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開始後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30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分鐘內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，考生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不得提早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離場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410" b="52997"/>
          <a:stretch/>
        </p:blipFill>
        <p:spPr bwMode="auto">
          <a:xfrm>
            <a:off x="607440" y="1947348"/>
            <a:ext cx="3742617" cy="4409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2443" y="120134"/>
            <a:ext cx="1949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第五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5977" r="4471"/>
          <a:stretch/>
        </p:blipFill>
        <p:spPr>
          <a:xfrm>
            <a:off x="4696287" y="1947348"/>
            <a:ext cx="3835153" cy="440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889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0540" y="120134"/>
            <a:ext cx="653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若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強行離場，不服糾正者，該科考試不予計列等級或不予計級分。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15" t="47062" r="5700" b="3197"/>
          <a:stretch/>
        </p:blipFill>
        <p:spPr bwMode="auto">
          <a:xfrm>
            <a:off x="4636008" y="1624803"/>
            <a:ext cx="3976112" cy="3805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2443" y="120134"/>
            <a:ext cx="1949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第五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(2)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49813" r="63242"/>
          <a:stretch/>
        </p:blipFill>
        <p:spPr>
          <a:xfrm>
            <a:off x="351842" y="1624803"/>
            <a:ext cx="3976112" cy="3805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48759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airplan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2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10.xml><?xml version="1.0" encoding="utf-8"?>
<a:theme xmlns:a="http://schemas.openxmlformats.org/drawingml/2006/main" name="10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1.xml><?xml version="1.0" encoding="utf-8"?>
<a:theme xmlns:a="http://schemas.openxmlformats.org/drawingml/2006/main" name="11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12.xml><?xml version="1.0" encoding="utf-8"?>
<a:theme xmlns:a="http://schemas.openxmlformats.org/drawingml/2006/main" name="12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13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14.xml><?xml version="1.0" encoding="utf-8"?>
<a:theme xmlns:a="http://schemas.openxmlformats.org/drawingml/2006/main" name="14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15.xml><?xml version="1.0" encoding="utf-8"?>
<a:theme xmlns:a="http://schemas.openxmlformats.org/drawingml/2006/main" name="15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6.xml><?xml version="1.0" encoding="utf-8"?>
<a:theme xmlns:a="http://schemas.openxmlformats.org/drawingml/2006/main" name="16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7.xml><?xml version="1.0" encoding="utf-8"?>
<a:theme xmlns:a="http://schemas.openxmlformats.org/drawingml/2006/main" name="17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18.xml><?xml version="1.0" encoding="utf-8"?>
<a:theme xmlns:a="http://schemas.openxmlformats.org/drawingml/2006/main" name="18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9.xml><?xml version="1.0" encoding="utf-8"?>
<a:theme xmlns:a="http://schemas.openxmlformats.org/drawingml/2006/main" name="19_切割線">
  <a:themeElements>
    <a:clrScheme name="切割線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3_切割線">
  <a:themeElements>
    <a:clrScheme name="切割線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20.xml><?xml version="1.0" encoding="utf-8"?>
<a:theme xmlns:a="http://schemas.openxmlformats.org/drawingml/2006/main" name="20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1.xml><?xml version="1.0" encoding="utf-8"?>
<a:theme xmlns:a="http://schemas.openxmlformats.org/drawingml/2006/main" name="5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22.xml><?xml version="1.0" encoding="utf-8"?>
<a:theme xmlns:a="http://schemas.openxmlformats.org/drawingml/2006/main" name="21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3.xml><?xml version="1.0" encoding="utf-8"?>
<a:theme xmlns:a="http://schemas.openxmlformats.org/drawingml/2006/main" name="22_切割線">
  <a:themeElements>
    <a:clrScheme name="切割線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903AAAE-3EA5-424A-B142-CC51DC1F897D}"/>
    </a:ext>
  </a:extLst>
</a:theme>
</file>

<file path=ppt/theme/theme2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切割線">
  <a:themeElements>
    <a:clrScheme name="切割線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4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5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6_切割線">
  <a:themeElements>
    <a:clrScheme name="切割線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7.xml><?xml version="1.0" encoding="utf-8"?>
<a:theme xmlns:a="http://schemas.openxmlformats.org/drawingml/2006/main" name="7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8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9.xml><?xml version="1.0" encoding="utf-8"?>
<a:theme xmlns:a="http://schemas.openxmlformats.org/drawingml/2006/main" name="9_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2371</TotalTime>
  <Words>2105</Words>
  <Application>Microsoft Office PowerPoint</Application>
  <PresentationFormat>如螢幕大小 (4:3)</PresentationFormat>
  <Paragraphs>144</Paragraphs>
  <Slides>63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23</vt:i4>
      </vt:variant>
      <vt:variant>
        <vt:lpstr>投影片標題</vt:lpstr>
      </vt:variant>
      <vt:variant>
        <vt:i4>63</vt:i4>
      </vt:variant>
    </vt:vector>
  </HeadingPairs>
  <TitlesOfParts>
    <vt:vector size="86" baseType="lpstr">
      <vt:lpstr>2_切割線</vt:lpstr>
      <vt:lpstr>3_切割線</vt:lpstr>
      <vt:lpstr>1_切割線</vt:lpstr>
      <vt:lpstr>4_切割線</vt:lpstr>
      <vt:lpstr>切割線</vt:lpstr>
      <vt:lpstr>6_切割線</vt:lpstr>
      <vt:lpstr>7_切割線</vt:lpstr>
      <vt:lpstr>8_切割線</vt:lpstr>
      <vt:lpstr>9_切割線</vt:lpstr>
      <vt:lpstr>10_切割線</vt:lpstr>
      <vt:lpstr>11_切割線</vt:lpstr>
      <vt:lpstr>12_切割線</vt:lpstr>
      <vt:lpstr>13_切割線</vt:lpstr>
      <vt:lpstr>14_切割線</vt:lpstr>
      <vt:lpstr>15_切割線</vt:lpstr>
      <vt:lpstr>16_切割線</vt:lpstr>
      <vt:lpstr>17_切割線</vt:lpstr>
      <vt:lpstr>18_切割線</vt:lpstr>
      <vt:lpstr>19_切割線</vt:lpstr>
      <vt:lpstr>20_切割線</vt:lpstr>
      <vt:lpstr>5_切割線</vt:lpstr>
      <vt:lpstr>21_切割線</vt:lpstr>
      <vt:lpstr>22_切割線</vt:lpstr>
      <vt:lpstr>105年國中教育會考 試場規則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105年國中教育會考 違反試場規則處理方式一覽表</vt:lpstr>
      <vt:lpstr>取消該生參加該次考試資格。</vt:lpstr>
      <vt:lpstr>一、由他人頂替代考或偽（變）造證件應試者。</vt:lpstr>
      <vt:lpstr>二、脅迫其他考生或試務人員協助舞弊者。</vt:lpstr>
      <vt:lpstr>第二類：一般舞弊或嚴重違規行為</vt:lpstr>
      <vt:lpstr>一、於考試說明時段內離場、提前翻開試題本、提前作答、或考試結束後逾時作答，經制止不從者。</vt:lpstr>
      <vt:lpstr>二、考試正式開始後30分鐘內經糾正仍強行出場者。</vt:lpstr>
      <vt:lpstr>三、於考試正式開始後，遲到逾20分鐘強行入場者。</vt:lpstr>
      <vt:lpstr>四、惡意擾亂試場內、外秩序，情節嚴重者。</vt:lpstr>
      <vt:lpstr>五、涉及集體舞弊行為者。</vt:lpstr>
      <vt:lpstr>六、交換座位應試者。</vt:lpstr>
      <vt:lpstr>七、交換答案卡（卷）、試題本作答者。</vt:lpstr>
      <vt:lpstr>八、涉及電子舞弊情事者。</vt:lpstr>
      <vt:lpstr>九、試場內取得或提供他人答案作弊事實明確者，或相互作弊事實明確者。</vt:lpstr>
      <vt:lpstr>十、故意汙損答案卡（卷）、損壞試題本，或在答案卡（卷）上顯示自己身分者。</vt:lpstr>
      <vt:lpstr>十一、攜出答案卡（卷）或試題本經查證屬實者。</vt:lpstr>
      <vt:lpstr>十二、交答案卡（卷）後修改答案者。</vt:lpstr>
      <vt:lpstr>十三、抄錄試題或答案，並攜出試場經查證屬實者。 </vt:lpstr>
      <vt:lpstr>十四、於英語(聽力)試題正式開始播放後遲到，強行入場或離場者。</vt:lpstr>
      <vt:lpstr>第三類：一般違規行為</vt:lpstr>
      <vt:lpstr>一、考試進行中與試場外有手勢或訊息聯繫行為者。</vt:lpstr>
      <vt:lpstr>二、提早翻開試題本、提前作答或逾時作答，經制止後停止者。</vt:lpstr>
      <vt:lpstr>三、於考試時間內攜帶非應試用品如教科書、參考書、補習班文宣品、計算紙等，以及電子辭典、計算機、行動電話、呼叫器、鬧鐘，及收音機、MP3、MP4等多媒體播放器材進入試場，隨身放置，無論是否發出聲響，經監試委員發現者。</vt:lpstr>
      <vt:lpstr>四、將行動電話、呼叫器放置於試場前後方，於考試時間內發出響聲者。</vt:lpstr>
      <vt:lpstr>五、考生僅能攜帶手錶為計時工具。若攜帶含電子錶、時鐘、鬧鐘、電子鐘、電子辭典等內含計時功能物品，放置於試場前後方，於考試時間內發出鬧鈴響聲者。</vt:lpstr>
      <vt:lpstr>六、違反試場規則、秩序，情節輕微者。</vt:lpstr>
      <vt:lpstr>※進入試場後，准考證及文具放妥後，雙手放下，        靜候監試委員指示，再依指示動作。 </vt:lpstr>
      <vt:lpstr>※目前智慧型手機關機後鬧鈴仍會依設定時間      發出鬧鈴響聲，考生請將電池卸下。 </vt:lpstr>
      <vt:lpstr>祝　考試順利 　　榮登金榜</vt:lpstr>
    </vt:vector>
  </TitlesOfParts>
  <Company>Cmgsh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lunfai</dc:creator>
  <cp:lastModifiedBy>教務主任</cp:lastModifiedBy>
  <cp:revision>159</cp:revision>
  <dcterms:created xsi:type="dcterms:W3CDTF">2014-10-14T10:32:00Z</dcterms:created>
  <dcterms:modified xsi:type="dcterms:W3CDTF">2016-05-09T07:11:01Z</dcterms:modified>
</cp:coreProperties>
</file>