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28"/>
  </p:notesMasterIdLst>
  <p:handoutMasterIdLst>
    <p:handoutMasterId r:id="rId129"/>
  </p:handoutMasterIdLst>
  <p:sldIdLst>
    <p:sldId id="529" r:id="rId2"/>
    <p:sldId id="830" r:id="rId3"/>
    <p:sldId id="844" r:id="rId4"/>
    <p:sldId id="934" r:id="rId5"/>
    <p:sldId id="846" r:id="rId6"/>
    <p:sldId id="839" r:id="rId7"/>
    <p:sldId id="819" r:id="rId8"/>
    <p:sldId id="653" r:id="rId9"/>
    <p:sldId id="654" r:id="rId10"/>
    <p:sldId id="655" r:id="rId11"/>
    <p:sldId id="988" r:id="rId12"/>
    <p:sldId id="686" r:id="rId13"/>
    <p:sldId id="806" r:id="rId14"/>
    <p:sldId id="807" r:id="rId15"/>
    <p:sldId id="334" r:id="rId16"/>
    <p:sldId id="812" r:id="rId17"/>
    <p:sldId id="752" r:id="rId18"/>
    <p:sldId id="505" r:id="rId19"/>
    <p:sldId id="344" r:id="rId20"/>
    <p:sldId id="506" r:id="rId21"/>
    <p:sldId id="813" r:id="rId22"/>
    <p:sldId id="814" r:id="rId23"/>
    <p:sldId id="815" r:id="rId24"/>
    <p:sldId id="816" r:id="rId25"/>
    <p:sldId id="753" r:id="rId26"/>
    <p:sldId id="754" r:id="rId27"/>
    <p:sldId id="755" r:id="rId28"/>
    <p:sldId id="756" r:id="rId29"/>
    <p:sldId id="1026" r:id="rId30"/>
    <p:sldId id="1024" r:id="rId31"/>
    <p:sldId id="496" r:id="rId32"/>
    <p:sldId id="993" r:id="rId33"/>
    <p:sldId id="990" r:id="rId34"/>
    <p:sldId id="991" r:id="rId35"/>
    <p:sldId id="992" r:id="rId36"/>
    <p:sldId id="1029" r:id="rId37"/>
    <p:sldId id="837" r:id="rId38"/>
    <p:sldId id="836" r:id="rId39"/>
    <p:sldId id="784" r:id="rId40"/>
    <p:sldId id="954" r:id="rId41"/>
    <p:sldId id="937" r:id="rId42"/>
    <p:sldId id="938" r:id="rId43"/>
    <p:sldId id="965" r:id="rId44"/>
    <p:sldId id="966" r:id="rId45"/>
    <p:sldId id="967" r:id="rId46"/>
    <p:sldId id="968" r:id="rId47"/>
    <p:sldId id="969" r:id="rId48"/>
    <p:sldId id="970" r:id="rId49"/>
    <p:sldId id="971" r:id="rId50"/>
    <p:sldId id="946" r:id="rId51"/>
    <p:sldId id="947" r:id="rId52"/>
    <p:sldId id="948" r:id="rId53"/>
    <p:sldId id="980" r:id="rId54"/>
    <p:sldId id="1016" r:id="rId55"/>
    <p:sldId id="1017" r:id="rId56"/>
    <p:sldId id="1018" r:id="rId57"/>
    <p:sldId id="1019" r:id="rId58"/>
    <p:sldId id="1020" r:id="rId59"/>
    <p:sldId id="1021" r:id="rId60"/>
    <p:sldId id="1022" r:id="rId61"/>
    <p:sldId id="1023" r:id="rId62"/>
    <p:sldId id="994" r:id="rId63"/>
    <p:sldId id="995" r:id="rId64"/>
    <p:sldId id="996" r:id="rId65"/>
    <p:sldId id="997" r:id="rId66"/>
    <p:sldId id="998" r:id="rId67"/>
    <p:sldId id="999" r:id="rId68"/>
    <p:sldId id="1000" r:id="rId69"/>
    <p:sldId id="1001" r:id="rId70"/>
    <p:sldId id="1002" r:id="rId71"/>
    <p:sldId id="1003" r:id="rId72"/>
    <p:sldId id="1004" r:id="rId73"/>
    <p:sldId id="1005" r:id="rId74"/>
    <p:sldId id="1006" r:id="rId75"/>
    <p:sldId id="1007" r:id="rId76"/>
    <p:sldId id="1008" r:id="rId77"/>
    <p:sldId id="1009" r:id="rId78"/>
    <p:sldId id="1010" r:id="rId79"/>
    <p:sldId id="1011" r:id="rId80"/>
    <p:sldId id="1012" r:id="rId81"/>
    <p:sldId id="1013" r:id="rId82"/>
    <p:sldId id="1014" r:id="rId83"/>
    <p:sldId id="1015" r:id="rId84"/>
    <p:sldId id="786" r:id="rId85"/>
    <p:sldId id="1028" r:id="rId86"/>
    <p:sldId id="888" r:id="rId87"/>
    <p:sldId id="789" r:id="rId88"/>
    <p:sldId id="790" r:id="rId89"/>
    <p:sldId id="897" r:id="rId90"/>
    <p:sldId id="898" r:id="rId91"/>
    <p:sldId id="791" r:id="rId92"/>
    <p:sldId id="792" r:id="rId93"/>
    <p:sldId id="794" r:id="rId94"/>
    <p:sldId id="796" r:id="rId95"/>
    <p:sldId id="797" r:id="rId96"/>
    <p:sldId id="901" r:id="rId97"/>
    <p:sldId id="798" r:id="rId98"/>
    <p:sldId id="799" r:id="rId99"/>
    <p:sldId id="987" r:id="rId100"/>
    <p:sldId id="964" r:id="rId101"/>
    <p:sldId id="983" r:id="rId102"/>
    <p:sldId id="978" r:id="rId103"/>
    <p:sldId id="927" r:id="rId104"/>
    <p:sldId id="928" r:id="rId105"/>
    <p:sldId id="910" r:id="rId106"/>
    <p:sldId id="912" r:id="rId107"/>
    <p:sldId id="914" r:id="rId108"/>
    <p:sldId id="915" r:id="rId109"/>
    <p:sldId id="916" r:id="rId110"/>
    <p:sldId id="917" r:id="rId111"/>
    <p:sldId id="918" r:id="rId112"/>
    <p:sldId id="919" r:id="rId113"/>
    <p:sldId id="920" r:id="rId114"/>
    <p:sldId id="921" r:id="rId115"/>
    <p:sldId id="820" r:id="rId116"/>
    <p:sldId id="821" r:id="rId117"/>
    <p:sldId id="822" r:id="rId118"/>
    <p:sldId id="823" r:id="rId119"/>
    <p:sldId id="825" r:id="rId120"/>
    <p:sldId id="826" r:id="rId121"/>
    <p:sldId id="827" r:id="rId122"/>
    <p:sldId id="829" r:id="rId123"/>
    <p:sldId id="783" r:id="rId124"/>
    <p:sldId id="634" r:id="rId125"/>
    <p:sldId id="781" r:id="rId126"/>
    <p:sldId id="899" r:id="rId127"/>
  </p:sldIdLst>
  <p:sldSz cx="9144000" cy="6858000" type="screen4x3"/>
  <p:notesSz cx="6797675" cy="9926638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FF0000"/>
    <a:srgbClr val="FFFFCC"/>
    <a:srgbClr val="FFCCFF"/>
    <a:srgbClr val="CCFFFF"/>
    <a:srgbClr val="99FFCC"/>
    <a:srgbClr val="FFCC99"/>
    <a:srgbClr val="FF99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13" autoAdjust="0"/>
    <p:restoredTop sz="93053" autoAdjust="0"/>
  </p:normalViewPr>
  <p:slideViewPr>
    <p:cSldViewPr>
      <p:cViewPr varScale="1">
        <p:scale>
          <a:sx n="53" d="100"/>
          <a:sy n="53" d="100"/>
        </p:scale>
        <p:origin x="1114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108"/>
    </p:cViewPr>
  </p:sorterViewPr>
  <p:notesViewPr>
    <p:cSldViewPr>
      <p:cViewPr varScale="1">
        <p:scale>
          <a:sx n="78" d="100"/>
          <a:sy n="78" d="100"/>
        </p:scale>
        <p:origin x="-396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7B186F-5B46-468C-AF55-E024DAAFAA39}" type="doc">
      <dgm:prSet loTypeId="urn:microsoft.com/office/officeart/2005/8/layout/matrix1" loCatId="matrix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F9E79064-68C8-483E-A861-C4EFA5F54ACA}">
      <dgm:prSet phldrT="[文字]" custT="1"/>
      <dgm:spPr/>
      <dgm:t>
        <a:bodyPr/>
        <a:lstStyle/>
        <a:p>
          <a:r>
            <a:rPr lang="en-US" altLang="zh-TW" sz="2000" dirty="0" smtClean="0">
              <a:latin typeface="標楷體" pitchFamily="65" charset="-120"/>
              <a:ea typeface="標楷體" pitchFamily="65" charset="-120"/>
            </a:rPr>
            <a:t>108</a:t>
          </a:r>
          <a:r>
            <a:rPr lang="zh-TW" altLang="en-US" sz="2000" dirty="0" smtClean="0">
              <a:latin typeface="標楷體" pitchFamily="65" charset="-120"/>
              <a:ea typeface="標楷體" pitchFamily="65" charset="-120"/>
            </a:rPr>
            <a:t>學年</a:t>
          </a:r>
          <a:r>
            <a:rPr lang="zh-TW" altLang="en-US" sz="2000" dirty="0">
              <a:latin typeface="標楷體" pitchFamily="65" charset="-120"/>
              <a:ea typeface="標楷體" pitchFamily="65" charset="-120"/>
            </a:rPr>
            <a:t>度桃連</a:t>
          </a:r>
          <a:r>
            <a:rPr lang="zh-TW" altLang="en-US" sz="2000" dirty="0" smtClean="0">
              <a:latin typeface="標楷體" pitchFamily="65" charset="-120"/>
              <a:ea typeface="標楷體" pitchFamily="65" charset="-120"/>
            </a:rPr>
            <a:t>區</a:t>
          </a:r>
          <a:endParaRPr lang="en-US" altLang="zh-TW" sz="2000" dirty="0" smtClean="0">
            <a:latin typeface="標楷體" pitchFamily="65" charset="-120"/>
            <a:ea typeface="標楷體" pitchFamily="65" charset="-120"/>
          </a:endParaRPr>
        </a:p>
        <a:p>
          <a:r>
            <a:rPr lang="zh-TW" altLang="en-US" sz="2400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rPr>
            <a:t>特色</a:t>
          </a:r>
          <a:r>
            <a:rPr lang="zh-TW" altLang="en-US" sz="24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rPr>
            <a:t>招生甄選</a:t>
          </a:r>
        </a:p>
      </dgm:t>
    </dgm:pt>
    <dgm:pt modelId="{83CD7FB1-65A5-4620-A94D-7E1A4C92B777}" type="parTrans" cxnId="{41D125F7-4F59-44F9-B8B1-BE12B712D02E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88A2C6E5-2988-49BF-B1B1-289F0A496B89}" type="sibTrans" cxnId="{41D125F7-4F59-44F9-B8B1-BE12B712D02E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A7112B98-6EF3-4FE7-BF3D-C59D1B368008}">
      <dgm:prSet phldrT="[文字]" custT="1"/>
      <dgm:spPr/>
      <dgm:t>
        <a:bodyPr/>
        <a:lstStyle/>
        <a:p>
          <a:endParaRPr lang="en-US" altLang="zh-TW" sz="2800" dirty="0" smtClean="0">
            <a:latin typeface="標楷體" pitchFamily="65" charset="-120"/>
            <a:ea typeface="標楷體" pitchFamily="65" charset="-120"/>
          </a:endParaRPr>
        </a:p>
        <a:p>
          <a:r>
            <a:rPr lang="zh-TW" altLang="en-US" sz="2800" dirty="0" smtClean="0">
              <a:latin typeface="標楷體" pitchFamily="65" charset="-120"/>
              <a:ea typeface="標楷體" pitchFamily="65" charset="-120"/>
            </a:rPr>
            <a:t>考試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分發</a:t>
          </a:r>
          <a:r>
            <a:rPr lang="en-US" altLang="zh-TW" sz="2800" dirty="0" smtClean="0">
              <a:latin typeface="標楷體" pitchFamily="65" charset="-120"/>
              <a:ea typeface="標楷體" pitchFamily="65" charset="-120"/>
            </a:rPr>
            <a:t>-4</a:t>
          </a:r>
          <a:r>
            <a:rPr lang="zh-TW" altLang="en-US" sz="2800" dirty="0" smtClean="0">
              <a:latin typeface="標楷體" pitchFamily="65" charset="-120"/>
              <a:ea typeface="標楷體" pitchFamily="65" charset="-120"/>
            </a:rPr>
            <a:t>班</a:t>
          </a:r>
          <a:endParaRPr lang="en-US" altLang="zh-TW" sz="2800" dirty="0">
            <a:latin typeface="標楷體" pitchFamily="65" charset="-120"/>
            <a:ea typeface="標楷體" pitchFamily="65" charset="-120"/>
          </a:endParaRPr>
        </a:p>
        <a:p>
          <a:r>
            <a:rPr lang="en-US" altLang="zh-TW" sz="2800" dirty="0" smtClean="0">
              <a:latin typeface="標楷體" pitchFamily="65" charset="-120"/>
              <a:ea typeface="標楷體" pitchFamily="65" charset="-120"/>
            </a:rPr>
            <a:t>152</a:t>
          </a:r>
          <a:r>
            <a:rPr lang="zh-TW" altLang="en-US" sz="2800" dirty="0" smtClean="0">
              <a:latin typeface="標楷體" pitchFamily="65" charset="-120"/>
              <a:ea typeface="標楷體" pitchFamily="65" charset="-120"/>
            </a:rPr>
            <a:t>個名額</a:t>
          </a:r>
          <a:endParaRPr lang="en-US" altLang="zh-TW" sz="2800" dirty="0" smtClean="0">
            <a:latin typeface="標楷體" pitchFamily="65" charset="-120"/>
            <a:ea typeface="標楷體" pitchFamily="65" charset="-120"/>
          </a:endParaRPr>
        </a:p>
        <a:p>
          <a:r>
            <a:rPr lang="en-US" altLang="zh-TW" sz="28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rPr>
            <a:t>(</a:t>
          </a:r>
          <a:r>
            <a:rPr lang="zh-TW" altLang="en-US" sz="28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rPr>
            <a:t>內壢、大園高中</a:t>
          </a:r>
          <a:r>
            <a:rPr lang="en-US" altLang="zh-TW" sz="28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rPr>
            <a:t>)</a:t>
          </a:r>
          <a:endParaRPr lang="en-US" altLang="zh-TW" sz="2800" dirty="0">
            <a:solidFill>
              <a:srgbClr val="FF0000"/>
            </a:solidFill>
            <a:latin typeface="標楷體" pitchFamily="65" charset="-120"/>
            <a:ea typeface="標楷體" pitchFamily="65" charset="-120"/>
          </a:endParaRPr>
        </a:p>
      </dgm:t>
    </dgm:pt>
    <dgm:pt modelId="{D565FFC9-7E5F-4E16-B5CB-8356BB01A266}" type="parTrans" cxnId="{B0DBCE13-AB09-4A29-B70A-02676696CE97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C5566B29-EA1D-499F-BCA4-71D0AE10D7B6}" type="sibTrans" cxnId="{B0DBCE13-AB09-4A29-B70A-02676696CE97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163E3733-E3DE-4603-B81D-A07920279013}">
      <dgm:prSet phldrT="[文字]" custT="1"/>
      <dgm:spPr/>
      <dgm:t>
        <a:bodyPr/>
        <a:lstStyle/>
        <a:p>
          <a:r>
            <a:rPr lang="zh-TW" altLang="en-US" sz="2800" dirty="0">
              <a:latin typeface="標楷體" pitchFamily="65" charset="-120"/>
              <a:ea typeface="標楷體" pitchFamily="65" charset="-120"/>
            </a:rPr>
            <a:t>專業群科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-59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班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800" dirty="0">
              <a:latin typeface="標楷體" pitchFamily="65" charset="-120"/>
              <a:ea typeface="標楷體" pitchFamily="65" charset="-120"/>
            </a:rPr>
          </a:br>
          <a:r>
            <a:rPr lang="en-US" altLang="zh-TW" sz="2800" dirty="0" smtClean="0">
              <a:latin typeface="標楷體" pitchFamily="65" charset="-120"/>
              <a:ea typeface="標楷體" pitchFamily="65" charset="-120"/>
            </a:rPr>
            <a:t>2951</a:t>
          </a:r>
          <a:r>
            <a:rPr lang="zh-TW" altLang="en-US" sz="2800" dirty="0" smtClean="0">
              <a:latin typeface="標楷體" pitchFamily="65" charset="-120"/>
              <a:ea typeface="標楷體" pitchFamily="65" charset="-120"/>
            </a:rPr>
            <a:t>個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名額</a:t>
          </a:r>
        </a:p>
      </dgm:t>
    </dgm:pt>
    <dgm:pt modelId="{6CB1DB07-AA8B-4C48-A29B-559FCF6B1F87}" type="parTrans" cxnId="{D0D89CFF-2DDC-42B9-97EF-165D11C67010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EEB7CB51-D528-4B27-BF94-CC9191BAC249}" type="sibTrans" cxnId="{D0D89CFF-2DDC-42B9-97EF-165D11C67010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6549D92B-83E7-4382-BCE2-AD411F4B9095}">
      <dgm:prSet phldrT="[文字]" custT="1"/>
      <dgm:spPr/>
      <dgm:t>
        <a:bodyPr/>
        <a:lstStyle/>
        <a:p>
          <a:r>
            <a:rPr lang="zh-TW" altLang="en-US" sz="2800" dirty="0" smtClean="0">
              <a:latin typeface="標楷體" pitchFamily="65" charset="-120"/>
              <a:ea typeface="標楷體" pitchFamily="65" charset="-120"/>
            </a:rPr>
            <a:t>科學班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-1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班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800" dirty="0">
              <a:latin typeface="標楷體" pitchFamily="65" charset="-120"/>
              <a:ea typeface="標楷體" pitchFamily="65" charset="-120"/>
            </a:rPr>
          </a:br>
          <a:r>
            <a:rPr lang="en-US" altLang="zh-TW" sz="2800" dirty="0">
              <a:latin typeface="標楷體" pitchFamily="65" charset="-120"/>
              <a:ea typeface="標楷體" pitchFamily="65" charset="-120"/>
            </a:rPr>
            <a:t>30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個</a:t>
          </a:r>
          <a:r>
            <a:rPr lang="zh-TW" altLang="en-US" sz="2800" dirty="0" smtClean="0">
              <a:latin typeface="標楷體" pitchFamily="65" charset="-120"/>
              <a:ea typeface="標楷體" pitchFamily="65" charset="-120"/>
            </a:rPr>
            <a:t>名額</a:t>
          </a:r>
          <a:endParaRPr lang="en-US" altLang="zh-TW" sz="2800" dirty="0" smtClean="0">
            <a:latin typeface="標楷體" pitchFamily="65" charset="-120"/>
            <a:ea typeface="標楷體" pitchFamily="65" charset="-120"/>
          </a:endParaRPr>
        </a:p>
        <a:p>
          <a:r>
            <a:rPr lang="en-US" altLang="zh-TW" sz="28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rPr>
            <a:t>(</a:t>
          </a:r>
          <a:r>
            <a:rPr lang="zh-TW" altLang="en-US" sz="28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rPr>
            <a:t>武陵高中</a:t>
          </a:r>
          <a:r>
            <a:rPr lang="en-US" altLang="zh-TW" sz="28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rPr>
            <a:t>)</a:t>
          </a:r>
          <a:endParaRPr lang="zh-TW" altLang="en-US" sz="2800" dirty="0">
            <a:solidFill>
              <a:srgbClr val="FF0000"/>
            </a:solidFill>
            <a:latin typeface="標楷體" pitchFamily="65" charset="-120"/>
            <a:ea typeface="標楷體" pitchFamily="65" charset="-120"/>
          </a:endParaRPr>
        </a:p>
      </dgm:t>
    </dgm:pt>
    <dgm:pt modelId="{97738555-1C5B-4877-B0B6-5F0D62AC8F85}" type="parTrans" cxnId="{DE024195-E350-41E0-843C-07E1C18E238A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4C9B512C-8C6C-417C-9FE7-3CA82609C85E}" type="sibTrans" cxnId="{DE024195-E350-41E0-843C-07E1C18E238A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B2B8C07D-43F5-4C65-A23A-D2D80650E3E0}">
      <dgm:prSet phldrT="[文字]" custT="1"/>
      <dgm:spPr/>
      <dgm:t>
        <a:bodyPr/>
        <a:lstStyle/>
        <a:p>
          <a:pPr algn="l"/>
          <a:r>
            <a:rPr lang="zh-TW" altLang="en-US" sz="2400" dirty="0" smtClean="0">
              <a:latin typeface="標楷體" pitchFamily="65" charset="-120"/>
              <a:ea typeface="標楷體" pitchFamily="65" charset="-120"/>
            </a:rPr>
            <a:t>體育班</a:t>
          </a:r>
          <a:r>
            <a:rPr lang="en-US" altLang="zh-TW" sz="2400" dirty="0" smtClean="0">
              <a:latin typeface="標楷體" pitchFamily="65" charset="-120"/>
              <a:ea typeface="標楷體" pitchFamily="65" charset="-120"/>
            </a:rPr>
            <a:t>-13</a:t>
          </a:r>
          <a:r>
            <a:rPr lang="zh-TW" altLang="en-US" sz="2400" dirty="0" smtClean="0">
              <a:latin typeface="標楷體" pitchFamily="65" charset="-120"/>
              <a:ea typeface="標楷體" pitchFamily="65" charset="-120"/>
            </a:rPr>
            <a:t>班    </a:t>
          </a:r>
          <a:r>
            <a:rPr lang="en-US" altLang="zh-TW" sz="2400" dirty="0" smtClean="0">
              <a:latin typeface="標楷體" pitchFamily="65" charset="-120"/>
              <a:ea typeface="標楷體" pitchFamily="65" charset="-120"/>
            </a:rPr>
            <a:t>385</a:t>
          </a:r>
          <a:r>
            <a:rPr lang="zh-TW" altLang="en-US" sz="2400" dirty="0" smtClean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400" dirty="0" smtClean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400" dirty="0" smtClean="0">
              <a:latin typeface="標楷體" pitchFamily="65" charset="-120"/>
              <a:ea typeface="標楷體" pitchFamily="65" charset="-120"/>
            </a:rPr>
          </a:br>
          <a:r>
            <a:rPr lang="zh-TW" altLang="en-US" sz="2400" dirty="0" smtClean="0">
              <a:latin typeface="標楷體" pitchFamily="65" charset="-120"/>
              <a:ea typeface="標楷體" pitchFamily="65" charset="-120"/>
            </a:rPr>
            <a:t>藝才美術班</a:t>
          </a:r>
          <a:r>
            <a:rPr lang="en-US" altLang="zh-TW" sz="2400" dirty="0" smtClean="0">
              <a:latin typeface="標楷體" pitchFamily="65" charset="-120"/>
              <a:ea typeface="標楷體" pitchFamily="65" charset="-120"/>
            </a:rPr>
            <a:t>-4</a:t>
          </a:r>
          <a:r>
            <a:rPr lang="zh-TW" altLang="en-US" sz="2400" dirty="0" smtClean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400" dirty="0" smtClean="0">
              <a:latin typeface="標楷體" pitchFamily="65" charset="-120"/>
              <a:ea typeface="標楷體" pitchFamily="65" charset="-120"/>
            </a:rPr>
            <a:t>120</a:t>
          </a:r>
          <a:r>
            <a:rPr lang="zh-TW" altLang="en-US" sz="2400" dirty="0" smtClean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400" dirty="0" smtClean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400" dirty="0" smtClean="0">
              <a:latin typeface="標楷體" pitchFamily="65" charset="-120"/>
              <a:ea typeface="標楷體" pitchFamily="65" charset="-120"/>
            </a:rPr>
          </a:br>
          <a:r>
            <a:rPr lang="zh-TW" altLang="en-US" sz="2400" dirty="0" smtClean="0">
              <a:latin typeface="標楷體" pitchFamily="65" charset="-120"/>
              <a:ea typeface="標楷體" pitchFamily="65" charset="-120"/>
            </a:rPr>
            <a:t>藝才音樂班</a:t>
          </a:r>
          <a:r>
            <a:rPr lang="en-US" altLang="zh-TW" sz="2400" dirty="0" smtClean="0">
              <a:latin typeface="標楷體" pitchFamily="65" charset="-120"/>
              <a:ea typeface="標楷體" pitchFamily="65" charset="-120"/>
            </a:rPr>
            <a:t>-3</a:t>
          </a:r>
          <a:r>
            <a:rPr lang="zh-TW" altLang="en-US" sz="2400" dirty="0" smtClean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400" dirty="0" smtClean="0">
              <a:latin typeface="標楷體" pitchFamily="65" charset="-120"/>
              <a:ea typeface="標楷體" pitchFamily="65" charset="-120"/>
            </a:rPr>
            <a:t>90</a:t>
          </a:r>
          <a:r>
            <a:rPr lang="zh-TW" altLang="en-US" sz="2400" dirty="0" smtClean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400" dirty="0" smtClean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400" dirty="0" smtClean="0">
              <a:latin typeface="標楷體" pitchFamily="65" charset="-120"/>
              <a:ea typeface="標楷體" pitchFamily="65" charset="-120"/>
            </a:rPr>
          </a:br>
          <a:r>
            <a:rPr lang="zh-TW" altLang="en-US" sz="2400" dirty="0" smtClean="0">
              <a:latin typeface="標楷體" pitchFamily="65" charset="-120"/>
              <a:ea typeface="標楷體" pitchFamily="65" charset="-120"/>
            </a:rPr>
            <a:t>藝才舞蹈班</a:t>
          </a:r>
          <a:r>
            <a:rPr lang="en-US" altLang="zh-TW" sz="2400" dirty="0" smtClean="0">
              <a:latin typeface="標楷體" pitchFamily="65" charset="-120"/>
              <a:ea typeface="標楷體" pitchFamily="65" charset="-120"/>
            </a:rPr>
            <a:t>-1</a:t>
          </a:r>
          <a:r>
            <a:rPr lang="zh-TW" altLang="en-US" sz="2400" dirty="0" smtClean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400" dirty="0" smtClean="0">
              <a:latin typeface="標楷體" pitchFamily="65" charset="-120"/>
              <a:ea typeface="標楷體" pitchFamily="65" charset="-120"/>
            </a:rPr>
            <a:t>30</a:t>
          </a:r>
          <a:r>
            <a:rPr lang="zh-TW" altLang="en-US" sz="2400" dirty="0" smtClean="0">
              <a:latin typeface="標楷體" pitchFamily="65" charset="-120"/>
              <a:ea typeface="標楷體" pitchFamily="65" charset="-120"/>
            </a:rPr>
            <a:t>個名額</a:t>
          </a:r>
          <a:endParaRPr lang="zh-TW" altLang="en-US" sz="2400" dirty="0">
            <a:latin typeface="標楷體" pitchFamily="65" charset="-120"/>
            <a:ea typeface="標楷體" pitchFamily="65" charset="-120"/>
          </a:endParaRPr>
        </a:p>
      </dgm:t>
    </dgm:pt>
    <dgm:pt modelId="{477E55E1-8396-468B-AFE0-22BEDD77F5B7}" type="parTrans" cxnId="{6D7DEF88-D32A-4953-A58A-951ACC9EE33F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DACF4943-C3D6-4084-BAB5-AE5B368DB4A7}" type="sibTrans" cxnId="{6D7DEF88-D32A-4953-A58A-951ACC9EE33F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7946C596-4121-4021-BADA-B7DCCC57B3BE}" type="pres">
      <dgm:prSet presAssocID="{827B186F-5B46-468C-AF55-E024DAAFAA39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6D023388-E77E-4DEB-AB21-039C45EBC052}" type="pres">
      <dgm:prSet presAssocID="{827B186F-5B46-468C-AF55-E024DAAFAA39}" presName="matrix" presStyleCnt="0"/>
      <dgm:spPr/>
    </dgm:pt>
    <dgm:pt modelId="{CD18A5EF-14CC-4D99-B9B5-ADC491578342}" type="pres">
      <dgm:prSet presAssocID="{827B186F-5B46-468C-AF55-E024DAAFAA39}" presName="tile1" presStyleLbl="node1" presStyleIdx="0" presStyleCnt="4"/>
      <dgm:spPr/>
      <dgm:t>
        <a:bodyPr/>
        <a:lstStyle/>
        <a:p>
          <a:endParaRPr lang="zh-TW" altLang="en-US"/>
        </a:p>
      </dgm:t>
    </dgm:pt>
    <dgm:pt modelId="{C4C3389C-960C-45F0-B12F-65FC46FCDAAF}" type="pres">
      <dgm:prSet presAssocID="{827B186F-5B46-468C-AF55-E024DAAFAA39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FA2D15B-CF76-4202-AA22-9C6B1404492F}" type="pres">
      <dgm:prSet presAssocID="{827B186F-5B46-468C-AF55-E024DAAFAA39}" presName="tile2" presStyleLbl="node1" presStyleIdx="1" presStyleCnt="4"/>
      <dgm:spPr/>
      <dgm:t>
        <a:bodyPr/>
        <a:lstStyle/>
        <a:p>
          <a:endParaRPr lang="zh-TW" altLang="en-US"/>
        </a:p>
      </dgm:t>
    </dgm:pt>
    <dgm:pt modelId="{2DBDCC4B-9364-4C26-897D-9D5279936C4A}" type="pres">
      <dgm:prSet presAssocID="{827B186F-5B46-468C-AF55-E024DAAFAA39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95F4473-6895-42D5-9283-BB264002653F}" type="pres">
      <dgm:prSet presAssocID="{827B186F-5B46-468C-AF55-E024DAAFAA39}" presName="tile3" presStyleLbl="node1" presStyleIdx="2" presStyleCnt="4" custScaleY="118452" custLinFactNeighborY="-331"/>
      <dgm:spPr/>
      <dgm:t>
        <a:bodyPr/>
        <a:lstStyle/>
        <a:p>
          <a:endParaRPr lang="zh-TW" altLang="en-US"/>
        </a:p>
      </dgm:t>
    </dgm:pt>
    <dgm:pt modelId="{CD12BA36-16AB-4F0D-9947-4D905491FE95}" type="pres">
      <dgm:prSet presAssocID="{827B186F-5B46-468C-AF55-E024DAAFAA39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AB11538-AE62-4BBD-9767-0683C1A64A5B}" type="pres">
      <dgm:prSet presAssocID="{827B186F-5B46-468C-AF55-E024DAAFAA39}" presName="tile4" presStyleLbl="node1" presStyleIdx="3" presStyleCnt="4" custScaleY="126685" custLinFactNeighborY="-1292"/>
      <dgm:spPr/>
      <dgm:t>
        <a:bodyPr/>
        <a:lstStyle/>
        <a:p>
          <a:endParaRPr lang="zh-TW" altLang="en-US"/>
        </a:p>
      </dgm:t>
    </dgm:pt>
    <dgm:pt modelId="{D9475630-C8AD-44A0-9DDF-60B3D2C6E705}" type="pres">
      <dgm:prSet presAssocID="{827B186F-5B46-468C-AF55-E024DAAFAA39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595E15C-553B-471B-9ADC-ED155AB191E3}" type="pres">
      <dgm:prSet presAssocID="{827B186F-5B46-468C-AF55-E024DAAFAA39}" presName="centerTile" presStyleLbl="fgShp" presStyleIdx="0" presStyleCnt="1" custScaleX="114921">
        <dgm:presLayoutVars>
          <dgm:chMax val="0"/>
          <dgm:chPref val="0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0D89CFF-2DDC-42B9-97EF-165D11C67010}" srcId="{F9E79064-68C8-483E-A861-C4EFA5F54ACA}" destId="{163E3733-E3DE-4603-B81D-A07920279013}" srcOrd="1" destOrd="0" parTransId="{6CB1DB07-AA8B-4C48-A29B-559FCF6B1F87}" sibTransId="{EEB7CB51-D528-4B27-BF94-CC9191BAC249}"/>
    <dgm:cxn modelId="{B72953B4-B5B0-4FDE-8432-D56E4A016426}" type="presOf" srcId="{6549D92B-83E7-4382-BCE2-AD411F4B9095}" destId="{CD12BA36-16AB-4F0D-9947-4D905491FE95}" srcOrd="1" destOrd="0" presId="urn:microsoft.com/office/officeart/2005/8/layout/matrix1"/>
    <dgm:cxn modelId="{530BC97C-8EE5-4BE3-A9EF-EF5DE3BD1D43}" type="presOf" srcId="{F9E79064-68C8-483E-A861-C4EFA5F54ACA}" destId="{7595E15C-553B-471B-9ADC-ED155AB191E3}" srcOrd="0" destOrd="0" presId="urn:microsoft.com/office/officeart/2005/8/layout/matrix1"/>
    <dgm:cxn modelId="{4735403C-32DB-4665-9960-4BB52EEF1B8C}" type="presOf" srcId="{827B186F-5B46-468C-AF55-E024DAAFAA39}" destId="{7946C596-4121-4021-BADA-B7DCCC57B3BE}" srcOrd="0" destOrd="0" presId="urn:microsoft.com/office/officeart/2005/8/layout/matrix1"/>
    <dgm:cxn modelId="{25C0F3C1-5C9C-45D4-8362-C3A53C497600}" type="presOf" srcId="{163E3733-E3DE-4603-B81D-A07920279013}" destId="{2DBDCC4B-9364-4C26-897D-9D5279936C4A}" srcOrd="1" destOrd="0" presId="urn:microsoft.com/office/officeart/2005/8/layout/matrix1"/>
    <dgm:cxn modelId="{DE024195-E350-41E0-843C-07E1C18E238A}" srcId="{F9E79064-68C8-483E-A861-C4EFA5F54ACA}" destId="{6549D92B-83E7-4382-BCE2-AD411F4B9095}" srcOrd="2" destOrd="0" parTransId="{97738555-1C5B-4877-B0B6-5F0D62AC8F85}" sibTransId="{4C9B512C-8C6C-417C-9FE7-3CA82609C85E}"/>
    <dgm:cxn modelId="{41D125F7-4F59-44F9-B8B1-BE12B712D02E}" srcId="{827B186F-5B46-468C-AF55-E024DAAFAA39}" destId="{F9E79064-68C8-483E-A861-C4EFA5F54ACA}" srcOrd="0" destOrd="0" parTransId="{83CD7FB1-65A5-4620-A94D-7E1A4C92B777}" sibTransId="{88A2C6E5-2988-49BF-B1B1-289F0A496B89}"/>
    <dgm:cxn modelId="{AF811277-E083-40CE-B0C4-940CDB77EA60}" type="presOf" srcId="{B2B8C07D-43F5-4C65-A23A-D2D80650E3E0}" destId="{D9475630-C8AD-44A0-9DDF-60B3D2C6E705}" srcOrd="1" destOrd="0" presId="urn:microsoft.com/office/officeart/2005/8/layout/matrix1"/>
    <dgm:cxn modelId="{6D7DEF88-D32A-4953-A58A-951ACC9EE33F}" srcId="{F9E79064-68C8-483E-A861-C4EFA5F54ACA}" destId="{B2B8C07D-43F5-4C65-A23A-D2D80650E3E0}" srcOrd="3" destOrd="0" parTransId="{477E55E1-8396-468B-AFE0-22BEDD77F5B7}" sibTransId="{DACF4943-C3D6-4084-BAB5-AE5B368DB4A7}"/>
    <dgm:cxn modelId="{830CBF17-14B7-41AE-B5A4-D329F6A8CB67}" type="presOf" srcId="{B2B8C07D-43F5-4C65-A23A-D2D80650E3E0}" destId="{6AB11538-AE62-4BBD-9767-0683C1A64A5B}" srcOrd="0" destOrd="0" presId="urn:microsoft.com/office/officeart/2005/8/layout/matrix1"/>
    <dgm:cxn modelId="{52FDFCA9-9AFC-4FAE-BC46-886A76BEDBED}" type="presOf" srcId="{163E3733-E3DE-4603-B81D-A07920279013}" destId="{3FA2D15B-CF76-4202-AA22-9C6B1404492F}" srcOrd="0" destOrd="0" presId="urn:microsoft.com/office/officeart/2005/8/layout/matrix1"/>
    <dgm:cxn modelId="{B0DBCE13-AB09-4A29-B70A-02676696CE97}" srcId="{F9E79064-68C8-483E-A861-C4EFA5F54ACA}" destId="{A7112B98-6EF3-4FE7-BF3D-C59D1B368008}" srcOrd="0" destOrd="0" parTransId="{D565FFC9-7E5F-4E16-B5CB-8356BB01A266}" sibTransId="{C5566B29-EA1D-499F-BCA4-71D0AE10D7B6}"/>
    <dgm:cxn modelId="{4588DD55-AFF1-4A4D-9339-3B01563F142D}" type="presOf" srcId="{A7112B98-6EF3-4FE7-BF3D-C59D1B368008}" destId="{C4C3389C-960C-45F0-B12F-65FC46FCDAAF}" srcOrd="1" destOrd="0" presId="urn:microsoft.com/office/officeart/2005/8/layout/matrix1"/>
    <dgm:cxn modelId="{23326607-0446-4C40-9048-CC9BAD85E192}" type="presOf" srcId="{A7112B98-6EF3-4FE7-BF3D-C59D1B368008}" destId="{CD18A5EF-14CC-4D99-B9B5-ADC491578342}" srcOrd="0" destOrd="0" presId="urn:microsoft.com/office/officeart/2005/8/layout/matrix1"/>
    <dgm:cxn modelId="{5ADBCD25-05A9-40C7-9B10-9B144F217493}" type="presOf" srcId="{6549D92B-83E7-4382-BCE2-AD411F4B9095}" destId="{E95F4473-6895-42D5-9283-BB264002653F}" srcOrd="0" destOrd="0" presId="urn:microsoft.com/office/officeart/2005/8/layout/matrix1"/>
    <dgm:cxn modelId="{A2B849CF-6408-4CC8-8083-C5A9F793A094}" type="presParOf" srcId="{7946C596-4121-4021-BADA-B7DCCC57B3BE}" destId="{6D023388-E77E-4DEB-AB21-039C45EBC052}" srcOrd="0" destOrd="0" presId="urn:microsoft.com/office/officeart/2005/8/layout/matrix1"/>
    <dgm:cxn modelId="{B733CF92-7B85-47AC-93DD-37C781FA2505}" type="presParOf" srcId="{6D023388-E77E-4DEB-AB21-039C45EBC052}" destId="{CD18A5EF-14CC-4D99-B9B5-ADC491578342}" srcOrd="0" destOrd="0" presId="urn:microsoft.com/office/officeart/2005/8/layout/matrix1"/>
    <dgm:cxn modelId="{E0C26A1C-E8BB-48B3-BA37-0ACB80CF963F}" type="presParOf" srcId="{6D023388-E77E-4DEB-AB21-039C45EBC052}" destId="{C4C3389C-960C-45F0-B12F-65FC46FCDAAF}" srcOrd="1" destOrd="0" presId="urn:microsoft.com/office/officeart/2005/8/layout/matrix1"/>
    <dgm:cxn modelId="{AB2DF8BF-CE27-4067-9972-ED14000185EE}" type="presParOf" srcId="{6D023388-E77E-4DEB-AB21-039C45EBC052}" destId="{3FA2D15B-CF76-4202-AA22-9C6B1404492F}" srcOrd="2" destOrd="0" presId="urn:microsoft.com/office/officeart/2005/8/layout/matrix1"/>
    <dgm:cxn modelId="{3D5E6CF3-66F1-4502-981D-B747E10A8AA3}" type="presParOf" srcId="{6D023388-E77E-4DEB-AB21-039C45EBC052}" destId="{2DBDCC4B-9364-4C26-897D-9D5279936C4A}" srcOrd="3" destOrd="0" presId="urn:microsoft.com/office/officeart/2005/8/layout/matrix1"/>
    <dgm:cxn modelId="{40166D22-333B-4300-A5C0-428BCF317019}" type="presParOf" srcId="{6D023388-E77E-4DEB-AB21-039C45EBC052}" destId="{E95F4473-6895-42D5-9283-BB264002653F}" srcOrd="4" destOrd="0" presId="urn:microsoft.com/office/officeart/2005/8/layout/matrix1"/>
    <dgm:cxn modelId="{E81C32A8-7A3C-4484-BAD7-8601BD316FC2}" type="presParOf" srcId="{6D023388-E77E-4DEB-AB21-039C45EBC052}" destId="{CD12BA36-16AB-4F0D-9947-4D905491FE95}" srcOrd="5" destOrd="0" presId="urn:microsoft.com/office/officeart/2005/8/layout/matrix1"/>
    <dgm:cxn modelId="{BF51AF9E-E7F4-4B8A-8735-1D81F7C06292}" type="presParOf" srcId="{6D023388-E77E-4DEB-AB21-039C45EBC052}" destId="{6AB11538-AE62-4BBD-9767-0683C1A64A5B}" srcOrd="6" destOrd="0" presId="urn:microsoft.com/office/officeart/2005/8/layout/matrix1"/>
    <dgm:cxn modelId="{2B728F10-D881-4E06-8EA2-7C241DFC0097}" type="presParOf" srcId="{6D023388-E77E-4DEB-AB21-039C45EBC052}" destId="{D9475630-C8AD-44A0-9DDF-60B3D2C6E705}" srcOrd="7" destOrd="0" presId="urn:microsoft.com/office/officeart/2005/8/layout/matrix1"/>
    <dgm:cxn modelId="{1E5845CA-A65B-4B7C-91BF-44A08DEB3C75}" type="presParOf" srcId="{7946C596-4121-4021-BADA-B7DCCC57B3BE}" destId="{7595E15C-553B-471B-9ADC-ED155AB191E3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05E4696-CE36-40FB-8726-EC24909286A6}" type="doc">
      <dgm:prSet loTypeId="urn:microsoft.com/office/officeart/2005/8/layout/vList6" loCatId="list" qsTypeId="urn:microsoft.com/office/officeart/2005/8/quickstyle/simple1#4" qsCatId="simple" csTypeId="urn:microsoft.com/office/officeart/2005/8/colors/accent2_2" csCatId="accent2" phldr="1"/>
      <dgm:spPr/>
      <dgm:t>
        <a:bodyPr/>
        <a:lstStyle/>
        <a:p>
          <a:endParaRPr lang="zh-TW" altLang="en-US"/>
        </a:p>
      </dgm:t>
    </dgm:pt>
    <dgm:pt modelId="{B625F2EB-10E5-4149-8948-148379F6CACA}">
      <dgm:prSet phldrT="[文字]" custT="1"/>
      <dgm:spPr>
        <a:solidFill>
          <a:srgbClr val="000090"/>
        </a:solidFill>
      </dgm:spPr>
      <dgm:t>
        <a:bodyPr/>
        <a:lstStyle/>
        <a:p>
          <a:r>
            <a:rPr lang="zh-TW" altLang="en-US" sz="3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適性輔導</a:t>
          </a:r>
        </a:p>
      </dgm:t>
    </dgm:pt>
    <dgm:pt modelId="{4538D5EC-F26F-48D5-A6E0-75ECE2C745A7}" type="parTrans" cxnId="{DE954ED6-D966-4ADE-B96B-11239B33A9D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F6CBCB96-AAC9-4331-A6E3-92D55FF819FA}" type="sibTrans" cxnId="{DE954ED6-D966-4ADE-B96B-11239B33A9D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C0BA452B-58F9-4D08-9C12-EE745668566A}">
      <dgm:prSet phldrT="[文字]" custT="1"/>
      <dgm:spPr>
        <a:solidFill>
          <a:srgbClr val="000090"/>
        </a:solidFill>
      </dgm:spPr>
      <dgm:t>
        <a:bodyPr/>
        <a:lstStyle/>
        <a:p>
          <a:r>
            <a:rPr lang="zh-TW" altLang="en-US" sz="3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多元學習</a:t>
          </a:r>
        </a:p>
      </dgm:t>
    </dgm:pt>
    <dgm:pt modelId="{288EAFA3-7AFA-4E08-9F83-DD1D789A95C9}" type="sibTrans" cxnId="{098F245B-042A-4729-A996-24DD4446AD25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F0D173E7-34E4-45CD-8598-B168AA3E55AE}" type="parTrans" cxnId="{098F245B-042A-4729-A996-24DD4446AD25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19249124-F0DD-4A7E-A6ED-2EC7309F368E}">
      <dgm:prSet phldrT="[文字]" custT="1"/>
      <dgm:spPr>
        <a:solidFill>
          <a:srgbClr val="B1FFFF">
            <a:alpha val="90000"/>
          </a:srgbClr>
        </a:solidFill>
        <a:ln>
          <a:solidFill>
            <a:schemeClr val="tx1">
              <a:alpha val="90000"/>
            </a:schemeClr>
          </a:solidFill>
        </a:ln>
      </dgm:spPr>
      <dgm:t>
        <a:bodyPr anchor="ctr"/>
        <a:lstStyle/>
        <a:p>
          <a:pPr algn="ctr"/>
          <a:r>
            <a:rPr lang="zh-TW" altLang="en-US" sz="2000" b="1" u="sng" dirty="0">
              <a:solidFill>
                <a:schemeClr val="tx1"/>
              </a:solidFill>
            </a:rPr>
            <a:t>採計</a:t>
          </a:r>
          <a:r>
            <a:rPr lang="en-US" altLang="zh-TW" sz="2000" b="1" u="sng" dirty="0">
              <a:solidFill>
                <a:schemeClr val="tx1"/>
              </a:solidFill>
            </a:rPr>
            <a:t>32</a:t>
          </a:r>
          <a:r>
            <a:rPr lang="zh-TW" altLang="en-US" sz="2000" b="1" u="sng" dirty="0">
              <a:solidFill>
                <a:schemeClr val="tx1"/>
              </a:solidFill>
            </a:rPr>
            <a:t>分</a:t>
          </a:r>
        </a:p>
      </dgm:t>
    </dgm:pt>
    <dgm:pt modelId="{10AC73A9-FE8C-49C0-8B57-082B3D964D3F}" type="sibTrans" cxnId="{87D4FEEE-CC21-4C22-87C8-4DCFCB83206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7F6AF54F-00ED-444A-B0F9-39340F8718BE}" type="parTrans" cxnId="{87D4FEEE-CC21-4C22-87C8-4DCFCB83206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BF3883D0-7001-44C2-901B-A585C73FBE5F}">
      <dgm:prSet phldrT="[文字]" custT="1"/>
      <dgm:spPr>
        <a:solidFill>
          <a:srgbClr val="B1FFFF">
            <a:alpha val="90000"/>
          </a:srgbClr>
        </a:solidFill>
        <a:ln>
          <a:solidFill>
            <a:srgbClr val="000000">
              <a:alpha val="90000"/>
            </a:srgbClr>
          </a:solidFill>
        </a:ln>
      </dgm:spPr>
      <dgm:t>
        <a:bodyPr anchor="ctr"/>
        <a:lstStyle/>
        <a:p>
          <a:r>
            <a:rPr lang="zh-TW" altLang="en-US" sz="2000" b="1" u="sng" dirty="0">
              <a:solidFill>
                <a:schemeClr val="tx1"/>
              </a:solidFill>
            </a:rPr>
            <a:t>採計</a:t>
          </a:r>
          <a:r>
            <a:rPr lang="en-US" altLang="zh-TW" sz="2000" b="1" u="sng" dirty="0">
              <a:solidFill>
                <a:schemeClr val="tx1"/>
              </a:solidFill>
            </a:rPr>
            <a:t>35</a:t>
          </a:r>
          <a:r>
            <a:rPr lang="zh-TW" altLang="en-US" sz="2000" b="1" u="sng" dirty="0">
              <a:solidFill>
                <a:schemeClr val="tx1"/>
              </a:solidFill>
            </a:rPr>
            <a:t>分</a:t>
          </a:r>
        </a:p>
      </dgm:t>
    </dgm:pt>
    <dgm:pt modelId="{BB0400D1-699A-4D9A-8473-DB385D4EF011}" type="sibTrans" cxnId="{6E3925E8-3950-49DD-B576-1730647D7EB2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B5525506-3FA0-4083-BB46-A2AC44E20EED}" type="parTrans" cxnId="{6E3925E8-3950-49DD-B576-1730647D7EB2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33D1DF83-6FA8-491B-AE46-8C5470B6695B}">
      <dgm:prSet phldrT="[文字]" custT="1"/>
      <dgm:spPr>
        <a:solidFill>
          <a:srgbClr val="000090"/>
        </a:solidFill>
      </dgm:spPr>
      <dgm:t>
        <a:bodyPr/>
        <a:lstStyle/>
        <a:p>
          <a:r>
            <a:rPr lang="zh-TW" altLang="en-US" sz="3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教育會考</a:t>
          </a:r>
        </a:p>
      </dgm:t>
    </dgm:pt>
    <dgm:pt modelId="{26971985-E956-48B4-8640-A3266AF6487F}" type="parTrans" cxnId="{FAC25FA9-73F4-4151-9AB1-14B2A6F7D99B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20706A68-CA4F-4245-B745-AD5B3F276025}" type="sibTrans" cxnId="{FAC25FA9-73F4-4151-9AB1-14B2A6F7D99B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5ACA794B-7619-4EA6-A915-1A29521C5590}">
      <dgm:prSet phldrT="[文字]" custT="1"/>
      <dgm:spPr>
        <a:solidFill>
          <a:srgbClr val="B1FFFF">
            <a:alpha val="90000"/>
          </a:srgbClr>
        </a:solidFill>
        <a:ln>
          <a:solidFill>
            <a:srgbClr val="000000">
              <a:alpha val="90000"/>
            </a:srgbClr>
          </a:solidFill>
        </a:ln>
      </dgm:spPr>
      <dgm:t>
        <a:bodyPr lIns="39600" rIns="0" anchor="ctr"/>
        <a:lstStyle/>
        <a:p>
          <a:pPr marL="252000" algn="r">
            <a:spcBef>
              <a:spcPts val="200"/>
            </a:spcBef>
          </a:pPr>
          <a:r>
            <a:rPr lang="en-US" altLang="zh-TW" sz="2400" dirty="0">
              <a:solidFill>
                <a:schemeClr val="tx1"/>
              </a:solidFill>
              <a:latin typeface="+mn-lt"/>
            </a:rPr>
            <a:t>33</a:t>
          </a:r>
          <a:r>
            <a:rPr lang="zh-TW" altLang="en-US" sz="2400" dirty="0">
              <a:solidFill>
                <a:schemeClr val="tx1"/>
              </a:solidFill>
              <a:latin typeface="+mn-lt"/>
            </a:rPr>
            <a:t>分</a:t>
          </a:r>
        </a:p>
      </dgm:t>
    </dgm:pt>
    <dgm:pt modelId="{2D0225E2-6BD3-4B84-9D92-A2D917DC64A4}" type="sibTrans" cxnId="{D7CB9603-4DEC-4CE0-9854-2308A7D4ACCA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32282500-FB3A-4304-91B5-CDB2E162DBBD}" type="parTrans" cxnId="{D7CB9603-4DEC-4CE0-9854-2308A7D4ACCA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FF8D0DE0-7183-4802-A472-D51DF5A0C91C}">
      <dgm:prSet phldrT="[文字]" custT="1"/>
      <dgm:spPr>
        <a:solidFill>
          <a:srgbClr val="B1FFFF">
            <a:alpha val="90000"/>
          </a:srgbClr>
        </a:solidFill>
        <a:ln>
          <a:solidFill>
            <a:schemeClr val="tx1">
              <a:alpha val="90000"/>
            </a:schemeClr>
          </a:solidFill>
        </a:ln>
      </dgm:spPr>
      <dgm:t>
        <a:bodyPr anchor="ctr"/>
        <a:lstStyle/>
        <a:p>
          <a:pPr algn="ctr"/>
          <a:r>
            <a:rPr lang="zh-TW" altLang="en-US" sz="2000" dirty="0">
              <a:solidFill>
                <a:schemeClr val="tx1"/>
              </a:solidFill>
            </a:rPr>
            <a:t>總分</a:t>
          </a:r>
          <a:r>
            <a:rPr lang="en-US" altLang="zh-TW" sz="2000" dirty="0">
              <a:solidFill>
                <a:schemeClr val="tx1"/>
              </a:solidFill>
            </a:rPr>
            <a:t>32</a:t>
          </a:r>
          <a:r>
            <a:rPr lang="zh-TW" altLang="en-US" sz="2000" dirty="0">
              <a:solidFill>
                <a:schemeClr val="tx1"/>
              </a:solidFill>
            </a:rPr>
            <a:t>分</a:t>
          </a:r>
        </a:p>
      </dgm:t>
    </dgm:pt>
    <dgm:pt modelId="{D36406B9-0E8F-42DA-8278-1758A98C6133}" type="parTrans" cxnId="{89B086EC-A8B6-4CAE-ACE9-C7149DFA28B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530C475B-951E-4ADF-9023-BB44AC0D2AC6}" type="sibTrans" cxnId="{89B086EC-A8B6-4CAE-ACE9-C7149DFA28B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82089FB6-1069-40A4-A70D-663009CAC143}">
      <dgm:prSet phldrT="[文字]" custT="1"/>
      <dgm:spPr>
        <a:solidFill>
          <a:srgbClr val="B1FFFF">
            <a:alpha val="90000"/>
          </a:srgbClr>
        </a:solidFill>
        <a:ln>
          <a:solidFill>
            <a:srgbClr val="000000">
              <a:alpha val="90000"/>
            </a:srgbClr>
          </a:solidFill>
        </a:ln>
      </dgm:spPr>
      <dgm:t>
        <a:bodyPr anchor="ctr"/>
        <a:lstStyle/>
        <a:p>
          <a:r>
            <a:rPr lang="zh-TW" altLang="en-US" sz="2000" dirty="0">
              <a:solidFill>
                <a:schemeClr val="tx1"/>
              </a:solidFill>
            </a:rPr>
            <a:t>總分</a:t>
          </a:r>
          <a:r>
            <a:rPr lang="en-US" altLang="zh-TW" sz="2000" dirty="0">
              <a:solidFill>
                <a:schemeClr val="tx1"/>
              </a:solidFill>
            </a:rPr>
            <a:t>42</a:t>
          </a:r>
          <a:r>
            <a:rPr lang="zh-TW" altLang="en-US" sz="2000" dirty="0">
              <a:solidFill>
                <a:schemeClr val="tx1"/>
              </a:solidFill>
            </a:rPr>
            <a:t>分</a:t>
          </a:r>
        </a:p>
      </dgm:t>
    </dgm:pt>
    <dgm:pt modelId="{30E778EF-CB4F-4134-807F-3F99E87F8A13}" type="parTrans" cxnId="{24AF1BD1-829D-4895-ABC1-3C382610666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273D7343-E26D-48D8-B684-5E4ACA35AC45}" type="sibTrans" cxnId="{24AF1BD1-829D-4895-ABC1-3C382610666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4E63D85C-3837-4D2B-B9A0-FCAAE26FC636}" type="pres">
      <dgm:prSet presAssocID="{205E4696-CE36-40FB-8726-EC24909286A6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ED551B06-B7DE-448B-B9EE-0C60CE3408D6}" type="pres">
      <dgm:prSet presAssocID="{B625F2EB-10E5-4149-8948-148379F6CACA}" presName="linNode" presStyleCnt="0"/>
      <dgm:spPr/>
    </dgm:pt>
    <dgm:pt modelId="{50818BBC-F477-4D9E-837A-21259D15C457}" type="pres">
      <dgm:prSet presAssocID="{B625F2EB-10E5-4149-8948-148379F6CACA}" presName="parentShp" presStyleLbl="node1" presStyleIdx="0" presStyleCnt="3" custScaleX="22407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F539567-1F23-4E76-A758-5A862BB9EFFC}" type="pres">
      <dgm:prSet presAssocID="{B625F2EB-10E5-4149-8948-148379F6CACA}" presName="childShp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5541B67-E6BB-4A55-AB99-60DBC347093E}" type="pres">
      <dgm:prSet presAssocID="{F6CBCB96-AAC9-4331-A6E3-92D55FF819FA}" presName="spacing" presStyleCnt="0"/>
      <dgm:spPr/>
    </dgm:pt>
    <dgm:pt modelId="{670EE82C-C216-48D5-9379-19F889DB8888}" type="pres">
      <dgm:prSet presAssocID="{C0BA452B-58F9-4D08-9C12-EE745668566A}" presName="linNode" presStyleCnt="0"/>
      <dgm:spPr/>
    </dgm:pt>
    <dgm:pt modelId="{09D89B46-01BD-4CE7-8FF2-34FB9ACC1234}" type="pres">
      <dgm:prSet presAssocID="{C0BA452B-58F9-4D08-9C12-EE745668566A}" presName="parentShp" presStyleLbl="node1" presStyleIdx="1" presStyleCnt="3" custScaleX="247987" custLinFactNeighborX="-29" custLinFactNeighborY="267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9BF2826-A93F-484E-809F-0952285A6A23}" type="pres">
      <dgm:prSet presAssocID="{C0BA452B-58F9-4D08-9C12-EE745668566A}" presName="childShp" presStyleLbl="bgAccFollowNode1" presStyleIdx="1" presStyleCnt="3" custScaleX="11160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C401293-0E6F-4BE0-9B3D-3779AF0E7BDB}" type="pres">
      <dgm:prSet presAssocID="{288EAFA3-7AFA-4E08-9F83-DD1D789A95C9}" presName="spacing" presStyleCnt="0"/>
      <dgm:spPr/>
    </dgm:pt>
    <dgm:pt modelId="{18881F29-BE38-41C9-9182-D08C73E20DEA}" type="pres">
      <dgm:prSet presAssocID="{33D1DF83-6FA8-491B-AE46-8C5470B6695B}" presName="linNode" presStyleCnt="0"/>
      <dgm:spPr/>
    </dgm:pt>
    <dgm:pt modelId="{BDD9785E-5988-4D9A-BEBF-25DE815D2930}" type="pres">
      <dgm:prSet presAssocID="{33D1DF83-6FA8-491B-AE46-8C5470B6695B}" presName="parentShp" presStyleLbl="node1" presStyleIdx="2" presStyleCnt="3" custScaleX="259923" custLinFactNeighborX="1274" custLinFactNeighborY="1152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13D0A37-9639-43F8-AAA7-6563C960F0FF}" type="pres">
      <dgm:prSet presAssocID="{33D1DF83-6FA8-491B-AE46-8C5470B6695B}" presName="childShp" presStyleLbl="bgAccFollowNode1" presStyleIdx="2" presStyleCnt="3" custScaleX="117047" custLinFactNeighborX="-11258" custLinFactNeighborY="84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FAC25FA9-73F4-4151-9AB1-14B2A6F7D99B}" srcId="{205E4696-CE36-40FB-8726-EC24909286A6}" destId="{33D1DF83-6FA8-491B-AE46-8C5470B6695B}" srcOrd="2" destOrd="0" parTransId="{26971985-E956-48B4-8640-A3266AF6487F}" sibTransId="{20706A68-CA4F-4245-B745-AD5B3F276025}"/>
    <dgm:cxn modelId="{AD028663-FB0C-41B5-B65E-6059DF4C53D6}" type="presOf" srcId="{33D1DF83-6FA8-491B-AE46-8C5470B6695B}" destId="{BDD9785E-5988-4D9A-BEBF-25DE815D2930}" srcOrd="0" destOrd="0" presId="urn:microsoft.com/office/officeart/2005/8/layout/vList6"/>
    <dgm:cxn modelId="{76ED44B2-4937-482D-AE66-E2A99F2F25CE}" type="presOf" srcId="{BF3883D0-7001-44C2-901B-A585C73FBE5F}" destId="{B9BF2826-A93F-484E-809F-0952285A6A23}" srcOrd="0" destOrd="0" presId="urn:microsoft.com/office/officeart/2005/8/layout/vList6"/>
    <dgm:cxn modelId="{098F245B-042A-4729-A996-24DD4446AD25}" srcId="{205E4696-CE36-40FB-8726-EC24909286A6}" destId="{C0BA452B-58F9-4D08-9C12-EE745668566A}" srcOrd="1" destOrd="0" parTransId="{F0D173E7-34E4-45CD-8598-B168AA3E55AE}" sibTransId="{288EAFA3-7AFA-4E08-9F83-DD1D789A95C9}"/>
    <dgm:cxn modelId="{E207F378-A0D6-4C20-BC0B-4E7E751FCCC2}" type="presOf" srcId="{FF8D0DE0-7183-4802-A472-D51DF5A0C91C}" destId="{3F539567-1F23-4E76-A758-5A862BB9EFFC}" srcOrd="0" destOrd="1" presId="urn:microsoft.com/office/officeart/2005/8/layout/vList6"/>
    <dgm:cxn modelId="{89B086EC-A8B6-4CAE-ACE9-C7149DFA28B7}" srcId="{B625F2EB-10E5-4149-8948-148379F6CACA}" destId="{FF8D0DE0-7183-4802-A472-D51DF5A0C91C}" srcOrd="1" destOrd="0" parTransId="{D36406B9-0E8F-42DA-8278-1758A98C6133}" sibTransId="{530C475B-951E-4ADF-9023-BB44AC0D2AC6}"/>
    <dgm:cxn modelId="{24AF1BD1-829D-4895-ABC1-3C3826106667}" srcId="{C0BA452B-58F9-4D08-9C12-EE745668566A}" destId="{82089FB6-1069-40A4-A70D-663009CAC143}" srcOrd="1" destOrd="0" parTransId="{30E778EF-CB4F-4134-807F-3F99E87F8A13}" sibTransId="{273D7343-E26D-48D8-B684-5E4ACA35AC45}"/>
    <dgm:cxn modelId="{87D4FEEE-CC21-4C22-87C8-4DCFCB83206E}" srcId="{B625F2EB-10E5-4149-8948-148379F6CACA}" destId="{19249124-F0DD-4A7E-A6ED-2EC7309F368E}" srcOrd="0" destOrd="0" parTransId="{7F6AF54F-00ED-444A-B0F9-39340F8718BE}" sibTransId="{10AC73A9-FE8C-49C0-8B57-082B3D964D3F}"/>
    <dgm:cxn modelId="{02369C00-6CA1-4661-8A80-ACF9695B9077}" type="presOf" srcId="{5ACA794B-7619-4EA6-A915-1A29521C5590}" destId="{413D0A37-9639-43F8-AAA7-6563C960F0FF}" srcOrd="0" destOrd="0" presId="urn:microsoft.com/office/officeart/2005/8/layout/vList6"/>
    <dgm:cxn modelId="{D47D9837-9B03-4456-BD57-DEF6216DF6B0}" type="presOf" srcId="{82089FB6-1069-40A4-A70D-663009CAC143}" destId="{B9BF2826-A93F-484E-809F-0952285A6A23}" srcOrd="0" destOrd="1" presId="urn:microsoft.com/office/officeart/2005/8/layout/vList6"/>
    <dgm:cxn modelId="{631B61A8-E44E-4BDC-BDE8-164B7372D8AE}" type="presOf" srcId="{B625F2EB-10E5-4149-8948-148379F6CACA}" destId="{50818BBC-F477-4D9E-837A-21259D15C457}" srcOrd="0" destOrd="0" presId="urn:microsoft.com/office/officeart/2005/8/layout/vList6"/>
    <dgm:cxn modelId="{6E3925E8-3950-49DD-B576-1730647D7EB2}" srcId="{C0BA452B-58F9-4D08-9C12-EE745668566A}" destId="{BF3883D0-7001-44C2-901B-A585C73FBE5F}" srcOrd="0" destOrd="0" parTransId="{B5525506-3FA0-4083-BB46-A2AC44E20EED}" sibTransId="{BB0400D1-699A-4D9A-8473-DB385D4EF011}"/>
    <dgm:cxn modelId="{22F9D0C8-7D05-4DF6-8506-FE1A94E27170}" type="presOf" srcId="{C0BA452B-58F9-4D08-9C12-EE745668566A}" destId="{09D89B46-01BD-4CE7-8FF2-34FB9ACC1234}" srcOrd="0" destOrd="0" presId="urn:microsoft.com/office/officeart/2005/8/layout/vList6"/>
    <dgm:cxn modelId="{F5AB19F6-40B1-41F4-98C2-D99A8DD54211}" type="presOf" srcId="{19249124-F0DD-4A7E-A6ED-2EC7309F368E}" destId="{3F539567-1F23-4E76-A758-5A862BB9EFFC}" srcOrd="0" destOrd="0" presId="urn:microsoft.com/office/officeart/2005/8/layout/vList6"/>
    <dgm:cxn modelId="{DE954ED6-D966-4ADE-B96B-11239B33A9DE}" srcId="{205E4696-CE36-40FB-8726-EC24909286A6}" destId="{B625F2EB-10E5-4149-8948-148379F6CACA}" srcOrd="0" destOrd="0" parTransId="{4538D5EC-F26F-48D5-A6E0-75ECE2C745A7}" sibTransId="{F6CBCB96-AAC9-4331-A6E3-92D55FF819FA}"/>
    <dgm:cxn modelId="{FD1D7725-2D7A-4317-8DA3-AA370157CFF1}" type="presOf" srcId="{205E4696-CE36-40FB-8726-EC24909286A6}" destId="{4E63D85C-3837-4D2B-B9A0-FCAAE26FC636}" srcOrd="0" destOrd="0" presId="urn:microsoft.com/office/officeart/2005/8/layout/vList6"/>
    <dgm:cxn modelId="{D7CB9603-4DEC-4CE0-9854-2308A7D4ACCA}" srcId="{33D1DF83-6FA8-491B-AE46-8C5470B6695B}" destId="{5ACA794B-7619-4EA6-A915-1A29521C5590}" srcOrd="0" destOrd="0" parTransId="{32282500-FB3A-4304-91B5-CDB2E162DBBD}" sibTransId="{2D0225E2-6BD3-4B84-9D92-A2D917DC64A4}"/>
    <dgm:cxn modelId="{664E78B8-C948-42D9-9149-3310075081B3}" type="presParOf" srcId="{4E63D85C-3837-4D2B-B9A0-FCAAE26FC636}" destId="{ED551B06-B7DE-448B-B9EE-0C60CE3408D6}" srcOrd="0" destOrd="0" presId="urn:microsoft.com/office/officeart/2005/8/layout/vList6"/>
    <dgm:cxn modelId="{0CDE522B-3C70-42FB-9115-2A323B604304}" type="presParOf" srcId="{ED551B06-B7DE-448B-B9EE-0C60CE3408D6}" destId="{50818BBC-F477-4D9E-837A-21259D15C457}" srcOrd="0" destOrd="0" presId="urn:microsoft.com/office/officeart/2005/8/layout/vList6"/>
    <dgm:cxn modelId="{9F8F0649-8E7C-4BA3-AB2F-3171323D69BC}" type="presParOf" srcId="{ED551B06-B7DE-448B-B9EE-0C60CE3408D6}" destId="{3F539567-1F23-4E76-A758-5A862BB9EFFC}" srcOrd="1" destOrd="0" presId="urn:microsoft.com/office/officeart/2005/8/layout/vList6"/>
    <dgm:cxn modelId="{49C30CD7-CBF3-4A3F-91EB-8206687A0848}" type="presParOf" srcId="{4E63D85C-3837-4D2B-B9A0-FCAAE26FC636}" destId="{25541B67-E6BB-4A55-AB99-60DBC347093E}" srcOrd="1" destOrd="0" presId="urn:microsoft.com/office/officeart/2005/8/layout/vList6"/>
    <dgm:cxn modelId="{6235BB4C-8BA4-4521-98F4-D3FD770154E7}" type="presParOf" srcId="{4E63D85C-3837-4D2B-B9A0-FCAAE26FC636}" destId="{670EE82C-C216-48D5-9379-19F889DB8888}" srcOrd="2" destOrd="0" presId="urn:microsoft.com/office/officeart/2005/8/layout/vList6"/>
    <dgm:cxn modelId="{3ADAF82C-6E3B-44A8-B1C4-A74C5AD1E2D3}" type="presParOf" srcId="{670EE82C-C216-48D5-9379-19F889DB8888}" destId="{09D89B46-01BD-4CE7-8FF2-34FB9ACC1234}" srcOrd="0" destOrd="0" presId="urn:microsoft.com/office/officeart/2005/8/layout/vList6"/>
    <dgm:cxn modelId="{689B89F4-C5D5-4DF4-A5E8-273131EF3C1A}" type="presParOf" srcId="{670EE82C-C216-48D5-9379-19F889DB8888}" destId="{B9BF2826-A93F-484E-809F-0952285A6A23}" srcOrd="1" destOrd="0" presId="urn:microsoft.com/office/officeart/2005/8/layout/vList6"/>
    <dgm:cxn modelId="{9E1A9E2F-ACB6-4D5D-8B81-226D10150CBE}" type="presParOf" srcId="{4E63D85C-3837-4D2B-B9A0-FCAAE26FC636}" destId="{FC401293-0E6F-4BE0-9B3D-3779AF0E7BDB}" srcOrd="3" destOrd="0" presId="urn:microsoft.com/office/officeart/2005/8/layout/vList6"/>
    <dgm:cxn modelId="{97B721EF-ECCB-4D8E-BC82-2FB04CCBE93C}" type="presParOf" srcId="{4E63D85C-3837-4D2B-B9A0-FCAAE26FC636}" destId="{18881F29-BE38-41C9-9182-D08C73E20DEA}" srcOrd="4" destOrd="0" presId="urn:microsoft.com/office/officeart/2005/8/layout/vList6"/>
    <dgm:cxn modelId="{5DCB04C5-43E2-4194-83EC-6B750FB13394}" type="presParOf" srcId="{18881F29-BE38-41C9-9182-D08C73E20DEA}" destId="{BDD9785E-5988-4D9A-BEBF-25DE815D2930}" srcOrd="0" destOrd="0" presId="urn:microsoft.com/office/officeart/2005/8/layout/vList6"/>
    <dgm:cxn modelId="{D50CFA9C-48DF-4B71-B592-34979EECA23E}" type="presParOf" srcId="{18881F29-BE38-41C9-9182-D08C73E20DEA}" destId="{413D0A37-9639-43F8-AAA7-6563C960F0FF}" srcOrd="1" destOrd="0" presId="urn:microsoft.com/office/officeart/2005/8/layout/vList6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C5F123D-1D8B-A64F-8933-66F4CD9661C6}" type="doc">
      <dgm:prSet loTypeId="urn:microsoft.com/office/officeart/2005/8/layout/hProcess3" loCatId="" qsTypeId="urn:microsoft.com/office/officeart/2005/8/quickstyle/simple3" qsCatId="simple" csTypeId="urn:microsoft.com/office/officeart/2005/8/colors/accent3_5" csCatId="accent3" phldr="1"/>
      <dgm:spPr/>
      <dgm:t>
        <a:bodyPr/>
        <a:lstStyle/>
        <a:p>
          <a:endParaRPr lang="zh-TW" altLang="en-US"/>
        </a:p>
      </dgm:t>
    </dgm:pt>
    <dgm:pt modelId="{FE7AF7D2-F977-8C4F-B1D3-FB091098CF13}" type="pres">
      <dgm:prSet presAssocID="{EC5F123D-1D8B-A64F-8933-66F4CD9661C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7A6D126A-797E-0540-ABFC-E950EE998E9F}" type="pres">
      <dgm:prSet presAssocID="{EC5F123D-1D8B-A64F-8933-66F4CD9661C6}" presName="dummy" presStyleCnt="0"/>
      <dgm:spPr/>
    </dgm:pt>
    <dgm:pt modelId="{BAD02919-DF43-644F-B79E-0B985C83C920}" type="pres">
      <dgm:prSet presAssocID="{EC5F123D-1D8B-A64F-8933-66F4CD9661C6}" presName="linH" presStyleCnt="0"/>
      <dgm:spPr/>
    </dgm:pt>
    <dgm:pt modelId="{C5CFC8FC-6174-4D43-88CC-6B962C344BCF}" type="pres">
      <dgm:prSet presAssocID="{EC5F123D-1D8B-A64F-8933-66F4CD9661C6}" presName="padding1" presStyleCnt="0"/>
      <dgm:spPr/>
    </dgm:pt>
    <dgm:pt modelId="{4EC8E62C-140B-4B44-AEFD-9E3ED296488A}" type="pres">
      <dgm:prSet presAssocID="{EC5F123D-1D8B-A64F-8933-66F4CD9661C6}" presName="padding2" presStyleCnt="0"/>
      <dgm:spPr/>
    </dgm:pt>
    <dgm:pt modelId="{945DAF16-BC05-C248-889B-68E77D2C912B}" type="pres">
      <dgm:prSet presAssocID="{EC5F123D-1D8B-A64F-8933-66F4CD9661C6}" presName="negArrow" presStyleCnt="0"/>
      <dgm:spPr/>
    </dgm:pt>
    <dgm:pt modelId="{5E3B773A-443A-F24F-A937-5A59AE6AA9D4}" type="pres">
      <dgm:prSet presAssocID="{EC5F123D-1D8B-A64F-8933-66F4CD9661C6}" presName="backgroundArrow" presStyleLbl="node1" presStyleIdx="0" presStyleCnt="1" custScaleX="100000" custScaleY="120013" custLinFactNeighborX="-376" custLinFactNeighborY="-3854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</dgm:pt>
  </dgm:ptLst>
  <dgm:cxnLst>
    <dgm:cxn modelId="{3C485A09-FEAE-4303-85E5-32C83A53D747}" type="presOf" srcId="{EC5F123D-1D8B-A64F-8933-66F4CD9661C6}" destId="{FE7AF7D2-F977-8C4F-B1D3-FB091098CF13}" srcOrd="0" destOrd="0" presId="urn:microsoft.com/office/officeart/2005/8/layout/hProcess3"/>
    <dgm:cxn modelId="{D305488C-6A43-4CFE-8915-62CEC7BFCE40}" type="presParOf" srcId="{FE7AF7D2-F977-8C4F-B1D3-FB091098CF13}" destId="{7A6D126A-797E-0540-ABFC-E950EE998E9F}" srcOrd="0" destOrd="0" presId="urn:microsoft.com/office/officeart/2005/8/layout/hProcess3"/>
    <dgm:cxn modelId="{045CCB9E-F2EA-4BCD-936A-7AED1097C1A6}" type="presParOf" srcId="{FE7AF7D2-F977-8C4F-B1D3-FB091098CF13}" destId="{BAD02919-DF43-644F-B79E-0B985C83C920}" srcOrd="1" destOrd="0" presId="urn:microsoft.com/office/officeart/2005/8/layout/hProcess3"/>
    <dgm:cxn modelId="{6CC2A3AE-B602-4B51-9E40-D3D29B31DD2D}" type="presParOf" srcId="{BAD02919-DF43-644F-B79E-0B985C83C920}" destId="{C5CFC8FC-6174-4D43-88CC-6B962C344BCF}" srcOrd="0" destOrd="0" presId="urn:microsoft.com/office/officeart/2005/8/layout/hProcess3"/>
    <dgm:cxn modelId="{19AB2FEE-C199-4C04-A883-2B664330569D}" type="presParOf" srcId="{BAD02919-DF43-644F-B79E-0B985C83C920}" destId="{4EC8E62C-140B-4B44-AEFD-9E3ED296488A}" srcOrd="1" destOrd="0" presId="urn:microsoft.com/office/officeart/2005/8/layout/hProcess3"/>
    <dgm:cxn modelId="{9F82BFC2-01F8-45EB-BF8C-9C496FDB9DB5}" type="presParOf" srcId="{BAD02919-DF43-644F-B79E-0B985C83C920}" destId="{945DAF16-BC05-C248-889B-68E77D2C912B}" srcOrd="2" destOrd="0" presId="urn:microsoft.com/office/officeart/2005/8/layout/hProcess3"/>
    <dgm:cxn modelId="{B8246C63-6A54-41AC-9ECC-62944A92B2B6}" type="presParOf" srcId="{BAD02919-DF43-644F-B79E-0B985C83C920}" destId="{5E3B773A-443A-F24F-A937-5A59AE6AA9D4}" srcOrd="3" destOrd="0" presId="urn:microsoft.com/office/officeart/2005/8/layout/hProcess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653233E-B05D-47A3-ABC9-EE048329E170}" type="doc">
      <dgm:prSet loTypeId="urn:microsoft.com/office/officeart/2005/8/layout/gear1" loCatId="cycle" qsTypeId="urn:microsoft.com/office/officeart/2005/8/quickstyle/simple1" qsCatId="simple" csTypeId="urn:microsoft.com/office/officeart/2005/8/colors/accent1_2" csCatId="accent1" phldr="1"/>
      <dgm:spPr/>
    </dgm:pt>
    <dgm:pt modelId="{722C7503-B165-4A91-81D2-30594084B8D7}" type="pres">
      <dgm:prSet presAssocID="{C653233E-B05D-47A3-ABC9-EE048329E170}" presName="composite" presStyleCnt="0">
        <dgm:presLayoutVars>
          <dgm:chMax val="3"/>
          <dgm:animLvl val="lvl"/>
          <dgm:resizeHandles val="exact"/>
        </dgm:presLayoutVars>
      </dgm:prSet>
      <dgm:spPr/>
    </dgm:pt>
  </dgm:ptLst>
  <dgm:cxnLst>
    <dgm:cxn modelId="{E9299D6E-B2ED-4812-B2DB-C88EB5937B9A}" type="presOf" srcId="{C653233E-B05D-47A3-ABC9-EE048329E170}" destId="{722C7503-B165-4A91-81D2-30594084B8D7}" srcOrd="0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539567-1F23-4E76-A758-5A862BB9EFFC}">
      <dsp:nvSpPr>
        <dsp:cNvPr id="0" name=""/>
        <dsp:cNvSpPr/>
      </dsp:nvSpPr>
      <dsp:spPr>
        <a:xfrm>
          <a:off x="2292934" y="0"/>
          <a:ext cx="1534272" cy="1736990"/>
        </a:xfrm>
        <a:prstGeom prst="rightArrow">
          <a:avLst>
            <a:gd name="adj1" fmla="val 75000"/>
            <a:gd name="adj2" fmla="val 50000"/>
          </a:avLst>
        </a:prstGeom>
        <a:solidFill>
          <a:srgbClr val="B1FFFF">
            <a:alpha val="90000"/>
          </a:srgbClr>
        </a:solidFill>
        <a:ln w="25400" cap="flat" cmpd="sng" algn="ctr">
          <a:solidFill>
            <a:schemeClr val="tx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u="sng" kern="1200" dirty="0">
              <a:solidFill>
                <a:schemeClr val="tx1"/>
              </a:solidFill>
            </a:rPr>
            <a:t>採計</a:t>
          </a:r>
          <a:r>
            <a:rPr lang="en-US" altLang="zh-TW" sz="2000" b="1" u="sng" kern="1200" dirty="0">
              <a:solidFill>
                <a:schemeClr val="tx1"/>
              </a:solidFill>
            </a:rPr>
            <a:t>32</a:t>
          </a:r>
          <a:r>
            <a:rPr lang="zh-TW" altLang="en-US" sz="2000" b="1" u="sng" kern="1200" dirty="0">
              <a:solidFill>
                <a:schemeClr val="tx1"/>
              </a:solidFill>
            </a:rPr>
            <a:t>分</a:t>
          </a: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>
              <a:solidFill>
                <a:schemeClr val="tx1"/>
              </a:solidFill>
            </a:rPr>
            <a:t>總分</a:t>
          </a:r>
          <a:r>
            <a:rPr lang="en-US" altLang="zh-TW" sz="2000" kern="1200" dirty="0">
              <a:solidFill>
                <a:schemeClr val="tx1"/>
              </a:solidFill>
            </a:rPr>
            <a:t>32</a:t>
          </a:r>
          <a:r>
            <a:rPr lang="zh-TW" altLang="en-US" sz="2000" kern="1200" dirty="0">
              <a:solidFill>
                <a:schemeClr val="tx1"/>
              </a:solidFill>
            </a:rPr>
            <a:t>分</a:t>
          </a:r>
        </a:p>
      </dsp:txBody>
      <dsp:txXfrm>
        <a:off x="2292934" y="217124"/>
        <a:ext cx="958920" cy="1302742"/>
      </dsp:txXfrm>
    </dsp:sp>
    <dsp:sp modelId="{50818BBC-F477-4D9E-837A-21259D15C457}">
      <dsp:nvSpPr>
        <dsp:cNvPr id="0" name=""/>
        <dsp:cNvSpPr/>
      </dsp:nvSpPr>
      <dsp:spPr>
        <a:xfrm>
          <a:off x="997" y="0"/>
          <a:ext cx="2291937" cy="1736990"/>
        </a:xfrm>
        <a:prstGeom prst="roundRect">
          <a:avLst/>
        </a:prstGeom>
        <a:solidFill>
          <a:srgbClr val="00009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適性輔導</a:t>
          </a:r>
        </a:p>
      </dsp:txBody>
      <dsp:txXfrm>
        <a:off x="85790" y="84793"/>
        <a:ext cx="2122351" cy="1567404"/>
      </dsp:txXfrm>
    </dsp:sp>
    <dsp:sp modelId="{B9BF2826-A93F-484E-809F-0952285A6A23}">
      <dsp:nvSpPr>
        <dsp:cNvPr id="0" name=""/>
        <dsp:cNvSpPr/>
      </dsp:nvSpPr>
      <dsp:spPr>
        <a:xfrm>
          <a:off x="2285214" y="1910689"/>
          <a:ext cx="1542135" cy="1736990"/>
        </a:xfrm>
        <a:prstGeom prst="rightArrow">
          <a:avLst>
            <a:gd name="adj1" fmla="val 75000"/>
            <a:gd name="adj2" fmla="val 50000"/>
          </a:avLst>
        </a:prstGeom>
        <a:solidFill>
          <a:srgbClr val="B1FFFF">
            <a:alpha val="90000"/>
          </a:srgbClr>
        </a:solidFill>
        <a:ln w="25400" cap="flat" cmpd="sng" algn="ctr">
          <a:solidFill>
            <a:srgbClr val="0000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u="sng" kern="1200" dirty="0">
              <a:solidFill>
                <a:schemeClr val="tx1"/>
              </a:solidFill>
            </a:rPr>
            <a:t>採計</a:t>
          </a:r>
          <a:r>
            <a:rPr lang="en-US" altLang="zh-TW" sz="2000" b="1" u="sng" kern="1200" dirty="0">
              <a:solidFill>
                <a:schemeClr val="tx1"/>
              </a:solidFill>
            </a:rPr>
            <a:t>35</a:t>
          </a:r>
          <a:r>
            <a:rPr lang="zh-TW" altLang="en-US" sz="2000" b="1" u="sng" kern="1200" dirty="0">
              <a:solidFill>
                <a:schemeClr val="tx1"/>
              </a:solidFill>
            </a:rPr>
            <a:t>分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>
              <a:solidFill>
                <a:schemeClr val="tx1"/>
              </a:solidFill>
            </a:rPr>
            <a:t>總分</a:t>
          </a:r>
          <a:r>
            <a:rPr lang="en-US" altLang="zh-TW" sz="2000" kern="1200" dirty="0">
              <a:solidFill>
                <a:schemeClr val="tx1"/>
              </a:solidFill>
            </a:rPr>
            <a:t>42</a:t>
          </a:r>
          <a:r>
            <a:rPr lang="zh-TW" altLang="en-US" sz="2000" kern="1200" dirty="0">
              <a:solidFill>
                <a:schemeClr val="tx1"/>
              </a:solidFill>
            </a:rPr>
            <a:t>分</a:t>
          </a:r>
        </a:p>
      </dsp:txBody>
      <dsp:txXfrm>
        <a:off x="2285214" y="2127813"/>
        <a:ext cx="963834" cy="1302742"/>
      </dsp:txXfrm>
    </dsp:sp>
    <dsp:sp modelId="{09D89B46-01BD-4CE7-8FF2-34FB9ACC1234}">
      <dsp:nvSpPr>
        <dsp:cNvPr id="0" name=""/>
        <dsp:cNvSpPr/>
      </dsp:nvSpPr>
      <dsp:spPr>
        <a:xfrm>
          <a:off x="453" y="1957171"/>
          <a:ext cx="2284360" cy="1736990"/>
        </a:xfrm>
        <a:prstGeom prst="roundRect">
          <a:avLst/>
        </a:prstGeom>
        <a:solidFill>
          <a:srgbClr val="00009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多元學習</a:t>
          </a:r>
        </a:p>
      </dsp:txBody>
      <dsp:txXfrm>
        <a:off x="85246" y="2041964"/>
        <a:ext cx="2114774" cy="1567404"/>
      </dsp:txXfrm>
    </dsp:sp>
    <dsp:sp modelId="{413D0A37-9639-43F8-AAA7-6563C960F0FF}">
      <dsp:nvSpPr>
        <dsp:cNvPr id="0" name=""/>
        <dsp:cNvSpPr/>
      </dsp:nvSpPr>
      <dsp:spPr>
        <a:xfrm>
          <a:off x="2185500" y="3821379"/>
          <a:ext cx="1541149" cy="1736990"/>
        </a:xfrm>
        <a:prstGeom prst="rightArrow">
          <a:avLst>
            <a:gd name="adj1" fmla="val 75000"/>
            <a:gd name="adj2" fmla="val 50000"/>
          </a:avLst>
        </a:prstGeom>
        <a:solidFill>
          <a:srgbClr val="B1FFFF">
            <a:alpha val="90000"/>
          </a:srgbClr>
        </a:solidFill>
        <a:ln w="25400" cap="flat" cmpd="sng" algn="ctr">
          <a:solidFill>
            <a:srgbClr val="0000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600" tIns="15240" rIns="0" bIns="15240" numCol="1" spcCol="1270" anchor="ctr" anchorCtr="0">
          <a:noAutofit/>
        </a:bodyPr>
        <a:lstStyle/>
        <a:p>
          <a:pPr marL="252000" lvl="1" indent="-228600" algn="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400" kern="1200" dirty="0">
              <a:solidFill>
                <a:schemeClr val="tx1"/>
              </a:solidFill>
              <a:latin typeface="+mn-lt"/>
            </a:rPr>
            <a:t>33</a:t>
          </a:r>
          <a:r>
            <a:rPr lang="zh-TW" altLang="en-US" sz="2400" kern="1200" dirty="0">
              <a:solidFill>
                <a:schemeClr val="tx1"/>
              </a:solidFill>
              <a:latin typeface="+mn-lt"/>
            </a:rPr>
            <a:t>分</a:t>
          </a:r>
        </a:p>
      </dsp:txBody>
      <dsp:txXfrm>
        <a:off x="2185500" y="4038503"/>
        <a:ext cx="963218" cy="1302742"/>
      </dsp:txXfrm>
    </dsp:sp>
    <dsp:sp modelId="{BDD9785E-5988-4D9A-BEBF-25DE815D2930}">
      <dsp:nvSpPr>
        <dsp:cNvPr id="0" name=""/>
        <dsp:cNvSpPr/>
      </dsp:nvSpPr>
      <dsp:spPr>
        <a:xfrm>
          <a:off x="19506" y="3821379"/>
          <a:ext cx="2281591" cy="1736990"/>
        </a:xfrm>
        <a:prstGeom prst="roundRect">
          <a:avLst/>
        </a:prstGeom>
        <a:solidFill>
          <a:srgbClr val="00009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教育會考</a:t>
          </a:r>
        </a:p>
      </dsp:txBody>
      <dsp:txXfrm>
        <a:off x="104299" y="3906172"/>
        <a:ext cx="2112005" cy="156740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>
            <a:extLst/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3907" name="Rectangle 3">
            <a:extLst/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algn="r"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r>
              <a:rPr lang="en-US" altLang="zh-TW"/>
              <a:t>20130522</a:t>
            </a:r>
            <a:r>
              <a:rPr lang="zh-TW" altLang="en-US"/>
              <a:t>會議資料</a:t>
            </a:r>
            <a:endParaRPr lang="en-US" altLang="zh-TW"/>
          </a:p>
        </p:txBody>
      </p:sp>
      <p:sp>
        <p:nvSpPr>
          <p:cNvPr id="123908" name="Rectangle 4">
            <a:extLst/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3909" name="Rectangle 5">
            <a:extLst/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9690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algn="r" defTabSz="879475">
              <a:defRPr sz="1200">
                <a:latin typeface="Arial" pitchFamily="34" charset="0"/>
              </a:defRPr>
            </a:lvl1pPr>
          </a:lstStyle>
          <a:p>
            <a:fld id="{5751B700-6D00-4555-85D8-F6046E46085E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932002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/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6739" name="Rectangle 3">
            <a:extLst/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algn="r"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C9730AAF-7B1A-4047-8AF2-47A5B93FFEF1}" type="datetimeFigureOut">
              <a:rPr lang="zh-TW" altLang="en-US"/>
              <a:pPr>
                <a:defRPr/>
              </a:pPr>
              <a:t>2019/11/20</a:t>
            </a:fld>
            <a:endParaRPr lang="en-US" altLang="zh-TW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41" name="Rectangle 5">
            <a:extLst/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7863" y="4714875"/>
            <a:ext cx="544195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116742" name="Rectangle 6">
            <a:extLst/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6743" name="Rectangle 7">
            <a:extLst/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algn="r" defTabSz="879475">
              <a:defRPr sz="1200">
                <a:latin typeface="Arial" pitchFamily="34" charset="0"/>
              </a:defRPr>
            </a:lvl1pPr>
          </a:lstStyle>
          <a:p>
            <a:fld id="{E73A443C-5C70-497E-AA06-012DFBD0CD12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649712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319" tIns="44159" rIns="88319" bIns="44159"/>
          <a:lstStyle/>
          <a:p>
            <a:pPr eaLnBrk="1" hangingPunct="1"/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38138981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7287" cy="3725862"/>
          </a:xfrm>
          <a:ln/>
        </p:spPr>
      </p:sp>
      <p:sp>
        <p:nvSpPr>
          <p:cNvPr id="30723" name="備忘稿版面配置區 2"/>
          <p:cNvSpPr>
            <a:spLocks noGrp="1"/>
          </p:cNvSpPr>
          <p:nvPr>
            <p:ph type="body" idx="1"/>
          </p:nvPr>
        </p:nvSpPr>
        <p:spPr>
          <a:xfrm>
            <a:off x="677863" y="4714875"/>
            <a:ext cx="5441950" cy="4468813"/>
          </a:xfrm>
          <a:noFill/>
          <a:ln/>
        </p:spPr>
        <p:txBody>
          <a:bodyPr/>
          <a:lstStyle/>
          <a:p>
            <a:r>
              <a:rPr lang="zh-TW" altLang="en-US" smtClean="0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3072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9B578F30-3DA6-4D12-801A-450160911C63}" type="slidenum">
              <a:rPr lang="zh-TW" altLang="en-US" sz="1200">
                <a:latin typeface="Arial" pitchFamily="34" charset="0"/>
              </a:rPr>
              <a:pPr algn="r" defTabSz="912813"/>
              <a:t>13</a:t>
            </a:fld>
            <a:endParaRPr lang="en-US" altLang="zh-TW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4516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TW" altLang="en-US" smtClean="0">
                <a:latin typeface="Arial" pitchFamily="34" charset="0"/>
              </a:rPr>
              <a:t>如果八、九年級的家長尚未看過這本手冊，可詢問導師或學校輔導處。</a:t>
            </a:r>
          </a:p>
          <a:p>
            <a:pPr eaLnBrk="1" hangingPunct="1">
              <a:spcBef>
                <a:spcPct val="0"/>
              </a:spcBef>
            </a:pPr>
            <a:endParaRPr lang="zh-TW" altLang="en-US" smtClean="0">
              <a:latin typeface="Arial" pitchFamily="34" charset="0"/>
            </a:endParaRPr>
          </a:p>
        </p:txBody>
      </p:sp>
      <p:sp>
        <p:nvSpPr>
          <p:cNvPr id="3994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 eaLnBrk="1" hangingPunct="1"/>
            <a:fld id="{305BFFDD-810B-4A47-9CEF-CDF0816B7C1C}" type="slidenum">
              <a:rPr lang="zh-TW" altLang="en-US" sz="1200">
                <a:latin typeface="Arial" pitchFamily="34" charset="0"/>
              </a:rPr>
              <a:pPr algn="r" defTabSz="912813" eaLnBrk="1" hangingPunct="1"/>
              <a:t>14</a:t>
            </a:fld>
            <a:endParaRPr lang="en-US" altLang="zh-TW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2342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1" hangingPunct="1"/>
            <a:fld id="{39834E19-B215-418B-9545-078705126248}" type="slidenum">
              <a:rPr lang="zh-TW" altLang="en-US"/>
              <a:pPr eaLnBrk="1" hangingPunct="1"/>
              <a:t>15</a:t>
            </a:fld>
            <a:endParaRPr lang="en-US" altLang="zh-TW"/>
          </a:p>
        </p:txBody>
      </p:sp>
      <p:sp>
        <p:nvSpPr>
          <p:cNvPr id="44035" name="Rectangle 7"/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defTabSz="912813" eaLnBrk="1" hangingPunct="1"/>
            <a:fld id="{CDE7AB27-ECA1-4C89-9DD9-93B4246EF7F6}" type="slidenum">
              <a:rPr kumimoji="0" lang="zh-TW" altLang="en-US" sz="1200"/>
              <a:pPr defTabSz="912813" eaLnBrk="1" hangingPunct="1"/>
              <a:t>15</a:t>
            </a:fld>
            <a:endParaRPr kumimoji="0" lang="en-US" altLang="zh-TW" sz="1200"/>
          </a:p>
        </p:txBody>
      </p:sp>
      <p:sp>
        <p:nvSpPr>
          <p:cNvPr id="4403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4538"/>
            <a:ext cx="4965700" cy="3724275"/>
          </a:xfrm>
          <a:ln/>
        </p:spPr>
      </p:sp>
      <p:sp>
        <p:nvSpPr>
          <p:cNvPr id="4403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 smtClean="0">
              <a:latin typeface="Arial" pitchFamily="34" charset="0"/>
            </a:endParaRPr>
          </a:p>
        </p:txBody>
      </p:sp>
      <p:sp>
        <p:nvSpPr>
          <p:cNvPr id="44038" name="投影片編號版面配置區 3"/>
          <p:cNvSpPr txBox="1">
            <a:spLocks noGrp="1"/>
          </p:cNvSpPr>
          <p:nvPr/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defTabSz="912813" eaLnBrk="1" hangingPunct="1"/>
            <a:fld id="{80A6ED9F-5665-4312-9E39-F6D8AC2B9BCF}" type="slidenum">
              <a:rPr kumimoji="0" lang="zh-TW" altLang="en-US" sz="1200"/>
              <a:pPr defTabSz="912813" eaLnBrk="1" hangingPunct="1"/>
              <a:t>15</a:t>
            </a:fld>
            <a:endParaRPr kumimoji="0"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32940040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 smtClean="0"/>
              <a:t>引導家長從孩子各項的測驗結果，讓孩子比較自己在哪些部份的優勢能力比較好。（不只是和別人比較）</a:t>
            </a:r>
          </a:p>
        </p:txBody>
      </p:sp>
      <p:sp>
        <p:nvSpPr>
          <p:cNvPr id="4608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C281BA09-F2C6-431C-9D49-8E27F351DA82}" type="slidenum">
              <a:rPr lang="zh-TW" altLang="en-US" sz="1200">
                <a:latin typeface="Arial" pitchFamily="34" charset="0"/>
              </a:rPr>
              <a:pPr algn="r" defTabSz="912813"/>
              <a:t>16</a:t>
            </a:fld>
            <a:endParaRPr lang="en-US" altLang="zh-TW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3951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48131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 smtClean="0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1.</a:t>
            </a:r>
            <a:r>
              <a:rPr lang="zh-TW" altLang="en-US" smtClean="0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2.</a:t>
            </a:r>
            <a:r>
              <a:rPr lang="zh-TW" altLang="en-US" smtClean="0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3.</a:t>
            </a:r>
            <a:r>
              <a:rPr lang="zh-TW" altLang="en-US" smtClean="0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4813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C973E4E8-FEE0-4D61-BB5B-857114A05AE5}" type="slidenum">
              <a:rPr kumimoji="0" lang="zh-TW" altLang="en-US" sz="1200"/>
              <a:pPr algn="r" eaLnBrk="1" hangingPunct="1"/>
              <a:t>17</a:t>
            </a:fld>
            <a:endParaRPr kumimoji="0"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13013317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 smtClean="0"/>
              <a:t>提醒家長各校使用的測驗不一樣，這只是其中一個測驗。家長可透過輔導處瞭解孩子所做的性向測驗內容。</a:t>
            </a:r>
          </a:p>
        </p:txBody>
      </p:sp>
      <p:sp>
        <p:nvSpPr>
          <p:cNvPr id="522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5DFD1-1636-48CA-95ED-18BCA6E17F70}" type="slidenum">
              <a:rPr lang="zh-TW" altLang="en-US"/>
              <a:pPr/>
              <a:t>18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210593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smtClean="0"/>
          </a:p>
        </p:txBody>
      </p:sp>
      <p:sp>
        <p:nvSpPr>
          <p:cNvPr id="5427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AEC5A0-B129-4D53-9E7D-0CF122C1A009}" type="slidenum">
              <a:rPr lang="zh-TW" altLang="en-US"/>
              <a:pPr/>
              <a:t>19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817331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 smtClean="0"/>
              <a:t>提醒家長各校使用的測驗不一樣，這只是其中一個測驗。家長可透過輔導處瞭解孩子所做的興趣測驗內容。</a:t>
            </a:r>
          </a:p>
        </p:txBody>
      </p:sp>
      <p:sp>
        <p:nvSpPr>
          <p:cNvPr id="5632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76BD89-4334-4967-8845-0D4128258A4A}" type="slidenum">
              <a:rPr lang="zh-TW" altLang="en-US"/>
              <a:pPr/>
              <a:t>20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826908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58371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 smtClean="0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1.</a:t>
            </a:r>
            <a:r>
              <a:rPr lang="zh-TW" altLang="en-US" smtClean="0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2.</a:t>
            </a:r>
            <a:r>
              <a:rPr lang="zh-TW" altLang="en-US" smtClean="0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3.</a:t>
            </a:r>
            <a:r>
              <a:rPr lang="zh-TW" altLang="en-US" smtClean="0"/>
              <a:t>告知設計科所需能力的需求</a:t>
            </a:r>
          </a:p>
        </p:txBody>
      </p:sp>
      <p:sp>
        <p:nvSpPr>
          <p:cNvPr id="5837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D737E3AE-AB21-4229-84DF-08607C4D43EF}" type="slidenum">
              <a:rPr kumimoji="0" lang="zh-TW" altLang="en-US" sz="1200"/>
              <a:pPr algn="r" eaLnBrk="1" hangingPunct="1"/>
              <a:t>21</a:t>
            </a:fld>
            <a:endParaRPr kumimoji="0"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27782164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60419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 smtClean="0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1.</a:t>
            </a:r>
            <a:r>
              <a:rPr lang="zh-TW" altLang="en-US" smtClean="0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2.</a:t>
            </a:r>
            <a:r>
              <a:rPr lang="zh-TW" altLang="en-US" smtClean="0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3.</a:t>
            </a:r>
            <a:r>
              <a:rPr lang="zh-TW" altLang="en-US" smtClean="0"/>
              <a:t>告知設計科所需能力的需求</a:t>
            </a:r>
          </a:p>
        </p:txBody>
      </p:sp>
      <p:sp>
        <p:nvSpPr>
          <p:cNvPr id="6042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525C97DD-BF9D-4E7E-A3F9-ECEE92DD167A}" type="slidenum">
              <a:rPr kumimoji="0" lang="zh-TW" altLang="en-US" sz="1200"/>
              <a:pPr algn="r" eaLnBrk="1" hangingPunct="1"/>
              <a:t>22</a:t>
            </a:fld>
            <a:endParaRPr kumimoji="0"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2947118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319" tIns="44159" rIns="88319" bIns="44159"/>
          <a:lstStyle/>
          <a:p>
            <a:pPr eaLnBrk="1" hangingPunct="1"/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14383572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 smtClean="0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1.</a:t>
            </a:r>
            <a:r>
              <a:rPr lang="zh-TW" altLang="en-US" smtClean="0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2.</a:t>
            </a:r>
            <a:r>
              <a:rPr lang="zh-TW" altLang="en-US" smtClean="0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3.</a:t>
            </a:r>
            <a:r>
              <a:rPr lang="zh-TW" altLang="en-US" smtClean="0"/>
              <a:t>告知設計科所需能力的需求</a:t>
            </a:r>
          </a:p>
        </p:txBody>
      </p:sp>
      <p:sp>
        <p:nvSpPr>
          <p:cNvPr id="62468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1FA734F4-5D9B-4A43-A3DF-CF20EF516EE7}" type="slidenum">
              <a:rPr kumimoji="0" lang="zh-TW" altLang="en-US" sz="1200"/>
              <a:pPr algn="r" eaLnBrk="1" hangingPunct="1"/>
              <a:t>23</a:t>
            </a:fld>
            <a:endParaRPr kumimoji="0"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25529290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64515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 smtClean="0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1.</a:t>
            </a:r>
            <a:r>
              <a:rPr lang="zh-TW" altLang="en-US" smtClean="0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2.</a:t>
            </a:r>
            <a:r>
              <a:rPr lang="zh-TW" altLang="en-US" smtClean="0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3.</a:t>
            </a:r>
            <a:r>
              <a:rPr lang="zh-TW" altLang="en-US" smtClean="0"/>
              <a:t>告知設計科所需能力的需求</a:t>
            </a:r>
          </a:p>
        </p:txBody>
      </p:sp>
      <p:sp>
        <p:nvSpPr>
          <p:cNvPr id="64516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8C1C0325-DD73-4440-8982-768594360882}" type="slidenum">
              <a:rPr kumimoji="0" lang="zh-TW" altLang="en-US" sz="1200"/>
              <a:pPr algn="r" eaLnBrk="1" hangingPunct="1"/>
              <a:t>24</a:t>
            </a:fld>
            <a:endParaRPr kumimoji="0"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21550814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66563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 smtClean="0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1.</a:t>
            </a:r>
            <a:r>
              <a:rPr lang="zh-TW" altLang="en-US" smtClean="0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2.</a:t>
            </a:r>
            <a:r>
              <a:rPr lang="zh-TW" altLang="en-US" smtClean="0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3.</a:t>
            </a:r>
            <a:r>
              <a:rPr lang="zh-TW" altLang="en-US" smtClean="0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6656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3E2A2736-CC4C-4BB7-B7DA-B5537B149F30}" type="slidenum">
              <a:rPr kumimoji="0" lang="zh-TW" altLang="en-US" sz="1200"/>
              <a:pPr algn="r" eaLnBrk="1" hangingPunct="1"/>
              <a:t>25</a:t>
            </a:fld>
            <a:endParaRPr kumimoji="0"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22942292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68611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 smtClean="0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1.</a:t>
            </a:r>
            <a:r>
              <a:rPr lang="zh-TW" altLang="en-US" smtClean="0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2.</a:t>
            </a:r>
            <a:r>
              <a:rPr lang="zh-TW" altLang="en-US" smtClean="0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3.</a:t>
            </a:r>
            <a:r>
              <a:rPr lang="zh-TW" altLang="en-US" smtClean="0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6861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E99B5E3C-F384-4F66-80A6-5997CB3EF480}" type="slidenum">
              <a:rPr kumimoji="0" lang="zh-TW" altLang="en-US" sz="1200"/>
              <a:pPr algn="r" eaLnBrk="1" hangingPunct="1"/>
              <a:t>26</a:t>
            </a:fld>
            <a:endParaRPr kumimoji="0"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20275647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70659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 smtClean="0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1.</a:t>
            </a:r>
            <a:r>
              <a:rPr lang="zh-TW" altLang="en-US" smtClean="0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2.</a:t>
            </a:r>
            <a:r>
              <a:rPr lang="zh-TW" altLang="en-US" smtClean="0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3.</a:t>
            </a:r>
            <a:r>
              <a:rPr lang="zh-TW" altLang="en-US" smtClean="0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7066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64A48FF1-BA2B-48E5-B6AB-91D8A6A73DAE}" type="slidenum">
              <a:rPr kumimoji="0" lang="zh-TW" altLang="en-US" sz="1200"/>
              <a:pPr algn="r" eaLnBrk="1" hangingPunct="1"/>
              <a:t>27</a:t>
            </a:fld>
            <a:endParaRPr kumimoji="0"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5167082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74755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 smtClean="0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1.</a:t>
            </a:r>
            <a:r>
              <a:rPr lang="zh-TW" altLang="en-US" smtClean="0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2.</a:t>
            </a:r>
            <a:r>
              <a:rPr lang="zh-TW" altLang="en-US" smtClean="0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3.</a:t>
            </a:r>
            <a:r>
              <a:rPr lang="zh-TW" altLang="en-US" smtClean="0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74756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20608435-62CE-4773-B52B-38A30636E8FA}" type="slidenum">
              <a:rPr kumimoji="0" lang="zh-TW" altLang="en-US" sz="1200"/>
              <a:pPr algn="r" eaLnBrk="1" hangingPunct="1"/>
              <a:t>28</a:t>
            </a:fld>
            <a:endParaRPr kumimoji="0"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40758590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smtClean="0"/>
          </a:p>
        </p:txBody>
      </p:sp>
      <p:sp>
        <p:nvSpPr>
          <p:cNvPr id="778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30E23A-A96D-4AD7-B1FC-EA2C2420AE77}" type="slidenum">
              <a:rPr lang="zh-TW" altLang="en-US"/>
              <a:pPr/>
              <a:t>29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348185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 smtClean="0"/>
              <a:t>請學校放在資料中</a:t>
            </a:r>
          </a:p>
        </p:txBody>
      </p:sp>
    </p:spTree>
    <p:extLst>
      <p:ext uri="{BB962C8B-B14F-4D97-AF65-F5344CB8AC3E}">
        <p14:creationId xmlns:p14="http://schemas.microsoft.com/office/powerpoint/2010/main" val="29084209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129027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29028" name="投影片編號版面配置區 3"/>
          <p:cNvSpPr txBox="1">
            <a:spLocks noGrp="1"/>
          </p:cNvSpPr>
          <p:nvPr/>
        </p:nvSpPr>
        <p:spPr bwMode="auto">
          <a:xfrm>
            <a:off x="3848100" y="9428163"/>
            <a:ext cx="29479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1AD003AC-E163-4C39-B310-B7AAFC2B473F}" type="slidenum">
              <a:rPr kumimoji="0" lang="zh-TW" altLang="en-US" sz="1200">
                <a:solidFill>
                  <a:srgbClr val="000000"/>
                </a:solidFill>
              </a:rPr>
              <a:pPr algn="r" eaLnBrk="1" hangingPunct="1"/>
              <a:t>42</a:t>
            </a:fld>
            <a:endParaRPr kumimoji="0" lang="en-US" altLang="zh-TW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4799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98307" name="Rectangle 3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2770376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hape 87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ln/>
        </p:spPr>
        <p:txBody>
          <a:bodyPr lIns="95546" tIns="95546" rIns="95546" bIns="95546" anchor="ctr"/>
          <a:lstStyle/>
          <a:p>
            <a:pPr>
              <a:spcBef>
                <a:spcPct val="0"/>
              </a:spcBef>
            </a:pPr>
            <a:endParaRPr lang="zh-TW" altLang="en-US" sz="1100" smtClean="0"/>
          </a:p>
        </p:txBody>
      </p:sp>
      <p:sp>
        <p:nvSpPr>
          <p:cNvPr id="10243" name="Shape 88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290864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投影片編號版面配置區 6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 eaLnBrk="1" hangingPunct="1"/>
            <a:fld id="{1834DC59-F89F-467A-87E3-021DE4C009C9}" type="slidenum">
              <a:rPr lang="zh-TW" altLang="en-US" sz="1200">
                <a:latin typeface="Arial" pitchFamily="34" charset="0"/>
              </a:rPr>
              <a:pPr algn="r" defTabSz="912813" eaLnBrk="1" hangingPunct="1"/>
              <a:t>84</a:t>
            </a:fld>
            <a:endParaRPr lang="en-US" altLang="zh-TW" sz="1200">
              <a:latin typeface="Arial" pitchFamily="34" charset="0"/>
            </a:endParaRPr>
          </a:p>
        </p:txBody>
      </p:sp>
      <p:sp>
        <p:nvSpPr>
          <p:cNvPr id="146435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smtClean="0">
              <a:latin typeface="Arial" pitchFamily="34" charset="0"/>
            </a:endParaRPr>
          </a:p>
        </p:txBody>
      </p:sp>
      <p:sp>
        <p:nvSpPr>
          <p:cNvPr id="146437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3" tIns="45711" rIns="91423" bIns="45711" anchor="b"/>
          <a:lstStyle/>
          <a:p>
            <a:pPr algn="r" defTabSz="911225" eaLnBrk="1" hangingPunct="1"/>
            <a:fld id="{2B1065ED-6C92-4F6E-B054-020D7CD153A9}" type="slidenum">
              <a:rPr lang="en-US" altLang="zh-TW" sz="1200">
                <a:latin typeface="Arial" pitchFamily="34" charset="0"/>
              </a:rPr>
              <a:pPr algn="r" defTabSz="911225" eaLnBrk="1" hangingPunct="1"/>
              <a:t>84</a:t>
            </a:fld>
            <a:endParaRPr lang="en-US" altLang="zh-TW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8764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投影片編號版面配置區 6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 eaLnBrk="1" hangingPunct="1"/>
            <a:fld id="{1834DC59-F89F-467A-87E3-021DE4C009C9}" type="slidenum">
              <a:rPr lang="zh-TW" altLang="en-US" sz="1200">
                <a:latin typeface="Arial" pitchFamily="34" charset="0"/>
              </a:rPr>
              <a:pPr algn="r" defTabSz="912813" eaLnBrk="1" hangingPunct="1"/>
              <a:t>85</a:t>
            </a:fld>
            <a:endParaRPr lang="en-US" altLang="zh-TW" sz="1200">
              <a:latin typeface="Arial" pitchFamily="34" charset="0"/>
            </a:endParaRPr>
          </a:p>
        </p:txBody>
      </p:sp>
      <p:sp>
        <p:nvSpPr>
          <p:cNvPr id="146435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dirty="0" smtClean="0">
              <a:latin typeface="Arial" pitchFamily="34" charset="0"/>
            </a:endParaRPr>
          </a:p>
        </p:txBody>
      </p:sp>
      <p:sp>
        <p:nvSpPr>
          <p:cNvPr id="146437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3" tIns="45711" rIns="91423" bIns="45711" anchor="b"/>
          <a:lstStyle/>
          <a:p>
            <a:pPr algn="r" defTabSz="911225" eaLnBrk="1" hangingPunct="1"/>
            <a:fld id="{2B1065ED-6C92-4F6E-B054-020D7CD153A9}" type="slidenum">
              <a:rPr lang="en-US" altLang="zh-TW" sz="1200">
                <a:latin typeface="Arial" pitchFamily="34" charset="0"/>
              </a:rPr>
              <a:pPr algn="r" defTabSz="911225" eaLnBrk="1" hangingPunct="1"/>
              <a:t>85</a:t>
            </a:fld>
            <a:endParaRPr lang="en-US" altLang="zh-TW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8764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4714875"/>
            <a:ext cx="5435600" cy="4467225"/>
          </a:xfrm>
          <a:noFill/>
          <a:ln/>
        </p:spPr>
        <p:txBody>
          <a:bodyPr lIns="91419" tIns="45709" rIns="91419" bIns="45709"/>
          <a:lstStyle/>
          <a:p>
            <a:pPr eaLnBrk="1" hangingPunct="1"/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1299632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20000"/>
              </a:spcBef>
            </a:pPr>
            <a:r>
              <a:rPr lang="zh-TW" altLang="en-US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個人賽：</a:t>
            </a:r>
          </a:p>
          <a:p>
            <a:pPr>
              <a:spcBef>
                <a:spcPct val="20000"/>
              </a:spcBef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全縣：第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20000"/>
              </a:spcBef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區域性（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縣市以上）：第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20000"/>
              </a:spcBef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全國：第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8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20000"/>
              </a:spcBef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國際性：第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10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9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8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20000"/>
              </a:spcBef>
            </a:pPr>
            <a:r>
              <a:rPr lang="zh-TW" altLang="en-US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團體賽：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依個人賽積分折半計算。</a:t>
            </a:r>
          </a:p>
          <a:p>
            <a:r>
              <a:rPr lang="zh-TW" altLang="en-US" smtClean="0"/>
              <a:t>特優比照第</a:t>
            </a:r>
            <a:r>
              <a:rPr lang="en-US" altLang="zh-TW" smtClean="0"/>
              <a:t>1</a:t>
            </a:r>
            <a:r>
              <a:rPr lang="zh-TW" altLang="en-US" smtClean="0"/>
              <a:t>名、優等比照第</a:t>
            </a:r>
            <a:r>
              <a:rPr lang="en-US" altLang="zh-TW" smtClean="0"/>
              <a:t>2</a:t>
            </a:r>
            <a:r>
              <a:rPr lang="zh-TW" altLang="en-US" smtClean="0"/>
              <a:t>名、甲等比照第</a:t>
            </a:r>
            <a:r>
              <a:rPr lang="en-US" altLang="zh-TW" smtClean="0"/>
              <a:t>3</a:t>
            </a:r>
            <a:r>
              <a:rPr lang="zh-TW" altLang="en-US" smtClean="0"/>
              <a:t>名、乙等比照第</a:t>
            </a:r>
            <a:r>
              <a:rPr lang="en-US" altLang="zh-TW" smtClean="0"/>
              <a:t>4</a:t>
            </a:r>
            <a:r>
              <a:rPr lang="zh-TW" altLang="en-US" smtClean="0"/>
              <a:t>名。</a:t>
            </a:r>
          </a:p>
        </p:txBody>
      </p:sp>
      <p:sp>
        <p:nvSpPr>
          <p:cNvPr id="15872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46150" eaLnBrk="1" hangingPunct="1"/>
            <a:fld id="{094EB6A5-F5CE-42C2-B342-4CB5B36674C5}" type="slidenum">
              <a:rPr lang="zh-TW" altLang="en-US" sz="1200">
                <a:latin typeface="Arial" pitchFamily="34" charset="0"/>
              </a:rPr>
              <a:pPr algn="r" defTabSz="946150" eaLnBrk="1" hangingPunct="1"/>
              <a:t>95</a:t>
            </a:fld>
            <a:endParaRPr lang="en-US" altLang="zh-TW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3971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投影片影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TW" altLang="en-US" sz="1100" smtClean="0">
                <a:latin typeface="Arial" pitchFamily="34" charset="0"/>
              </a:rPr>
              <a:t>摺頁資料  金雞蛋</a:t>
            </a:r>
            <a:r>
              <a:rPr lang="en-US" altLang="zh-TW" sz="1100" smtClean="0">
                <a:latin typeface="Arial" pitchFamily="34" charset="0"/>
              </a:rPr>
              <a:t>(</a:t>
            </a:r>
            <a:r>
              <a:rPr lang="zh-TW" altLang="en-US" sz="1100" smtClean="0">
                <a:latin typeface="Arial" pitchFamily="34" charset="0"/>
              </a:rPr>
              <a:t>精、基、待</a:t>
            </a:r>
          </a:p>
          <a:p>
            <a:pPr eaLnBrk="1" hangingPunct="1">
              <a:spcBef>
                <a:spcPct val="0"/>
              </a:spcBef>
            </a:pPr>
            <a:endParaRPr lang="en-US" altLang="zh-TW" sz="1100" b="1" smtClean="0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pPr eaLnBrk="1" hangingPunct="1">
              <a:spcBef>
                <a:spcPct val="0"/>
              </a:spcBef>
            </a:pPr>
            <a:r>
              <a:rPr lang="zh-TW" altLang="en-US" sz="1100" b="1" smtClean="0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會考仍在進行試模擬中，請不要隨補習班起舞</a:t>
            </a:r>
            <a:r>
              <a:rPr lang="en-US" altLang="zh-TW" sz="1100" b="1" smtClean="0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!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b="1" smtClean="0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 ◎</a:t>
            </a:r>
            <a:r>
              <a:rPr lang="zh-TW" altLang="en-US" b="1" smtClean="0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會考考國英數自社五科，題目難易適中</a:t>
            </a:r>
            <a:endParaRPr lang="en-US" altLang="zh-TW" b="1" smtClean="0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zh-TW" b="1" smtClean="0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-</a:t>
            </a:r>
            <a:r>
              <a:rPr lang="zh-TW" altLang="en-US" b="1" smtClean="0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每科成績僅以精熟、基礎、待加強三級表示</a:t>
            </a:r>
            <a:endParaRPr lang="en-US" altLang="zh-TW" b="1" smtClean="0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pPr eaLnBrk="1" hangingPunct="1">
              <a:spcBef>
                <a:spcPct val="0"/>
              </a:spcBef>
            </a:pPr>
            <a:r>
              <a:rPr lang="zh-TW" altLang="en-US" b="1" smtClean="0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 </a:t>
            </a:r>
            <a:r>
              <a:rPr lang="en-US" altLang="zh-TW" b="1" smtClean="0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※</a:t>
            </a:r>
            <a:r>
              <a:rPr lang="zh-TW" altLang="en-US" b="1" smtClean="0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無需分分計較（</a:t>
            </a:r>
            <a:r>
              <a:rPr lang="en-US" altLang="zh-TW" b="1" smtClean="0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80</a:t>
            </a:r>
            <a:r>
              <a:rPr lang="zh-TW" altLang="en-US" b="1" smtClean="0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和</a:t>
            </a:r>
            <a:r>
              <a:rPr lang="en-US" altLang="zh-TW" b="1" smtClean="0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99</a:t>
            </a:r>
            <a:r>
              <a:rPr lang="zh-TW" altLang="en-US" b="1" smtClean="0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分都是精熟），思考、統整應用重於反覆練習作答</a:t>
            </a:r>
            <a:endParaRPr lang="en-US" altLang="zh-TW" b="1" smtClean="0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zh-TW" b="1" smtClean="0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 ※</a:t>
            </a:r>
            <a:r>
              <a:rPr lang="zh-TW" altLang="en-US" b="1" smtClean="0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教師的啟發式教學專業更要講究</a:t>
            </a:r>
            <a:endParaRPr lang="en-US" altLang="zh-TW" b="1" smtClean="0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endParaRPr lang="zh-TW" altLang="en-US" smtClean="0"/>
          </a:p>
        </p:txBody>
      </p:sp>
      <p:sp>
        <p:nvSpPr>
          <p:cNvPr id="16282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46150" eaLnBrk="1" hangingPunct="1"/>
            <a:fld id="{11EB6DDB-28E7-4CE6-813B-EB098644F616}" type="slidenum">
              <a:rPr lang="zh-TW" altLang="en-US" sz="1200">
                <a:latin typeface="Arial" pitchFamily="34" charset="0"/>
              </a:rPr>
              <a:pPr algn="r" defTabSz="946150" eaLnBrk="1" hangingPunct="1"/>
              <a:t>98</a:t>
            </a:fld>
            <a:endParaRPr lang="en-US" altLang="zh-TW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4516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投影片影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1363"/>
            <a:ext cx="4965700" cy="3724275"/>
          </a:xfrm>
          <a:ln/>
        </p:spPr>
      </p:sp>
      <p:sp>
        <p:nvSpPr>
          <p:cNvPr id="164867" name="備忘稿版面配置區 2"/>
          <p:cNvSpPr>
            <a:spLocks noGrp="1"/>
          </p:cNvSpPr>
          <p:nvPr>
            <p:ph type="body" idx="1"/>
          </p:nvPr>
        </p:nvSpPr>
        <p:spPr>
          <a:xfrm>
            <a:off x="677863" y="4716463"/>
            <a:ext cx="5441950" cy="4467225"/>
          </a:xfrm>
          <a:noFill/>
          <a:ln/>
        </p:spPr>
        <p:txBody>
          <a:bodyPr lIns="95115" tIns="47558" rIns="95115" bIns="47558"/>
          <a:lstStyle/>
          <a:p>
            <a:pPr eaLnBrk="1" hangingPunct="1"/>
            <a:r>
              <a:rPr lang="zh-TW" altLang="en-US" smtClean="0">
                <a:latin typeface="Arial" pitchFamily="34" charset="0"/>
              </a:rPr>
              <a:t>摺頁資料</a:t>
            </a:r>
          </a:p>
          <a:p>
            <a:pPr eaLnBrk="1" hangingPunct="1"/>
            <a:endParaRPr lang="zh-TW" altLang="en-US" smtClean="0">
              <a:latin typeface="Arial" pitchFamily="34" charset="0"/>
            </a:endParaRPr>
          </a:p>
        </p:txBody>
      </p:sp>
      <p:sp>
        <p:nvSpPr>
          <p:cNvPr id="164868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115" tIns="47558" rIns="95115" bIns="47558" anchor="b"/>
          <a:lstStyle/>
          <a:p>
            <a:pPr algn="r" defTabSz="969963" eaLnBrk="1" hangingPunct="1"/>
            <a:fld id="{8032D4D3-6BF3-4093-AC0E-A7723551DE85}" type="slidenum">
              <a:rPr lang="zh-TW" altLang="en-US" sz="1200"/>
              <a:pPr algn="r" defTabSz="969963" eaLnBrk="1" hangingPunct="1"/>
              <a:t>99</a:t>
            </a:fld>
            <a:endParaRPr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60999983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7287" cy="3725862"/>
          </a:xfrm>
          <a:ln/>
        </p:spPr>
      </p:sp>
      <p:sp>
        <p:nvSpPr>
          <p:cNvPr id="189443" name="備忘稿版面配置區 2"/>
          <p:cNvSpPr>
            <a:spLocks noGrp="1"/>
          </p:cNvSpPr>
          <p:nvPr>
            <p:ph type="body" idx="1"/>
          </p:nvPr>
        </p:nvSpPr>
        <p:spPr>
          <a:xfrm>
            <a:off x="677863" y="4714875"/>
            <a:ext cx="5441950" cy="4468813"/>
          </a:xfrm>
          <a:noFill/>
          <a:ln/>
        </p:spPr>
        <p:txBody>
          <a:bodyPr/>
          <a:lstStyle/>
          <a:p>
            <a:pPr eaLnBrk="1" hangingPunct="1"/>
            <a:endParaRPr lang="zh-TW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9523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191491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>
              <a:spcBef>
                <a:spcPct val="0"/>
              </a:spcBef>
            </a:pPr>
            <a:endParaRPr lang="en-US" altLang="zh-TW" smtClean="0"/>
          </a:p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19149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C0FBEC63-D9ED-4A19-8068-A0E01217CDE0}" type="slidenum">
              <a:rPr kumimoji="0" lang="zh-TW" altLang="en-US" sz="1200"/>
              <a:pPr algn="r" eaLnBrk="1" hangingPunct="1"/>
              <a:t>124</a:t>
            </a:fld>
            <a:endParaRPr kumimoji="0"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2082384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投影片編號版面配置區 6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319" tIns="44159" rIns="88319" bIns="44159" anchor="b"/>
          <a:lstStyle/>
          <a:p>
            <a:pPr algn="r" eaLnBrk="1" hangingPunct="1"/>
            <a:fld id="{549133A7-DADE-478E-A5FE-1407FF3DFE57}" type="slidenum">
              <a:rPr lang="zh-TW" altLang="en-US" sz="1200">
                <a:latin typeface="Arial" pitchFamily="34" charset="0"/>
              </a:rPr>
              <a:pPr algn="r" eaLnBrk="1" hangingPunct="1"/>
              <a:t>125</a:t>
            </a:fld>
            <a:endParaRPr lang="en-US" altLang="zh-TW" sz="1200">
              <a:latin typeface="Arial" pitchFamily="34" charset="0"/>
            </a:endParaRPr>
          </a:p>
        </p:txBody>
      </p:sp>
      <p:sp>
        <p:nvSpPr>
          <p:cNvPr id="193539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193540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319" tIns="44159" rIns="88319" bIns="44159"/>
          <a:lstStyle/>
          <a:p>
            <a:pPr eaLnBrk="1" hangingPunct="1">
              <a:spcBef>
                <a:spcPct val="0"/>
              </a:spcBef>
            </a:pPr>
            <a:endParaRPr lang="zh-TW" altLang="en-US" smtClean="0">
              <a:latin typeface="Arial" pitchFamily="34" charset="0"/>
            </a:endParaRPr>
          </a:p>
        </p:txBody>
      </p:sp>
      <p:sp>
        <p:nvSpPr>
          <p:cNvPr id="193541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03" tIns="44102" rIns="88203" bIns="44102" anchor="b"/>
          <a:lstStyle/>
          <a:p>
            <a:pPr algn="r" defTabSz="912813" eaLnBrk="1" hangingPunct="1"/>
            <a:fld id="{A63B1124-1833-4DB8-BF9B-2C3A73440A50}" type="slidenum">
              <a:rPr lang="en-US" altLang="zh-TW" sz="1200">
                <a:latin typeface="Arial" pitchFamily="34" charset="0"/>
              </a:rPr>
              <a:pPr algn="r" defTabSz="912813" eaLnBrk="1" hangingPunct="1"/>
              <a:t>125</a:t>
            </a:fld>
            <a:endParaRPr lang="en-US" altLang="zh-TW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331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hape 87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ln/>
        </p:spPr>
        <p:txBody>
          <a:bodyPr lIns="95546" tIns="95546" rIns="95546" bIns="95546" anchor="ctr"/>
          <a:lstStyle/>
          <a:p>
            <a:pPr>
              <a:spcBef>
                <a:spcPct val="0"/>
              </a:spcBef>
            </a:pPr>
            <a:endParaRPr lang="zh-TW" altLang="en-US" sz="1100" smtClean="0"/>
          </a:p>
        </p:txBody>
      </p:sp>
      <p:sp>
        <p:nvSpPr>
          <p:cNvPr id="16387" name="Shape 88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1145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7287" cy="3725862"/>
          </a:xfrm>
          <a:ln/>
        </p:spPr>
      </p:sp>
      <p:sp>
        <p:nvSpPr>
          <p:cNvPr id="18435" name="Rectangle 3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13602380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7287" cy="3725862"/>
          </a:xfrm>
          <a:ln/>
        </p:spPr>
      </p:sp>
      <p:sp>
        <p:nvSpPr>
          <p:cNvPr id="20483" name="Rectangle 3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2442107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 smtClean="0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2458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6DA0FA14-5320-4F7A-8A74-CCEDCA5E6E46}" type="slidenum">
              <a:rPr lang="zh-TW" altLang="en-US" sz="1200">
                <a:latin typeface="Arial" pitchFamily="34" charset="0"/>
              </a:rPr>
              <a:pPr algn="r" defTabSz="912813"/>
              <a:t>10</a:t>
            </a:fld>
            <a:endParaRPr lang="en-US" altLang="zh-TW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3909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 smtClean="0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2458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6DA0FA14-5320-4F7A-8A74-CCEDCA5E6E46}" type="slidenum">
              <a:rPr lang="zh-TW" altLang="en-US" sz="1200">
                <a:latin typeface="Arial" pitchFamily="34" charset="0"/>
              </a:rPr>
              <a:pPr algn="r" defTabSz="912813"/>
              <a:t>11</a:t>
            </a:fld>
            <a:endParaRPr lang="en-US" altLang="zh-TW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5260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 smtClean="0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26628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117BB977-6948-4E47-9EF3-B424D203A7A2}" type="slidenum">
              <a:rPr lang="zh-TW" altLang="en-US" sz="1200">
                <a:latin typeface="Arial" pitchFamily="34" charset="0"/>
              </a:rPr>
              <a:pPr algn="r" defTabSz="912813"/>
              <a:t>12</a:t>
            </a:fld>
            <a:endParaRPr lang="en-US" altLang="zh-TW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089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9F936-24D8-4568-894A-8E0C1C9378BA}" type="datetimeFigureOut">
              <a:rPr lang="zh-TW" altLang="en-US"/>
              <a:pPr>
                <a:defRPr/>
              </a:pPr>
              <a:t>2019/11/20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0FEA3-968D-49B8-9388-B0C2573D53A8}" type="datetimeFigureOut">
              <a:rPr lang="zh-TW" altLang="en-US"/>
              <a:pPr>
                <a:defRPr/>
              </a:pPr>
              <a:t>2019/11/20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889A7-B72C-4CBD-BC61-DC94BDED97BD}" type="datetimeFigureOut">
              <a:rPr lang="zh-TW" altLang="en-US"/>
              <a:pPr>
                <a:defRPr/>
              </a:pPr>
              <a:t>2019/11/20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標題及圖表或組織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SmartArt 版面配置區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1D267-5BEB-4CE2-B649-62A5FA1F918A}" type="datetimeFigureOut">
              <a:rPr lang="zh-TW" altLang="en-US"/>
              <a:pPr>
                <a:defRPr/>
              </a:pPr>
              <a:t>2019/11/20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2CCC1-393F-40AB-820A-929276F2FDDC}" type="datetimeFigureOut">
              <a:rPr lang="zh-TW" altLang="en-US"/>
              <a:pPr>
                <a:defRPr/>
              </a:pPr>
              <a:t>2019/11/20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073E8-41AF-49B4-918E-64D12F1D53BB}" type="datetimeFigureOut">
              <a:rPr lang="zh-TW" altLang="en-US"/>
              <a:pPr>
                <a:defRPr/>
              </a:pPr>
              <a:t>2019/11/20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E2DC95-E653-4C3C-A249-9F537CCE2818}" type="datetimeFigureOut">
              <a:rPr lang="zh-TW" altLang="en-US"/>
              <a:pPr>
                <a:defRPr/>
              </a:pPr>
              <a:t>2019/11/20</a:t>
            </a:fld>
            <a:endParaRPr lang="zh-TW" altLang="en-US"/>
          </a:p>
        </p:txBody>
      </p:sp>
      <p:sp>
        <p:nvSpPr>
          <p:cNvPr id="6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F77A6-4730-4244-B54E-ADF4AFE4915E}" type="datetimeFigureOut">
              <a:rPr lang="zh-TW" altLang="en-US"/>
              <a:pPr>
                <a:defRPr/>
              </a:pPr>
              <a:t>2019/11/20</a:t>
            </a:fld>
            <a:endParaRPr lang="zh-TW" altLang="en-US"/>
          </a:p>
        </p:txBody>
      </p:sp>
      <p:sp>
        <p:nvSpPr>
          <p:cNvPr id="8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063C5-EA8A-4373-B85A-3C2B7D317D9B}" type="datetimeFigureOut">
              <a:rPr lang="zh-TW" altLang="en-US"/>
              <a:pPr>
                <a:defRPr/>
              </a:pPr>
              <a:t>2019/11/20</a:t>
            </a:fld>
            <a:endParaRPr lang="zh-TW" altLang="en-US"/>
          </a:p>
        </p:txBody>
      </p:sp>
      <p:sp>
        <p:nvSpPr>
          <p:cNvPr id="4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D39A1-5212-46F7-B07C-8A0F5A0111C5}" type="datetimeFigureOut">
              <a:rPr lang="zh-TW" altLang="en-US"/>
              <a:pPr>
                <a:defRPr/>
              </a:pPr>
              <a:t>2019/11/20</a:t>
            </a:fld>
            <a:endParaRPr lang="zh-TW" altLang="en-US"/>
          </a:p>
        </p:txBody>
      </p:sp>
      <p:sp>
        <p:nvSpPr>
          <p:cNvPr id="3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4F85C-4055-46BD-A099-66CBC74EC842}" type="datetimeFigureOut">
              <a:rPr lang="zh-TW" altLang="en-US"/>
              <a:pPr>
                <a:defRPr/>
              </a:pPr>
              <a:t>2019/11/20</a:t>
            </a:fld>
            <a:endParaRPr lang="zh-TW" altLang="en-US"/>
          </a:p>
        </p:txBody>
      </p:sp>
      <p:sp>
        <p:nvSpPr>
          <p:cNvPr id="6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53110-98B5-40FF-BD1D-A09D7D5047F3}" type="datetimeFigureOut">
              <a:rPr lang="zh-TW" altLang="en-US"/>
              <a:pPr>
                <a:defRPr/>
              </a:pPr>
              <a:t>2019/11/20</a:t>
            </a:fld>
            <a:endParaRPr lang="zh-TW" altLang="en-US"/>
          </a:p>
        </p:txBody>
      </p:sp>
      <p:sp>
        <p:nvSpPr>
          <p:cNvPr id="6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圖片 6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8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8" name="日期版面配置區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EA2B5C98-BED2-4FF0-AFC1-EEF688675CD8}" type="datetimeFigureOut">
              <a:rPr lang="zh-TW" altLang="en-US"/>
              <a:pPr>
                <a:defRPr/>
              </a:pPr>
              <a:t>2019/11/20</a:t>
            </a:fld>
            <a:endParaRPr lang="zh-TW" altLang="en-US"/>
          </a:p>
        </p:txBody>
      </p:sp>
      <p:sp>
        <p:nvSpPr>
          <p:cNvPr id="9" name="頁尾版面配置區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" name="投影片編號版面配置區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&#24433;&#29255;/&#20154;&#29983;&#39340;&#25289;&#26494;&#24433;&#29255;.mp4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6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hyperlink" Target="&#20154;&#29983;&#39340;&#25289;&#26494;.mp4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499663169.798151.mp4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3" Type="http://schemas.openxmlformats.org/officeDocument/2006/relationships/image" Target="../media/image6.png"/><Relationship Id="rId7" Type="http://schemas.openxmlformats.org/officeDocument/2006/relationships/slide" Target="slide40.xml"/><Relationship Id="rId12" Type="http://schemas.openxmlformats.org/officeDocument/2006/relationships/slide" Target="slide12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11" Type="http://schemas.openxmlformats.org/officeDocument/2006/relationships/slide" Target="slide115.xml"/><Relationship Id="rId5" Type="http://schemas.openxmlformats.org/officeDocument/2006/relationships/slide" Target="slide5.xml"/><Relationship Id="rId10" Type="http://schemas.openxmlformats.org/officeDocument/2006/relationships/slide" Target="slide97.xml"/><Relationship Id="rId4" Type="http://schemas.openxmlformats.org/officeDocument/2006/relationships/slide" Target="slide3.xml"/><Relationship Id="rId9" Type="http://schemas.openxmlformats.org/officeDocument/2006/relationships/slide" Target="slide9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olland&#30340;&#20845;&#22823;&#33288;&#36259;&#39006;&#22411;&#25152;&#20195;&#34920;&#30340;&#20154;&#26684;&#29305;&#36074;&#21450;&#20854;&#20856;&#22411;&#32887;&#26989;.docx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hyperlink" Target="&#36969;&#24615;&#21270;&#32887;&#28079;&#24615;&#21521;&#28204;&#39511;&#33021;&#21147;&#33287;&#39640;&#32887;15&#32676;&#31185;&#21644;&#39640;&#20013;&#35498;&#26126;.docx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hyperlink" Target="&#20154;&#29983;&#39340;&#25289;&#26494;&#24433;&#29255;.mp4" TargetMode="Externa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olland&#30340;&#20845;&#22823;&#33288;&#36259;&#39006;&#22411;&#25152;&#20195;&#34920;&#30340;&#20154;&#26684;&#29305;&#36074;&#21450;&#20854;&#20856;&#22411;&#32887;&#26989;.docx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://12basic.edu.tw/Detail.php?LevelNo=229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圖片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" y="576263"/>
            <a:ext cx="9118600" cy="630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文字方塊 3"/>
          <p:cNvSpPr txBox="1">
            <a:spLocks noChangeArrowheads="1"/>
          </p:cNvSpPr>
          <p:nvPr/>
        </p:nvSpPr>
        <p:spPr bwMode="auto">
          <a:xfrm>
            <a:off x="2483769" y="2349056"/>
            <a:ext cx="6376068" cy="141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4200" b="1" dirty="0" smtClean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如何協助孩子進入他</a:t>
            </a:r>
            <a:endParaRPr lang="en-US" altLang="zh-TW" sz="4200" b="1" dirty="0" smtClean="0">
              <a:solidFill>
                <a:schemeClr val="hlink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4200" b="1" dirty="0" smtClean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心目</a:t>
            </a:r>
            <a:r>
              <a:rPr lang="zh-TW" altLang="en-US" sz="4200" b="1" dirty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中理想的</a:t>
            </a:r>
            <a:r>
              <a:rPr lang="zh-TW" altLang="en-US" sz="4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第一志願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7496" y="4308475"/>
            <a:ext cx="1512887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3"/>
          <p:cNvSpPr txBox="1">
            <a:spLocks noChangeArrowheads="1"/>
          </p:cNvSpPr>
          <p:nvPr/>
        </p:nvSpPr>
        <p:spPr bwMode="auto">
          <a:xfrm>
            <a:off x="3062029" y="4308475"/>
            <a:ext cx="540067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dirty="0">
                <a:latin typeface="+mj-ea"/>
                <a:ea typeface="+mj-ea"/>
              </a:rPr>
              <a:t>主講人</a:t>
            </a:r>
            <a:r>
              <a:rPr lang="zh-TW" altLang="en-US" dirty="0" smtClean="0">
                <a:latin typeface="+mj-ea"/>
                <a:ea typeface="+mj-ea"/>
              </a:rPr>
              <a:t>：</a:t>
            </a:r>
            <a:r>
              <a:rPr lang="zh-TW" altLang="en-US" b="1" dirty="0" smtClean="0">
                <a:latin typeface="+mj-ea"/>
                <a:ea typeface="+mj-ea"/>
              </a:rPr>
              <a:t>啟英高中</a:t>
            </a:r>
            <a:endParaRPr lang="en-US" altLang="zh-TW" b="1" dirty="0" smtClean="0">
              <a:latin typeface="+mj-ea"/>
              <a:ea typeface="+mj-ea"/>
            </a:endParaRPr>
          </a:p>
          <a:p>
            <a:pPr algn="ctr"/>
            <a:r>
              <a:rPr lang="zh-TW" altLang="en-US" b="1" dirty="0" smtClean="0">
                <a:latin typeface="+mj-ea"/>
                <a:ea typeface="+mj-ea"/>
              </a:rPr>
              <a:t>                  郭麗芬主</a:t>
            </a:r>
            <a:r>
              <a:rPr lang="zh-TW" altLang="en-US" b="1" dirty="0">
                <a:latin typeface="+mj-ea"/>
                <a:ea typeface="+mj-ea"/>
              </a:rPr>
              <a:t>任</a:t>
            </a:r>
            <a:endParaRPr lang="en-US" altLang="zh-TW" b="1" dirty="0">
              <a:latin typeface="+mj-ea"/>
              <a:ea typeface="+mj-ea"/>
            </a:endParaRPr>
          </a:p>
        </p:txBody>
      </p:sp>
      <p:sp>
        <p:nvSpPr>
          <p:cNvPr id="7" name="文字方塊 3"/>
          <p:cNvSpPr txBox="1">
            <a:spLocks noChangeArrowheads="1"/>
          </p:cNvSpPr>
          <p:nvPr/>
        </p:nvSpPr>
        <p:spPr bwMode="auto">
          <a:xfrm>
            <a:off x="1871662" y="6196014"/>
            <a:ext cx="54006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時間：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108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11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月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20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日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428" y="2026444"/>
            <a:ext cx="2160935" cy="306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6891" y="4547395"/>
            <a:ext cx="1223963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文字方塊 7"/>
          <p:cNvSpPr txBox="1"/>
          <p:nvPr/>
        </p:nvSpPr>
        <p:spPr>
          <a:xfrm>
            <a:off x="12700" y="565445"/>
            <a:ext cx="9131300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TW" sz="4000" b="1" dirty="0" smtClean="0"/>
              <a:t>108</a:t>
            </a:r>
            <a:r>
              <a:rPr lang="zh-TW" altLang="en-US" sz="4000" b="1" dirty="0" smtClean="0"/>
              <a:t>學年度</a:t>
            </a:r>
            <a:r>
              <a:rPr lang="zh-TW" altLang="en-US" sz="4000" b="1" u="sng" dirty="0"/>
              <a:t>凌雲</a:t>
            </a:r>
            <a:r>
              <a:rPr lang="zh-TW" altLang="en-US" sz="4000" b="1" u="sng" dirty="0" smtClean="0"/>
              <a:t>國中</a:t>
            </a:r>
            <a:r>
              <a:rPr lang="zh-TW" altLang="en-US" sz="4000" b="1" dirty="0" smtClean="0"/>
              <a:t>適性入學宣導</a:t>
            </a:r>
            <a:endParaRPr lang="zh-TW" altLang="en-US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8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86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 build="allAtOnce"/>
      <p:bldP spid="6" grpId="0"/>
      <p:bldP spid="6" grpId="1" build="allAtOnce"/>
      <p:bldP spid="7" grpId="0"/>
      <p:bldP spid="7" grpId="1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圓角矩形 9">
            <a:extLst/>
          </p:cNvPr>
          <p:cNvSpPr/>
          <p:nvPr/>
        </p:nvSpPr>
        <p:spPr bwMode="auto">
          <a:xfrm>
            <a:off x="755576" y="2132856"/>
            <a:ext cx="7704856" cy="4033346"/>
          </a:xfrm>
          <a:prstGeom prst="roundRect">
            <a:avLst/>
          </a:prstGeom>
          <a:solidFill>
            <a:srgbClr val="CCFF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zh-TW" altLang="en-US" sz="6000" dirty="0" smtClean="0">
                <a:ea typeface="標楷體" pitchFamily="65" charset="-120"/>
              </a:rPr>
              <a:t>更需要花心思</a:t>
            </a:r>
            <a:endParaRPr lang="en-US" altLang="zh-TW" sz="6000" dirty="0" smtClean="0">
              <a:ea typeface="標楷體" pitchFamily="65" charset="-120"/>
            </a:endParaRPr>
          </a:p>
          <a:p>
            <a:pPr algn="ctr" eaLnBrk="1" hangingPunct="1">
              <a:defRPr/>
            </a:pPr>
            <a:r>
              <a:rPr lang="zh-TW" altLang="en-US" sz="6000" dirty="0">
                <a:ea typeface="標楷體" pitchFamily="65" charset="-120"/>
              </a:rPr>
              <a:t>讓自己</a:t>
            </a:r>
            <a:r>
              <a:rPr lang="zh-TW" altLang="en-US" sz="6000" dirty="0" smtClean="0">
                <a:ea typeface="標楷體" pitchFamily="65" charset="-120"/>
              </a:rPr>
              <a:t>找到</a:t>
            </a:r>
            <a:endParaRPr lang="en-US" altLang="zh-TW" sz="6000" dirty="0" smtClean="0">
              <a:ea typeface="標楷體" pitchFamily="65" charset="-120"/>
            </a:endParaRPr>
          </a:p>
          <a:p>
            <a:pPr algn="ctr" eaLnBrk="1" hangingPunct="1">
              <a:defRPr/>
            </a:pPr>
            <a:r>
              <a:rPr lang="zh-TW" altLang="en-US" sz="6000" dirty="0" smtClean="0">
                <a:ea typeface="標楷體" pitchFamily="65" charset="-120"/>
              </a:rPr>
              <a:t>最適合的</a:t>
            </a:r>
            <a:endParaRPr lang="en-US" altLang="zh-TW" sz="6000" dirty="0" smtClean="0">
              <a:ea typeface="標楷體" pitchFamily="65" charset="-120"/>
            </a:endParaRPr>
          </a:p>
          <a:p>
            <a:pPr algn="ctr" eaLnBrk="1" hangingPunct="1">
              <a:defRPr/>
            </a:pPr>
            <a:r>
              <a:rPr lang="zh-TW" altLang="en-US" sz="6000" dirty="0" smtClean="0">
                <a:ea typeface="標楷體" pitchFamily="65" charset="-120"/>
                <a:hlinkClick r:id="rId3" action="ppaction://hlinkfile"/>
              </a:rPr>
              <a:t>學校及科系</a:t>
            </a:r>
            <a:endParaRPr lang="zh-TW" altLang="en-US" sz="6000" dirty="0">
              <a:ea typeface="標楷體" pitchFamily="65" charset="-120"/>
            </a:endParaRPr>
          </a:p>
        </p:txBody>
      </p:sp>
      <p:grpSp>
        <p:nvGrpSpPr>
          <p:cNvPr id="23558" name="AutoShape 10"/>
          <p:cNvGrpSpPr>
            <a:grpSpLocks/>
          </p:cNvGrpSpPr>
          <p:nvPr/>
        </p:nvGrpSpPr>
        <p:grpSpPr bwMode="auto">
          <a:xfrm>
            <a:off x="755576" y="764704"/>
            <a:ext cx="7704856" cy="982663"/>
            <a:chOff x="1144" y="614"/>
            <a:chExt cx="3559" cy="619"/>
          </a:xfrm>
        </p:grpSpPr>
        <p:pic>
          <p:nvPicPr>
            <p:cNvPr id="23559" name="AutoShape 10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gray">
            <a:xfrm>
              <a:off x="1144" y="614"/>
              <a:ext cx="3518" cy="6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60" name="Text Box 8"/>
            <p:cNvSpPr txBox="1">
              <a:spLocks noChangeArrowheads="1"/>
            </p:cNvSpPr>
            <p:nvPr/>
          </p:nvSpPr>
          <p:spPr bwMode="auto">
            <a:xfrm>
              <a:off x="1237" y="689"/>
              <a:ext cx="3466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zh-TW" altLang="en-US" b="1" dirty="0" smtClean="0">
                  <a:solidFill>
                    <a:srgbClr val="000000"/>
                  </a:solidFill>
                  <a:latin typeface="微軟正黑體" pitchFamily="34" charset="-120"/>
                  <a:ea typeface="標楷體" pitchFamily="65" charset="-120"/>
                </a:rPr>
                <a:t>少子化的趨勢下、供過於求的情況</a:t>
              </a:r>
              <a:r>
                <a:rPr lang="zh-TW" altLang="en-US" b="1" dirty="0">
                  <a:solidFill>
                    <a:srgbClr val="000000"/>
                  </a:solidFill>
                  <a:latin typeface="微軟正黑體" pitchFamily="34" charset="-120"/>
                  <a:ea typeface="標楷體" pitchFamily="65" charset="-120"/>
                </a:rPr>
                <a:t>下</a:t>
              </a:r>
              <a:endParaRPr lang="zh-TW" altLang="en-US" b="1" dirty="0">
                <a:ea typeface="標楷體" pitchFamily="65" charset="-12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964"/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80C5F46A-0E5A-4277-9AD1-4A0D51C85667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100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sp>
        <p:nvSpPr>
          <p:cNvPr id="1051590" name="Rectangle 966">
            <a:extLst/>
          </p:cNvPr>
          <p:cNvSpPr>
            <a:spLocks noChangeArrowheads="1"/>
          </p:cNvSpPr>
          <p:nvPr/>
        </p:nvSpPr>
        <p:spPr bwMode="auto">
          <a:xfrm>
            <a:off x="468313" y="765175"/>
            <a:ext cx="8207375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spcBef>
                <a:spcPct val="20000"/>
              </a:spcBef>
              <a:buSzPct val="100000"/>
              <a:defRPr/>
            </a:pPr>
            <a:r>
              <a:rPr lang="zh-TW" altLang="en-US" sz="5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sym typeface="Arial" charset="0"/>
              </a:rPr>
              <a:t>五專入學簡介</a:t>
            </a:r>
            <a:endParaRPr lang="en-US" altLang="en-US" dirty="0">
              <a:latin typeface="Arial" charset="0"/>
              <a:ea typeface="新細明體" charset="-120"/>
              <a:sym typeface="Arial" charset="0"/>
            </a:endParaRPr>
          </a:p>
        </p:txBody>
      </p:sp>
      <p:sp>
        <p:nvSpPr>
          <p:cNvPr id="165892" name="Rectangle 966"/>
          <p:cNvSpPr>
            <a:spLocks noChangeArrowheads="1"/>
          </p:cNvSpPr>
          <p:nvPr/>
        </p:nvSpPr>
        <p:spPr bwMode="auto">
          <a:xfrm>
            <a:off x="323850" y="2708275"/>
            <a:ext cx="8207375" cy="229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>
              <a:spcBef>
                <a:spcPct val="20000"/>
              </a:spcBef>
            </a:pPr>
            <a:r>
              <a:rPr lang="en-US" altLang="zh-TW" b="1">
                <a:latin typeface="標楷體" pitchFamily="65" charset="-120"/>
                <a:ea typeface="標楷體" pitchFamily="65" charset="-120"/>
                <a:sym typeface="Arial" pitchFamily="34" charset="0"/>
              </a:rPr>
              <a:t>1.</a:t>
            </a:r>
            <a:r>
              <a:rPr lang="zh-TW" altLang="en-US" b="1">
                <a:latin typeface="標楷體" pitchFamily="65" charset="-120"/>
                <a:ea typeface="標楷體" pitchFamily="65" charset="-120"/>
                <a:sym typeface="Arial" pitchFamily="34" charset="0"/>
              </a:rPr>
              <a:t>五專名額不再納入各縣市高中職免試考區。</a:t>
            </a:r>
            <a:endParaRPr lang="en-US" altLang="zh-TW" b="1">
              <a:latin typeface="標楷體" pitchFamily="65" charset="-120"/>
              <a:ea typeface="標楷體" pitchFamily="65" charset="-120"/>
              <a:sym typeface="Arial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altLang="zh-TW" b="1">
                <a:latin typeface="標楷體" pitchFamily="65" charset="-120"/>
                <a:ea typeface="標楷體" pitchFamily="65" charset="-120"/>
                <a:sym typeface="Arial" pitchFamily="34" charset="0"/>
              </a:rPr>
              <a:t>2.</a:t>
            </a:r>
            <a:r>
              <a:rPr lang="zh-TW" altLang="en-US" b="1">
                <a:latin typeface="標楷體" pitchFamily="65" charset="-120"/>
                <a:ea typeface="標楷體" pitchFamily="65" charset="-120"/>
                <a:sym typeface="Arial" pitchFamily="34" charset="0"/>
              </a:rPr>
              <a:t>五專升學管道：</a:t>
            </a:r>
            <a:endParaRPr lang="en-US" altLang="zh-TW" b="1">
              <a:latin typeface="標楷體" pitchFamily="65" charset="-120"/>
              <a:ea typeface="標楷體" pitchFamily="65" charset="-120"/>
              <a:sym typeface="Arial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zh-TW" altLang="en-US" b="1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sym typeface="Arial" pitchFamily="34" charset="0"/>
              </a:rPr>
              <a:t>  </a:t>
            </a:r>
            <a:r>
              <a:rPr lang="en-US" altLang="zh-TW" b="1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sym typeface="Arial" pitchFamily="34" charset="0"/>
              </a:rPr>
              <a:t>-6</a:t>
            </a:r>
            <a:r>
              <a:rPr lang="zh-TW" altLang="en-US" b="1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sym typeface="Arial" pitchFamily="34" charset="0"/>
              </a:rPr>
              <a:t>月五專優先免試入學（電腦志願） </a:t>
            </a:r>
            <a:endParaRPr lang="en-US" altLang="zh-TW" b="1">
              <a:solidFill>
                <a:srgbClr val="00B050"/>
              </a:solidFill>
              <a:latin typeface="標楷體" pitchFamily="65" charset="-120"/>
              <a:ea typeface="標楷體" pitchFamily="65" charset="-120"/>
              <a:sym typeface="Arial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zh-TW" altLang="en-US" b="1">
                <a:latin typeface="標楷體" pitchFamily="65" charset="-120"/>
                <a:ea typeface="標楷體" pitchFamily="65" charset="-120"/>
                <a:sym typeface="Arial" pitchFamily="34" charset="0"/>
              </a:rPr>
              <a:t>  </a:t>
            </a:r>
            <a:r>
              <a:rPr lang="en-US" altLang="zh-TW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Arial" pitchFamily="34" charset="0"/>
              </a:rPr>
              <a:t>-7</a:t>
            </a:r>
            <a:r>
              <a:rPr lang="zh-TW" altLang="en-US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Arial" pitchFamily="34" charset="0"/>
              </a:rPr>
              <a:t>月五專聯合免試入學（現場登記分發） </a:t>
            </a:r>
            <a:r>
              <a:rPr lang="zh-TW" altLang="en-US">
                <a:latin typeface="標楷體" pitchFamily="65" charset="-120"/>
                <a:ea typeface="標楷體" pitchFamily="65" charset="-120"/>
                <a:sym typeface="Arial" pitchFamily="34" charset="0"/>
              </a:rPr>
              <a:t>。</a:t>
            </a:r>
            <a:endParaRPr lang="en-US" altLang="en-US">
              <a:latin typeface="標楷體" pitchFamily="65" charset="-120"/>
              <a:ea typeface="標楷體" pitchFamily="65" charset="-120"/>
              <a:sym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標題 1"/>
          <p:cNvSpPr>
            <a:spLocks noGrp="1"/>
          </p:cNvSpPr>
          <p:nvPr>
            <p:ph type="title"/>
          </p:nvPr>
        </p:nvSpPr>
        <p:spPr>
          <a:xfrm>
            <a:off x="468313" y="404813"/>
            <a:ext cx="8424862" cy="1143000"/>
          </a:xfrm>
        </p:spPr>
        <p:txBody>
          <a:bodyPr/>
          <a:lstStyle/>
          <a:p>
            <a:r>
              <a:rPr lang="zh-TW" altLang="en-US" sz="4000" b="1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五專優先免試與聯合免試入學方式</a:t>
            </a:r>
            <a:endParaRPr lang="zh-TW" altLang="en-US" sz="4000" smtClean="0">
              <a:solidFill>
                <a:srgbClr val="0000FF"/>
              </a:solidFill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6896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五專優先免試：使用五專優免比序積分，採全國一區電腦選填志願分發，不限地區、學校、科系，至多</a:t>
            </a:r>
            <a:r>
              <a:rPr lang="en-US" altLang="zh-TW" b="1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30</a:t>
            </a:r>
            <a:r>
              <a:rPr lang="zh-TW" altLang="en-US" b="1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個志願。</a:t>
            </a:r>
            <a:endParaRPr lang="en-US" altLang="zh-TW" b="1" smtClean="0">
              <a:solidFill>
                <a:srgbClr val="00B050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r>
              <a:rPr lang="zh-TW" altLang="en-US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五專聯合免試：使用五專聯免比序積分，親自或委託到所報名的學校，以分發順位現場登記科系（貼榜）。</a:t>
            </a:r>
            <a:endParaRPr lang="en-US" altLang="zh-TW" b="1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endParaRPr lang="zh-TW" altLang="en-US" smtClean="0"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6896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2413377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zh-TW" altLang="en-US" sz="1400" smtClean="0">
              <a:latin typeface="Arial" panose="020B0604020202020204" pitchFamily="34" charset="0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8930459"/>
              </p:ext>
            </p:extLst>
          </p:nvPr>
        </p:nvGraphicFramePr>
        <p:xfrm>
          <a:off x="467543" y="2349500"/>
          <a:ext cx="8352929" cy="382180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44016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006976"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r>
                        <a:rPr lang="zh-TW" altLang="en-US" sz="1800" dirty="0" smtClean="0">
                          <a:latin typeface="文鼎中特圓" panose="020B0609010101010101" pitchFamily="49" charset="-120"/>
                          <a:ea typeface="文鼎中特圓" panose="020B0609010101010101" pitchFamily="49" charset="-120"/>
                        </a:rPr>
                        <a:t>五專免試</a:t>
                      </a:r>
                      <a:endParaRPr lang="zh-TW" altLang="en-US" sz="1800" dirty="0">
                        <a:latin typeface="文鼎中特圓" panose="020B0609010101010101" pitchFamily="49" charset="-120"/>
                        <a:ea typeface="文鼎中特圓" panose="020B0609010101010101" pitchFamily="49" charset="-120"/>
                      </a:endParaRPr>
                    </a:p>
                  </a:txBody>
                  <a:tcPr marL="91425" marR="91425" marT="45697" marB="4569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r>
                        <a:rPr lang="zh-TW" altLang="en-US" sz="1800" dirty="0" smtClean="0">
                          <a:latin typeface="文鼎中特圓" panose="020B0609010101010101" pitchFamily="49" charset="-120"/>
                          <a:ea typeface="文鼎中特圓" panose="020B0609010101010101" pitchFamily="49" charset="-120"/>
                        </a:rPr>
                        <a:t>選擇學校</a:t>
                      </a:r>
                      <a:endParaRPr lang="zh-TW" altLang="en-US" sz="1800" dirty="0">
                        <a:latin typeface="文鼎中特圓" panose="020B0609010101010101" pitchFamily="49" charset="-120"/>
                        <a:ea typeface="文鼎中特圓" panose="020B0609010101010101" pitchFamily="49" charset="-120"/>
                      </a:endParaRPr>
                    </a:p>
                  </a:txBody>
                  <a:tcPr marL="91425" marR="91425" marT="45697" marB="4569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r>
                        <a:rPr lang="zh-TW" altLang="en-US" sz="1800" dirty="0" smtClean="0">
                          <a:latin typeface="文鼎中特圓" panose="020B0609010101010101" pitchFamily="49" charset="-120"/>
                          <a:ea typeface="文鼎中特圓" panose="020B0609010101010101" pitchFamily="49" charset="-120"/>
                        </a:rPr>
                        <a:t>志願</a:t>
                      </a:r>
                      <a:endParaRPr lang="zh-TW" altLang="en-US" sz="1800" dirty="0">
                        <a:latin typeface="文鼎中特圓" panose="020B0609010101010101" pitchFamily="49" charset="-120"/>
                        <a:ea typeface="文鼎中特圓" panose="020B0609010101010101" pitchFamily="49" charset="-120"/>
                      </a:endParaRPr>
                    </a:p>
                  </a:txBody>
                  <a:tcPr marL="91425" marR="91425" marT="45697" marB="4569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r>
                        <a:rPr lang="zh-TW" altLang="en-US" sz="1800" dirty="0" smtClean="0">
                          <a:latin typeface="文鼎中特圓" panose="020B0609010101010101" pitchFamily="49" charset="-120"/>
                          <a:ea typeface="文鼎中特圓" panose="020B0609010101010101" pitchFamily="49" charset="-120"/>
                        </a:rPr>
                        <a:t>報名</a:t>
                      </a:r>
                      <a:endParaRPr lang="zh-TW" altLang="en-US" sz="1800" dirty="0">
                        <a:latin typeface="文鼎中特圓" panose="020B0609010101010101" pitchFamily="49" charset="-120"/>
                        <a:ea typeface="文鼎中特圓" panose="020B0609010101010101" pitchFamily="49" charset="-120"/>
                      </a:endParaRPr>
                    </a:p>
                  </a:txBody>
                  <a:tcPr marL="91425" marR="91425" marT="45697" marB="4569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r>
                        <a:rPr lang="zh-TW" altLang="en-US" sz="1800" dirty="0" smtClean="0">
                          <a:latin typeface="文鼎中特圓" panose="020B0609010101010101" pitchFamily="49" charset="-120"/>
                          <a:ea typeface="文鼎中特圓" panose="020B0609010101010101" pitchFamily="49" charset="-120"/>
                        </a:rPr>
                        <a:t>放榜</a:t>
                      </a:r>
                      <a:endParaRPr lang="zh-TW" altLang="en-US" sz="1800" dirty="0">
                        <a:latin typeface="文鼎中特圓" panose="020B0609010101010101" pitchFamily="49" charset="-120"/>
                        <a:ea typeface="文鼎中特圓" panose="020B0609010101010101" pitchFamily="49" charset="-120"/>
                      </a:endParaRPr>
                    </a:p>
                  </a:txBody>
                  <a:tcPr marL="91425" marR="91425" marT="45697" marB="45697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6039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 smtClean="0">
                          <a:solidFill>
                            <a:srgbClr val="FF0000"/>
                          </a:solidFill>
                        </a:rPr>
                        <a:t>優先免試</a:t>
                      </a:r>
                    </a:p>
                    <a:p>
                      <a:pPr>
                        <a:lnSpc>
                          <a:spcPct val="200000"/>
                        </a:lnSpc>
                      </a:pPr>
                      <a:endParaRPr lang="zh-TW" alt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45697" marB="45697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加入優免之五專，全國一區</a:t>
                      </a:r>
                      <a:endParaRPr lang="zh-TW" altLang="en-US" sz="1800" dirty="0"/>
                    </a:p>
                  </a:txBody>
                  <a:tcPr marL="91425" marR="91425" marT="45697" marB="45697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三十個志願</a:t>
                      </a:r>
                      <a:endParaRPr lang="en-US" altLang="zh-TW" sz="1800" dirty="0" smtClean="0"/>
                    </a:p>
                    <a:p>
                      <a:r>
                        <a:rPr lang="en-US" altLang="zh-TW" sz="1800" b="1" dirty="0" smtClean="0">
                          <a:solidFill>
                            <a:srgbClr val="C00000"/>
                          </a:solidFill>
                        </a:rPr>
                        <a:t>(</a:t>
                      </a:r>
                      <a:r>
                        <a:rPr lang="zh-TW" altLang="en-US" sz="1800" b="1" dirty="0" smtClean="0">
                          <a:solidFill>
                            <a:srgbClr val="C00000"/>
                          </a:solidFill>
                        </a:rPr>
                        <a:t>與高中職分離</a:t>
                      </a:r>
                      <a:r>
                        <a:rPr lang="en-US" altLang="zh-TW" sz="1800" b="1" dirty="0" smtClean="0">
                          <a:solidFill>
                            <a:srgbClr val="C00000"/>
                          </a:solidFill>
                        </a:rPr>
                        <a:t>)</a:t>
                      </a:r>
                    </a:p>
                  </a:txBody>
                  <a:tcPr marL="91425" marR="91425" marT="45697" marB="45697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限應屆畢業生、由國中端集體報名</a:t>
                      </a:r>
                      <a:endParaRPr lang="zh-TW" altLang="en-US" sz="1800" dirty="0"/>
                    </a:p>
                  </a:txBody>
                  <a:tcPr marL="91425" marR="91425" marT="45697" marB="45697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網路填志願、網路分發</a:t>
                      </a:r>
                      <a:endParaRPr lang="zh-TW" altLang="en-US" sz="1800" dirty="0"/>
                    </a:p>
                  </a:txBody>
                  <a:tcPr marL="91425" marR="91425" marT="45697" marB="45697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60398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zh-TW" altLang="en-US" sz="2400" b="1" dirty="0" smtClean="0">
                          <a:solidFill>
                            <a:srgbClr val="FF0000"/>
                          </a:solidFill>
                        </a:rPr>
                        <a:t>聯合免試</a:t>
                      </a:r>
                      <a:endParaRPr lang="zh-TW" alt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45697" marB="45697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選全國任何一所五專</a:t>
                      </a:r>
                      <a:endParaRPr lang="zh-TW" altLang="en-US" sz="1800" dirty="0"/>
                    </a:p>
                  </a:txBody>
                  <a:tcPr marL="91425" marR="91425" marT="45697" marB="45697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選校不選科系</a:t>
                      </a:r>
                      <a:endParaRPr lang="zh-TW" altLang="en-US" sz="1800" dirty="0"/>
                    </a:p>
                  </a:txBody>
                  <a:tcPr marL="91425" marR="91425" marT="45697" marB="45697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不限應屆畢業生、自行購買簡章及報名表</a:t>
                      </a:r>
                      <a:endParaRPr lang="zh-TW" altLang="en-US" sz="1800" dirty="0"/>
                    </a:p>
                  </a:txBody>
                  <a:tcPr marL="91425" marR="91425" marT="45697" marB="45697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現場登記分發報到</a:t>
                      </a:r>
                      <a:r>
                        <a:rPr lang="en-US" altLang="zh-TW" sz="1800" dirty="0" smtClean="0"/>
                        <a:t>(</a:t>
                      </a:r>
                      <a:r>
                        <a:rPr lang="zh-TW" altLang="en-US" sz="1800" dirty="0" smtClean="0"/>
                        <a:t>貼榜</a:t>
                      </a:r>
                      <a:r>
                        <a:rPr lang="en-US" altLang="zh-TW" sz="1800" dirty="0" smtClean="0"/>
                        <a:t>)</a:t>
                      </a:r>
                    </a:p>
                    <a:p>
                      <a:endParaRPr lang="zh-TW" altLang="en-US" sz="1800" dirty="0"/>
                    </a:p>
                  </a:txBody>
                  <a:tcPr marL="91425" marR="91425" marT="45697" marB="45697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61821" name="文字方塊 4"/>
          <p:cNvSpPr txBox="1">
            <a:spLocks noChangeArrowheads="1"/>
          </p:cNvSpPr>
          <p:nvPr/>
        </p:nvSpPr>
        <p:spPr bwMode="auto">
          <a:xfrm>
            <a:off x="1908175" y="1196975"/>
            <a:ext cx="4645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>
                <a:latin typeface="文鼎超顏楷" panose="020B0609010101010101" pitchFamily="49" charset="-120"/>
                <a:ea typeface="文鼎超顏楷" panose="020B0609010101010101" pitchFamily="49" charset="-120"/>
              </a:rPr>
              <a:t>五專入學方式</a:t>
            </a:r>
          </a:p>
        </p:txBody>
      </p:sp>
    </p:spTree>
    <p:extLst>
      <p:ext uri="{BB962C8B-B14F-4D97-AF65-F5344CB8AC3E}">
        <p14:creationId xmlns:p14="http://schemas.microsoft.com/office/powerpoint/2010/main" val="124563181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五專入學時程</a:t>
            </a:r>
            <a:r>
              <a:rPr lang="en-US" altLang="zh-TW" sz="28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(108</a:t>
            </a:r>
            <a:r>
              <a:rPr lang="zh-TW" altLang="en-US" sz="28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學年度</a:t>
            </a:r>
            <a:r>
              <a:rPr lang="en-US" altLang="zh-TW" sz="28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)</a:t>
            </a:r>
            <a:endParaRPr lang="zh-TW" altLang="en-US" sz="2800" dirty="0" smtClean="0"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66915" name="投影片編號版面配置區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4" name="Rectangle 966">
            <a:extLst/>
          </p:cNvPr>
          <p:cNvSpPr>
            <a:spLocks noChangeArrowheads="1"/>
          </p:cNvSpPr>
          <p:nvPr/>
        </p:nvSpPr>
        <p:spPr bwMode="auto">
          <a:xfrm>
            <a:off x="395288" y="1557338"/>
            <a:ext cx="8748712" cy="409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5/20-24</a:t>
            </a:r>
            <a:r>
              <a:rPr lang="zh-TW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五專優先</a:t>
            </a:r>
            <a:r>
              <a:rPr lang="zh-TW" altLang="zh-TW" b="1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免試</a:t>
            </a:r>
            <a:r>
              <a:rPr lang="zh-TW" altLang="en-US" b="1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集體</a:t>
            </a:r>
            <a:r>
              <a:rPr lang="zh-TW" altLang="zh-TW" b="1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報名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zh-TW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6/7-6/11</a:t>
            </a:r>
            <a:r>
              <a:rPr lang="zh-TW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五專優先免試選填志願（</a:t>
            </a: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30</a:t>
            </a:r>
            <a:r>
              <a:rPr lang="zh-TW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個）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zh-TW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6/14</a:t>
            </a:r>
            <a:r>
              <a:rPr lang="zh-TW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五專優先</a:t>
            </a:r>
            <a:r>
              <a:rPr lang="zh-TW" altLang="zh-TW" b="1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免試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網路錄取公告及分發結果查詢</a:t>
            </a:r>
            <a:endParaRPr lang="en-US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6/18</a:t>
            </a:r>
            <a:r>
              <a:rPr lang="zh-TW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五專優先免試報到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6/20-6/28</a:t>
            </a:r>
            <a:r>
              <a:rPr lang="zh-TW" altLang="zh-TW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五專</a:t>
            </a:r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聯合免試報名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7/5</a:t>
            </a:r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寄發、公告</a:t>
            </a:r>
            <a:r>
              <a:rPr lang="zh-TW" altLang="zh-TW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五專</a:t>
            </a:r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聯合免試現場登記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順位通知。</a:t>
            </a:r>
            <a:endParaRPr lang="zh-TW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marL="514350" indent="-514350"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7/10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至各招生學校辦理現場登記分發報到</a:t>
            </a:r>
            <a:endParaRPr lang="zh-TW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標題 1"/>
          <p:cNvSpPr>
            <a:spLocks noGrp="1"/>
          </p:cNvSpPr>
          <p:nvPr>
            <p:ph type="title"/>
          </p:nvPr>
        </p:nvSpPr>
        <p:spPr>
          <a:xfrm>
            <a:off x="395288" y="765175"/>
            <a:ext cx="8229600" cy="1143000"/>
          </a:xfrm>
        </p:spPr>
        <p:txBody>
          <a:bodyPr/>
          <a:lstStyle/>
          <a:p>
            <a:r>
              <a:rPr lang="zh-TW" altLang="en-US" b="1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五專優先免試與聯合免試</a:t>
            </a:r>
            <a:r>
              <a:rPr lang="zh-TW" altLang="en-US" b="1" smtClean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比序</a:t>
            </a:r>
            <a:r>
              <a:rPr lang="zh-TW" altLang="en-US" b="1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/>
            </a:r>
            <a:br>
              <a:rPr lang="zh-TW" altLang="en-US" b="1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</a:br>
            <a:endParaRPr lang="zh-TW" altLang="en-US" smtClean="0">
              <a:solidFill>
                <a:srgbClr val="0000FF"/>
              </a:solidFill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6793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五專優免：公私立五專護理科系、公立五專所有科系皆採計教育會考成績。其餘由各校自行決定是否採計教育會考成績。</a:t>
            </a:r>
            <a:endParaRPr lang="en-US" altLang="zh-TW" b="1" smtClean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五專優免比序績分項目：均衡學習、技藝優良、志願序、服務學習、競賽、教育會考（含寫作）及標示等。</a:t>
            </a:r>
            <a:endParaRPr lang="en-US" altLang="zh-TW" b="1" smtClean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五專優免與聯免比序相較，最大不同是多了志願序積分。</a:t>
            </a:r>
            <a:endParaRPr lang="en-US" altLang="zh-TW" b="1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r>
              <a:rPr lang="en-US" altLang="zh-TW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108</a:t>
            </a:r>
            <a:r>
              <a:rPr lang="zh-TW" altLang="en-US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年</a:t>
            </a:r>
            <a:r>
              <a:rPr lang="en-US" altLang="zh-TW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1</a:t>
            </a:r>
            <a:r>
              <a:rPr lang="zh-TW" altLang="en-US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月份公告簡章。</a:t>
            </a:r>
          </a:p>
          <a:p>
            <a:endParaRPr lang="zh-TW" altLang="en-US" smtClean="0"/>
          </a:p>
        </p:txBody>
      </p:sp>
      <p:sp>
        <p:nvSpPr>
          <p:cNvPr id="16794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968"/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9AA439F0-9AEC-43B5-86AF-208F8A9C3482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105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graphicFrame>
        <p:nvGraphicFramePr>
          <p:cNvPr id="4" name="資料庫圖表 3">
            <a:extLst/>
          </p:cNvPr>
          <p:cNvGraphicFramePr/>
          <p:nvPr/>
        </p:nvGraphicFramePr>
        <p:xfrm>
          <a:off x="1214414" y="1428736"/>
          <a:ext cx="7000924" cy="4857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內容版面配置區 2">
            <a:extLst/>
          </p:cNvPr>
          <p:cNvSpPr txBox="1">
            <a:spLocks/>
          </p:cNvSpPr>
          <p:nvPr/>
        </p:nvSpPr>
        <p:spPr bwMode="auto">
          <a:xfrm>
            <a:off x="323850" y="1125538"/>
            <a:ext cx="8458200" cy="7778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80000"/>
              </a:lnSpc>
              <a:buFontTx/>
              <a:buBlip>
                <a:blip r:embed="rId7"/>
              </a:buBlip>
              <a:defRPr/>
            </a:pPr>
            <a:r>
              <a:rPr kumimoji="0" lang="zh-TW" altLang="en-US" sz="2700" ker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五專免試入學超額比序總積分滿分</a:t>
            </a:r>
            <a:r>
              <a:rPr kumimoji="0" lang="en-US" altLang="zh-TW" sz="2700" ker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50</a:t>
            </a:r>
            <a:r>
              <a:rPr kumimoji="0" lang="zh-TW" altLang="en-US" sz="2700" ker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分，共採計</a:t>
            </a:r>
            <a:r>
              <a:rPr kumimoji="0" lang="en-US" altLang="zh-TW" sz="2700" ker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7</a:t>
            </a:r>
            <a:r>
              <a:rPr kumimoji="0" lang="zh-TW" altLang="en-US" sz="2700" ker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個主項目，各項目說明如下</a:t>
            </a:r>
            <a:r>
              <a:rPr kumimoji="0" lang="en-US" altLang="zh-TW" sz="2700" ker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9989" name="標題 1"/>
          <p:cNvSpPr txBox="1">
            <a:spLocks/>
          </p:cNvSpPr>
          <p:nvPr/>
        </p:nvSpPr>
        <p:spPr bwMode="gray">
          <a:xfrm>
            <a:off x="539750" y="549275"/>
            <a:ext cx="8135938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zh-TW" altLang="en-US" sz="36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五專免試入學成績採計說明</a:t>
            </a:r>
          </a:p>
        </p:txBody>
      </p:sp>
      <p:graphicFrame>
        <p:nvGraphicFramePr>
          <p:cNvPr id="7" name="Group 42"/>
          <p:cNvGraphicFramePr>
            <a:graphicFrameLocks noGrp="1"/>
          </p:cNvGraphicFramePr>
          <p:nvPr/>
        </p:nvGraphicFramePr>
        <p:xfrm>
          <a:off x="684213" y="1916113"/>
          <a:ext cx="7920037" cy="4781019"/>
        </p:xfrm>
        <a:graphic>
          <a:graphicData uri="http://schemas.openxmlformats.org/drawingml/2006/table">
            <a:tbl>
              <a:tblPr/>
              <a:tblGrid>
                <a:gridCol w="18716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6799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684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04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比序項目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比序內容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積分上限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84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7933C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多元學習表現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7933C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包含競賽、服務學習、日常生活表現評量、體適能等分項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57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技藝優良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技藝教育課程成績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 </a:t>
                      </a:r>
                      <a:r>
                        <a:rPr kumimoji="1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58ED5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弱勢身分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58ED5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具低收入戶、中低收入戶、直系血親尊親屬支領失業給付或特殊境遇家庭子女身分者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均衡學習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健康與體育、藝術與人文、綜合活動三大學習領域成績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04A7B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適性輔導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04A7B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國中學生生涯輔導紀錄手冊中「生涯發展規劃書」之師長綜合意見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57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國中教育會考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國文、英語、數學、自然、社會</a:t>
                      </a: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  <a:r>
                        <a:rPr kumimoji="1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科成績等級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57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A452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其他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A452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由各五專學校依學校發展需求訂定之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972"/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62118ABB-0C55-4046-A682-1B9B5DC9E76C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106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1011" name="Picture 287" descr="Capture_2016_12_22_23_30_02_8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976"/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6388E374-E9C7-449A-AC29-032E2739B378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107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2035" name="Picture 291" descr="Capture_2016_12_22_23_30_23_35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978"/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C379B2D3-A201-4CFC-B25F-C8DF2D46B55B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108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3059" name="Picture 293" descr="Capture_2016_12_22_23_30_28_93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980"/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3C1DC240-100F-4D0A-BDEE-A5C7AD9B7C46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109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4083" name="Picture 295" descr="Capture_2016_12_22_23_30_34_68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圓角矩形 9">
            <a:extLst/>
          </p:cNvPr>
          <p:cNvSpPr/>
          <p:nvPr/>
        </p:nvSpPr>
        <p:spPr bwMode="auto">
          <a:xfrm>
            <a:off x="680363" y="1480425"/>
            <a:ext cx="8271352" cy="4033346"/>
          </a:xfrm>
          <a:prstGeom prst="roundRect">
            <a:avLst/>
          </a:prstGeom>
          <a:solidFill>
            <a:srgbClr val="CCFF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</a:effectLst>
        </p:spPr>
        <p:txBody>
          <a:bodyPr/>
          <a:lstStyle/>
          <a:p>
            <a:pPr eaLnBrk="1" hangingPunct="1">
              <a:buFont typeface="Wingdings" pitchFamily="2" charset="2"/>
              <a:buChar char="Ø"/>
              <a:defRPr/>
            </a:pP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念完醫學院發現自己不想當醫生，想開咖啡館；出國拿法律碩士學位後，改學烘焙甜點；藥學研究所畢業的研究助理，立志報考清潔隊員；博士學分修完後，回故鄉創業賣雞排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.. 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。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這些年輕人在所學和職業選擇路上跌跌撞撞的摸索故事，每一天，我們不但在媒體上讀到</a:t>
            </a:r>
            <a:r>
              <a:rPr lang="zh-TW" altLang="en-US" sz="2200" dirty="0">
                <a:ea typeface="標楷體" pitchFamily="65" charset="-120"/>
              </a:rPr>
              <a:t>，更在生活中遇到。而年輕的家長們，也許您就是徬徨其中的人。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zh-TW" altLang="en-US" sz="2200" dirty="0">
                <a:ea typeface="標楷體" pitchFamily="65" charset="-120"/>
              </a:rPr>
              <a:t>「不知道自己想做甚麼？」不是新鮮問題。每個世代要進入社會的年輕人，遲早都要自問：「我的能力和興趣是甚麼？我想要做甚麼工作？」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zh-TW" altLang="en-US" sz="2200" dirty="0">
                <a:ea typeface="標楷體" pitchFamily="65" charset="-120"/>
              </a:rPr>
              <a:t>最應該探索自我的時間就是在</a:t>
            </a:r>
            <a:r>
              <a:rPr lang="en-US" altLang="zh-TW" sz="2200" dirty="0">
                <a:ea typeface="標楷體" pitchFamily="65" charset="-120"/>
              </a:rPr>
              <a:t>『</a:t>
            </a:r>
            <a:r>
              <a:rPr lang="zh-TW" altLang="en-US" sz="2200" dirty="0">
                <a:solidFill>
                  <a:srgbClr val="FF0000"/>
                </a:solidFill>
                <a:ea typeface="標楷體" pitchFamily="65" charset="-120"/>
              </a:rPr>
              <a:t>國、高中階段</a:t>
            </a:r>
            <a:r>
              <a:rPr lang="en-US" altLang="zh-TW" sz="2200" dirty="0">
                <a:ea typeface="標楷體" pitchFamily="65" charset="-120"/>
              </a:rPr>
              <a:t>』</a:t>
            </a:r>
            <a:r>
              <a:rPr lang="zh-TW" altLang="en-US" sz="2200" dirty="0">
                <a:ea typeface="標楷體" pitchFamily="65" charset="-120"/>
              </a:rPr>
              <a:t>。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endParaRPr lang="zh-TW" altLang="en-US" sz="2200" dirty="0">
              <a:ea typeface="標楷體" pitchFamily="65" charset="-120"/>
            </a:endParaRPr>
          </a:p>
        </p:txBody>
      </p:sp>
      <p:sp>
        <p:nvSpPr>
          <p:cNvPr id="23557" name="文字方塊 1"/>
          <p:cNvSpPr txBox="1">
            <a:spLocks noChangeArrowheads="1"/>
          </p:cNvSpPr>
          <p:nvPr/>
        </p:nvSpPr>
        <p:spPr bwMode="auto">
          <a:xfrm>
            <a:off x="395288" y="6237288"/>
            <a:ext cx="84185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200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資料來源：你就是改變的起點</a:t>
            </a:r>
            <a:r>
              <a:rPr lang="en-US" altLang="zh-TW" sz="200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200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嚴長壽</a:t>
            </a:r>
            <a:r>
              <a:rPr lang="en-US" altLang="zh-TW" sz="200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2014)</a:t>
            </a:r>
            <a:endParaRPr lang="zh-TW" altLang="en-US" sz="200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  <p:grpSp>
        <p:nvGrpSpPr>
          <p:cNvPr id="23558" name="AutoShape 10"/>
          <p:cNvGrpSpPr>
            <a:grpSpLocks/>
          </p:cNvGrpSpPr>
          <p:nvPr/>
        </p:nvGrpSpPr>
        <p:grpSpPr bwMode="auto">
          <a:xfrm>
            <a:off x="1476375" y="476250"/>
            <a:ext cx="6696075" cy="982663"/>
            <a:chOff x="1144" y="614"/>
            <a:chExt cx="3518" cy="619"/>
          </a:xfrm>
        </p:grpSpPr>
        <p:pic>
          <p:nvPicPr>
            <p:cNvPr id="23559" name="AutoShape 10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gray">
            <a:xfrm>
              <a:off x="1144" y="614"/>
              <a:ext cx="3518" cy="6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60" name="Text Box 8"/>
            <p:cNvSpPr txBox="1">
              <a:spLocks noChangeArrowheads="1"/>
            </p:cNvSpPr>
            <p:nvPr/>
          </p:nvSpPr>
          <p:spPr bwMode="auto">
            <a:xfrm>
              <a:off x="1237" y="689"/>
              <a:ext cx="3295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r>
                <a:rPr lang="zh-TW" altLang="en-US" b="1" dirty="0">
                  <a:solidFill>
                    <a:srgbClr val="000000"/>
                  </a:solidFill>
                  <a:latin typeface="微軟正黑體" pitchFamily="34" charset="-120"/>
                  <a:ea typeface="標楷體" pitchFamily="65" charset="-120"/>
                </a:rPr>
                <a:t>培養就業生存力</a:t>
              </a:r>
              <a:r>
                <a:rPr lang="zh-TW" altLang="en-US" b="1" dirty="0">
                  <a:ea typeface="標楷體" pitchFamily="65" charset="-120"/>
                </a:rPr>
                <a:t>，探索自我不嫌早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100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982"/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1BC594B3-8980-4EA0-9AE4-7B2698123060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110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5107" name="Picture 297" descr="Capture_2016_12_22_23_30_40_35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984"/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BFF6FAF4-6770-4CB8-A12B-A17688E21926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111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6131" name="Picture 299" descr="Capture_2016_12_22_23_30_49_75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986"/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CDABEE36-B002-44D9-AF37-89C5CED2772B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112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7155" name="Picture 301" descr="Capture_2016_12_22_23_30_55_5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988"/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38751700-B027-48B5-A4CB-FCCAD2835A53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113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8179" name="Picture 303" descr="Capture_2016_12_22_23_31_02_53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990"/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8F9CBF2C-7B02-41C3-9D04-E9C7722C2070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114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9203" name="Picture 305" descr="Capture_2016_12_22_23_31_10_84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>
            <a:extLst/>
          </p:cNvPr>
          <p:cNvSpPr>
            <a:spLocks noGrp="1"/>
          </p:cNvSpPr>
          <p:nvPr>
            <p:ph type="body" idx="4294967295"/>
          </p:nvPr>
        </p:nvSpPr>
        <p:spPr>
          <a:xfrm>
            <a:off x="914400" y="2204864"/>
            <a:ext cx="7772400" cy="1500187"/>
          </a:xfrm>
        </p:spPr>
        <p:txBody>
          <a:bodyPr anchor="b"/>
          <a:lstStyle/>
          <a:p>
            <a:pPr marL="0" indent="0" algn="ctr">
              <a:buFont typeface="Arial" pitchFamily="34" charset="0"/>
              <a:buNone/>
              <a:defRPr/>
            </a:pPr>
            <a:r>
              <a:rPr lang="zh-TW" altLang="en-US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適性入學宣導網說明</a:t>
            </a:r>
            <a:endParaRPr lang="en-US" altLang="zh-TW" sz="60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80227" name="投影片編號版面配置區 3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>
              <a:buFont typeface="Arial" pitchFamily="34" charset="0"/>
              <a:buNone/>
            </a:pPr>
            <a:fld id="{77834813-1F42-4C49-AE52-DD289A0AEEF4}" type="slidenum">
              <a:rPr kumimoji="0" lang="en-US" altLang="zh-TW" sz="1200">
                <a:solidFill>
                  <a:srgbClr val="0C3226"/>
                </a:solidFill>
              </a:rPr>
              <a:pPr algn="r" eaLnBrk="1" hangingPunct="1">
                <a:buFont typeface="Arial" pitchFamily="34" charset="0"/>
                <a:buNone/>
              </a:pPr>
              <a:t>115</a:t>
            </a:fld>
            <a:endParaRPr kumimoji="0" lang="en-US" altLang="zh-TW" sz="1200">
              <a:solidFill>
                <a:srgbClr val="0C322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4450"/>
            <a:ext cx="9144000" cy="681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7" name="Text Box 7">
            <a:extLst/>
          </p:cNvPr>
          <p:cNvSpPr txBox="1">
            <a:spLocks noChangeArrowheads="1"/>
          </p:cNvSpPr>
          <p:nvPr/>
        </p:nvSpPr>
        <p:spPr bwMode="auto">
          <a:xfrm>
            <a:off x="2700338" y="333375"/>
            <a:ext cx="3455987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3600" b="1">
                <a:latin typeface="Arial" panose="020B0604020202020204" pitchFamily="34" charset="0"/>
                <a:ea typeface="標楷體" panose="03000509000000000000" pitchFamily="65" charset="-120"/>
              </a:rPr>
              <a:t>訊息公告</a:t>
            </a:r>
          </a:p>
        </p:txBody>
      </p:sp>
      <p:pic>
        <p:nvPicPr>
          <p:cNvPr id="182275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2225" y="974725"/>
            <a:ext cx="9144000" cy="534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3" descr="Capture_2016_02_28_15_26_43_62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96975"/>
            <a:ext cx="9086850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3299" name="Picture 24" descr="Capture_2016_02_28_15_26_53_4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005263"/>
            <a:ext cx="9086850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93" name="Text Box 25">
            <a:extLst/>
          </p:cNvPr>
          <p:cNvSpPr txBox="1">
            <a:spLocks noChangeArrowheads="1"/>
          </p:cNvSpPr>
          <p:nvPr/>
        </p:nvSpPr>
        <p:spPr bwMode="auto">
          <a:xfrm>
            <a:off x="2700338" y="333375"/>
            <a:ext cx="3455987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3600" b="1">
                <a:latin typeface="Arial" panose="020B0604020202020204" pitchFamily="34" charset="0"/>
                <a:ea typeface="標楷體" panose="03000509000000000000" pitchFamily="65" charset="-120"/>
              </a:rPr>
              <a:t>適性輔導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內容版面配置區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5875" y="1412875"/>
            <a:ext cx="9128125" cy="5911850"/>
          </a:xfrm>
        </p:spPr>
      </p:pic>
      <p:grpSp>
        <p:nvGrpSpPr>
          <p:cNvPr id="184323" name="圓角矩形圖說文字 4"/>
          <p:cNvGrpSpPr>
            <a:grpSpLocks/>
          </p:cNvGrpSpPr>
          <p:nvPr/>
        </p:nvGrpSpPr>
        <p:grpSpPr bwMode="auto">
          <a:xfrm>
            <a:off x="103188" y="3717925"/>
            <a:ext cx="3017837" cy="3457575"/>
            <a:chOff x="65" y="2342"/>
            <a:chExt cx="1901" cy="2178"/>
          </a:xfrm>
        </p:grpSpPr>
        <p:pic>
          <p:nvPicPr>
            <p:cNvPr id="184325" name="圓角矩形圖說文字 4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5" y="2342"/>
              <a:ext cx="1901" cy="2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326" name="Text Box 5"/>
            <p:cNvSpPr txBox="1">
              <a:spLocks noChangeArrowheads="1"/>
            </p:cNvSpPr>
            <p:nvPr/>
          </p:nvSpPr>
          <p:spPr bwMode="auto">
            <a:xfrm>
              <a:off x="174" y="2448"/>
              <a:ext cx="1125" cy="19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>
                <a:buFont typeface="Arial" pitchFamily="34" charset="0"/>
                <a:buNone/>
              </a:pPr>
              <a:r>
                <a:rPr lang="zh-TW" altLang="en-US" sz="2800" b="1">
                  <a:solidFill>
                    <a:srgbClr val="000000"/>
                  </a:solidFill>
                  <a:ea typeface="微軟正黑體" pitchFamily="34" charset="-120"/>
                </a:rPr>
                <a:t>可以呈現地圖上，設定方圓地理位置內各級學校的資訊。</a:t>
              </a:r>
            </a:p>
          </p:txBody>
        </p:sp>
      </p:grpSp>
      <p:sp>
        <p:nvSpPr>
          <p:cNvPr id="33804" name="Text Box 12">
            <a:extLst/>
          </p:cNvPr>
          <p:cNvSpPr txBox="1">
            <a:spLocks noChangeArrowheads="1"/>
          </p:cNvSpPr>
          <p:nvPr/>
        </p:nvSpPr>
        <p:spPr bwMode="auto">
          <a:xfrm>
            <a:off x="2051050" y="333375"/>
            <a:ext cx="5329238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3600" b="1">
                <a:latin typeface="Arial" panose="020B0604020202020204" pitchFamily="34" charset="0"/>
                <a:ea typeface="標楷體" panose="03000509000000000000" pitchFamily="65" charset="-120"/>
              </a:rPr>
              <a:t>高中職五專資訊定位系統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文字方塊 1"/>
          <p:cNvSpPr txBox="1">
            <a:spLocks noChangeArrowheads="1"/>
          </p:cNvSpPr>
          <p:nvPr/>
        </p:nvSpPr>
        <p:spPr bwMode="auto">
          <a:xfrm>
            <a:off x="323850" y="6276975"/>
            <a:ext cx="8418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資料來源：聯合新聞網。</a:t>
            </a:r>
            <a:r>
              <a:rPr lang="en-US" altLang="en-US" sz="1600">
                <a:ea typeface="微軟正黑體" pitchFamily="34" charset="-120"/>
                <a:cs typeface="Times New Roman" pitchFamily="18" charset="0"/>
              </a:rPr>
              <a:t>http://udn.com/news/story/7314/1175233</a:t>
            </a:r>
            <a:endParaRPr lang="zh-TW" altLang="en-US" sz="1600">
              <a:ea typeface="微軟正黑體" pitchFamily="34" charset="-120"/>
              <a:cs typeface="Times New Roman" pitchFamily="18" charset="0"/>
            </a:endParaRPr>
          </a:p>
        </p:txBody>
      </p:sp>
      <p:pic>
        <p:nvPicPr>
          <p:cNvPr id="25603" name="Picture 10" descr="Capture_2015_09_13_20_41_38_218"/>
          <p:cNvPicPr>
            <a:picLocks noChangeAspect="1" noChangeArrowheads="1"/>
          </p:cNvPicPr>
          <p:nvPr/>
        </p:nvPicPr>
        <p:blipFill rotWithShape="1">
          <a:blip r:embed="rId3"/>
          <a:srcRect r="4445"/>
          <a:stretch/>
        </p:blipFill>
        <p:spPr bwMode="auto">
          <a:xfrm>
            <a:off x="0" y="0"/>
            <a:ext cx="4644008" cy="612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Rectangle 11"/>
          <p:cNvSpPr>
            <a:spLocks noChangeArrowheads="1"/>
          </p:cNvSpPr>
          <p:nvPr/>
        </p:nvSpPr>
        <p:spPr bwMode="auto">
          <a:xfrm>
            <a:off x="107505" y="1412776"/>
            <a:ext cx="1728192" cy="863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  <p:pic>
        <p:nvPicPr>
          <p:cNvPr id="5" name="Picture 4" descr="Capture_2015_09_13_20_42_26_64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4008" y="476672"/>
            <a:ext cx="4499992" cy="5644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4644008" y="450114"/>
            <a:ext cx="1728192" cy="110667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4788024" y="4509120"/>
            <a:ext cx="1728192" cy="359544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2" name="Text Box 6">
            <a:extLst/>
          </p:cNvPr>
          <p:cNvSpPr txBox="1">
            <a:spLocks noChangeArrowheads="1"/>
          </p:cNvSpPr>
          <p:nvPr/>
        </p:nvSpPr>
        <p:spPr bwMode="auto">
          <a:xfrm>
            <a:off x="2700338" y="333375"/>
            <a:ext cx="4392612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zh-TW" sz="3600" b="1">
                <a:latin typeface="Arial" panose="020B0604020202020204" pitchFamily="34" charset="0"/>
                <a:ea typeface="標楷體" panose="03000509000000000000" pitchFamily="65" charset="-120"/>
              </a:rPr>
              <a:t>2015</a:t>
            </a:r>
            <a:r>
              <a:rPr lang="zh-TW" altLang="en-US" sz="3600" b="1">
                <a:latin typeface="Arial" panose="020B0604020202020204" pitchFamily="34" charset="0"/>
                <a:ea typeface="標楷體" panose="03000509000000000000" pitchFamily="65" charset="-120"/>
              </a:rPr>
              <a:t>特色高中地圖</a:t>
            </a:r>
          </a:p>
        </p:txBody>
      </p:sp>
      <p:pic>
        <p:nvPicPr>
          <p:cNvPr id="185347" name="Picture 7" descr="Capture_2016_02_28_15_28_37_29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557338"/>
            <a:ext cx="8772525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Text Box 5">
            <a:extLst/>
          </p:cNvPr>
          <p:cNvSpPr txBox="1">
            <a:spLocks noChangeArrowheads="1"/>
          </p:cNvSpPr>
          <p:nvPr/>
        </p:nvSpPr>
        <p:spPr bwMode="auto">
          <a:xfrm>
            <a:off x="2554834" y="221096"/>
            <a:ext cx="3455987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3600" b="1" dirty="0">
                <a:latin typeface="Arial" panose="020B0604020202020204" pitchFamily="34" charset="0"/>
                <a:ea typeface="標楷體" panose="03000509000000000000" pitchFamily="65" charset="-120"/>
              </a:rPr>
              <a:t>適性入學</a:t>
            </a:r>
          </a:p>
        </p:txBody>
      </p:sp>
      <p:pic>
        <p:nvPicPr>
          <p:cNvPr id="186371" name="Picture 6" descr="Capture_2016_02_28_15_27_07_15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8938" y="785813"/>
            <a:ext cx="6215062" cy="204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6372" name="Picture 7" descr="Capture_2016_02_28_15_27_15_84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786063"/>
            <a:ext cx="6286500" cy="206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6373" name="Picture 5" descr="Capture_2016_02_28_15_27_23_79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49563" y="4786313"/>
            <a:ext cx="6294437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Text Box 2">
            <a:extLst/>
          </p:cNvPr>
          <p:cNvSpPr txBox="1">
            <a:spLocks noChangeArrowheads="1"/>
          </p:cNvSpPr>
          <p:nvPr/>
        </p:nvSpPr>
        <p:spPr bwMode="auto">
          <a:xfrm>
            <a:off x="2627784" y="332656"/>
            <a:ext cx="3455987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3600" b="1" dirty="0">
                <a:latin typeface="Arial" panose="020B0604020202020204" pitchFamily="34" charset="0"/>
                <a:ea typeface="標楷體" panose="03000509000000000000" pitchFamily="65" charset="-120"/>
              </a:rPr>
              <a:t>宣導專區</a:t>
            </a:r>
          </a:p>
        </p:txBody>
      </p:sp>
      <p:pic>
        <p:nvPicPr>
          <p:cNvPr id="187395" name="Picture 4" descr="Capture_2016_02_28_15_28_10_3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5725" y="1628775"/>
            <a:ext cx="9229725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471488" y="669925"/>
            <a:ext cx="8310562" cy="758825"/>
            <a:chOff x="720" y="-712"/>
            <a:chExt cx="2256" cy="4457"/>
          </a:xfrm>
        </p:grpSpPr>
        <p:sp>
          <p:nvSpPr>
            <p:cNvPr id="188422" name="AutoShape 16"/>
            <p:cNvSpPr>
              <a:spLocks noChangeArrowheads="1"/>
            </p:cNvSpPr>
            <p:nvPr/>
          </p:nvSpPr>
          <p:spPr bwMode="gray">
            <a:xfrm>
              <a:off x="720" y="-712"/>
              <a:ext cx="2256" cy="4457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FFCC99"/>
                </a:gs>
                <a:gs pos="100000">
                  <a:srgbClr val="FF9900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Arial" pitchFamily="34" charset="0"/>
                <a:ea typeface="微軟正黑體" pitchFamily="34" charset="-120"/>
              </a:endParaRPr>
            </a:p>
          </p:txBody>
        </p:sp>
        <p:sp>
          <p:nvSpPr>
            <p:cNvPr id="188423" name="AutoShape 17"/>
            <p:cNvSpPr>
              <a:spLocks noChangeArrowheads="1"/>
            </p:cNvSpPr>
            <p:nvPr/>
          </p:nvSpPr>
          <p:spPr bwMode="gray">
            <a:xfrm>
              <a:off x="767" y="-334"/>
              <a:ext cx="2188" cy="37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FFFF0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r>
                <a:rPr lang="zh-TW" altLang="en-US" sz="2400" b="1">
                  <a:solidFill>
                    <a:srgbClr val="000000"/>
                  </a:solidFill>
                  <a:latin typeface="Cataneo BT" pitchFamily="66" charset="0"/>
                  <a:ea typeface="標楷體" pitchFamily="65" charset="-120"/>
                </a:rPr>
                <a:t>桃園市政府教育局十二年國教資訊網 </a:t>
              </a:r>
              <a:r>
                <a:rPr lang="en-US" altLang="zh-TW" sz="1800">
                  <a:solidFill>
                    <a:srgbClr val="000000"/>
                  </a:solidFill>
                  <a:latin typeface="Cataneo BT" pitchFamily="66" charset="0"/>
                  <a:ea typeface="標楷體" pitchFamily="65" charset="-120"/>
                </a:rPr>
                <a:t>http://12basic.tyc.edu.tw/</a:t>
              </a:r>
              <a:endParaRPr lang="zh-TW" altLang="en-US" sz="1800">
                <a:solidFill>
                  <a:srgbClr val="000000"/>
                </a:solidFill>
                <a:latin typeface="Cataneo BT" pitchFamily="66" charset="0"/>
                <a:ea typeface="標楷體" pitchFamily="65" charset="-120"/>
              </a:endParaRPr>
            </a:p>
          </p:txBody>
        </p:sp>
        <p:sp>
          <p:nvSpPr>
            <p:cNvPr id="188424" name="AutoShape 19"/>
            <p:cNvSpPr>
              <a:spLocks noChangeArrowheads="1"/>
            </p:cNvSpPr>
            <p:nvPr/>
          </p:nvSpPr>
          <p:spPr bwMode="gray">
            <a:xfrm>
              <a:off x="773" y="393"/>
              <a:ext cx="2158" cy="63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5F1FB"/>
                </a:gs>
                <a:gs pos="100000">
                  <a:srgbClr val="80D4F2">
                    <a:alpha val="0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Arial" pitchFamily="34" charset="0"/>
                <a:ea typeface="微軟正黑體" pitchFamily="34" charset="-120"/>
              </a:endParaRPr>
            </a:p>
          </p:txBody>
        </p:sp>
      </p:grpSp>
      <p:pic>
        <p:nvPicPr>
          <p:cNvPr id="188419" name="圖片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59563" y="5105400"/>
            <a:ext cx="1320800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0" name="圖片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8263" y="5157788"/>
            <a:ext cx="12890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1" name="圖片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1150" y="1385888"/>
            <a:ext cx="8659813" cy="538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標題 1">
            <a:extLst/>
          </p:cNvPr>
          <p:cNvSpPr>
            <a:spLocks noGrp="1"/>
          </p:cNvSpPr>
          <p:nvPr>
            <p:ph type="title" idx="4294967295"/>
          </p:nvPr>
        </p:nvSpPr>
        <p:spPr>
          <a:xfrm>
            <a:off x="1600200" y="0"/>
            <a:ext cx="7543800" cy="1143000"/>
          </a:xfrm>
        </p:spPr>
        <p:txBody>
          <a:bodyPr anchor="b">
            <a:normAutofit fontScale="90000"/>
          </a:bodyPr>
          <a:lstStyle/>
          <a:p>
            <a:pPr>
              <a:defRPr/>
            </a:pPr>
            <a:r>
              <a:rPr lang="zh-TW" altLang="en-US" b="1">
                <a:solidFill>
                  <a:srgbClr val="244583"/>
                </a:solidFill>
                <a:latin typeface="標楷體" pitchFamily="65" charset="-120"/>
                <a:ea typeface="標楷體" pitchFamily="65" charset="-120"/>
              </a:rPr>
              <a:t>進路分析</a:t>
            </a:r>
            <a:r>
              <a:rPr lang="zh-TW" altLang="en-US" sz="7500" b="1">
                <a:solidFill>
                  <a:srgbClr val="244583"/>
                </a:solidFill>
                <a:latin typeface="標楷體" pitchFamily="65" charset="-120"/>
                <a:ea typeface="標楷體" pitchFamily="65" charset="-120"/>
              </a:rPr>
              <a:t>大</a:t>
            </a:r>
            <a:r>
              <a:rPr lang="zh-TW" altLang="en-US" b="1">
                <a:solidFill>
                  <a:srgbClr val="244583"/>
                </a:solidFill>
                <a:latin typeface="標楷體" pitchFamily="65" charset="-120"/>
                <a:ea typeface="標楷體" pitchFamily="65" charset="-120"/>
              </a:rPr>
              <a:t>不同</a:t>
            </a:r>
          </a:p>
        </p:txBody>
      </p:sp>
      <p:sp>
        <p:nvSpPr>
          <p:cNvPr id="5" name="文字版面配置區 4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557338"/>
            <a:ext cx="3657600" cy="658812"/>
          </a:xfrm>
          <a:prstGeom prst="roundRect">
            <a:avLst>
              <a:gd name="adj" fmla="val 16667"/>
            </a:avLst>
          </a:prstGeom>
          <a:solidFill>
            <a:srgbClr val="FFC000"/>
          </a:solidFill>
        </p:spPr>
        <p:txBody>
          <a:bodyPr anchor="ctr"/>
          <a:lstStyle/>
          <a:p>
            <a:pPr marL="0" indent="0" algn="ctr">
              <a:spcBef>
                <a:spcPts val="575"/>
              </a:spcBef>
              <a:buFont typeface="Wingdings 2" pitchFamily="18" charset="2"/>
              <a:buNone/>
            </a:pPr>
            <a:r>
              <a:rPr lang="zh-TW" altLang="en-US" sz="2800" b="1" smtClean="0">
                <a:solidFill>
                  <a:srgbClr val="3668C4"/>
                </a:solidFill>
                <a:latin typeface="標楷體" pitchFamily="65" charset="-120"/>
                <a:ea typeface="標楷體" pitchFamily="65" charset="-120"/>
              </a:rPr>
              <a:t>過去我們的進路分析</a:t>
            </a:r>
          </a:p>
        </p:txBody>
      </p:sp>
      <p:sp>
        <p:nvSpPr>
          <p:cNvPr id="6" name="文字版面配置區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183188" y="1557338"/>
            <a:ext cx="3960812" cy="658812"/>
          </a:xfrm>
          <a:prstGeom prst="roundRect">
            <a:avLst>
              <a:gd name="adj" fmla="val 16667"/>
            </a:avLst>
          </a:prstGeom>
          <a:solidFill>
            <a:srgbClr val="FFC000"/>
          </a:solidFill>
        </p:spPr>
        <p:txBody>
          <a:bodyPr anchor="ctr"/>
          <a:lstStyle/>
          <a:p>
            <a:pPr marL="0" indent="0" algn="ctr">
              <a:spcBef>
                <a:spcPts val="575"/>
              </a:spcBef>
              <a:buFont typeface="Wingdings 2" pitchFamily="18" charset="2"/>
              <a:buNone/>
            </a:pPr>
            <a:r>
              <a:rPr lang="en-US" altLang="zh-TW" sz="2800" b="1" smtClean="0">
                <a:solidFill>
                  <a:srgbClr val="3668C4"/>
                </a:solidFill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2800" b="1" smtClean="0">
                <a:solidFill>
                  <a:srgbClr val="3668C4"/>
                </a:solidFill>
                <a:latin typeface="標楷體" pitchFamily="65" charset="-120"/>
                <a:ea typeface="標楷體" pitchFamily="65" charset="-120"/>
              </a:rPr>
              <a:t>年國教後的</a:t>
            </a:r>
            <a:r>
              <a:rPr lang="zh-TW" altLang="en-US" sz="2800" b="1" smtClean="0">
                <a:latin typeface="標楷體" pitchFamily="65" charset="-120"/>
                <a:ea typeface="標楷體" pitchFamily="65" charset="-120"/>
              </a:rPr>
              <a:t>進路分析</a:t>
            </a:r>
          </a:p>
        </p:txBody>
      </p:sp>
      <p:sp>
        <p:nvSpPr>
          <p:cNvPr id="14339" name="內容版面配置區 2">
            <a:extLst/>
          </p:cNvPr>
          <p:cNvSpPr>
            <a:spLocks noGrp="1"/>
          </p:cNvSpPr>
          <p:nvPr>
            <p:ph sz="half" idx="4294967295"/>
          </p:nvPr>
        </p:nvSpPr>
        <p:spPr>
          <a:xfrm>
            <a:off x="0" y="2228850"/>
            <a:ext cx="4030663" cy="2595563"/>
          </a:xfrm>
        </p:spPr>
        <p:txBody>
          <a:bodyPr>
            <a:normAutofit lnSpcReduction="10000"/>
          </a:bodyPr>
          <a:lstStyle/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國中的生活就是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不斷念書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，考上理想的高中。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五專、高職、軍校都是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不會念書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的人去讀的。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志願序就是按照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學校排名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來填寫。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作成績的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落點分析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endParaRPr lang="en-US" altLang="zh-TW" sz="240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4340" name="內容版面配置區 6"/>
          <p:cNvSpPr>
            <a:spLocks noGrp="1"/>
          </p:cNvSpPr>
          <p:nvPr>
            <p:ph sz="half" idx="4294967295"/>
          </p:nvPr>
        </p:nvSpPr>
        <p:spPr>
          <a:xfrm>
            <a:off x="4371975" y="2276475"/>
            <a:ext cx="4772025" cy="3024188"/>
          </a:xfrm>
        </p:spPr>
        <p:txBody>
          <a:bodyPr/>
          <a:lstStyle/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 smtClean="0">
                <a:latin typeface="標楷體" pitchFamily="65" charset="-120"/>
                <a:ea typeface="標楷體" pitchFamily="65" charset="-120"/>
              </a:rPr>
              <a:t>生涯不只升學而是生活整體樣貌的規劃，也包含了</a:t>
            </a:r>
            <a:r>
              <a:rPr lang="zh-TW" altLang="en-US" sz="2400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自我認識</a:t>
            </a:r>
            <a:r>
              <a:rPr lang="zh-TW" altLang="en-US" sz="2400" smtClean="0">
                <a:latin typeface="標楷體" pitchFamily="65" charset="-120"/>
                <a:ea typeface="標楷體" pitchFamily="65" charset="-120"/>
              </a:rPr>
              <a:t>及</a:t>
            </a:r>
            <a:r>
              <a:rPr lang="en-US" altLang="zh-TW" sz="2400" smtClean="0">
                <a:latin typeface="標楷體" pitchFamily="65" charset="-120"/>
                <a:ea typeface="標楷體" pitchFamily="65" charset="-120"/>
              </a:rPr>
              <a:t>『</a:t>
            </a:r>
            <a:r>
              <a:rPr lang="zh-TW" altLang="en-US" sz="2400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想過怎麼樣的生活</a:t>
            </a:r>
            <a:r>
              <a:rPr lang="en-US" altLang="zh-TW" sz="2400" smtClean="0">
                <a:latin typeface="標楷體" pitchFamily="65" charset="-120"/>
                <a:ea typeface="標楷體" pitchFamily="65" charset="-120"/>
              </a:rPr>
              <a:t>』</a:t>
            </a:r>
          </a:p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 smtClean="0">
                <a:latin typeface="標楷體" pitchFamily="65" charset="-120"/>
                <a:ea typeface="標楷體" pitchFamily="65" charset="-120"/>
              </a:rPr>
              <a:t>不再是分數分流，而是</a:t>
            </a:r>
            <a:r>
              <a:rPr lang="zh-TW" altLang="en-US" sz="2400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自主分流</a:t>
            </a:r>
            <a:r>
              <a:rPr lang="zh-TW" altLang="en-US" sz="2400" smtClean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400" smtClean="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 smtClean="0">
                <a:latin typeface="標楷體" pitchFamily="65" charset="-120"/>
                <a:ea typeface="標楷體" pitchFamily="65" charset="-120"/>
              </a:rPr>
              <a:t>志願只有「</a:t>
            </a:r>
            <a:r>
              <a:rPr lang="zh-TW" altLang="en-US" sz="2400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最適合</a:t>
            </a:r>
            <a:r>
              <a:rPr lang="zh-TW" altLang="en-US" sz="2400" smtClean="0">
                <a:latin typeface="標楷體" pitchFamily="65" charset="-120"/>
                <a:ea typeface="標楷體" pitchFamily="65" charset="-120"/>
              </a:rPr>
              <a:t>」，沒有「最好」。</a:t>
            </a:r>
            <a:endParaRPr lang="en-US" altLang="zh-TW" sz="2400" smtClean="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 smtClean="0">
                <a:latin typeface="標楷體" pitchFamily="65" charset="-120"/>
                <a:ea typeface="標楷體" pitchFamily="65" charset="-120"/>
              </a:rPr>
              <a:t>從被動落點分析，到</a:t>
            </a:r>
            <a:r>
              <a:rPr lang="zh-TW" altLang="en-US" sz="2400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主動選擇</a:t>
            </a:r>
            <a:r>
              <a:rPr lang="zh-TW" altLang="en-US" sz="2400" smtClean="0"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sz="2400" smtClean="0"/>
          </a:p>
        </p:txBody>
      </p:sp>
      <p:grpSp>
        <p:nvGrpSpPr>
          <p:cNvPr id="2" name="向上箭號圖說文字 6"/>
          <p:cNvGrpSpPr>
            <a:grpSpLocks/>
          </p:cNvGrpSpPr>
          <p:nvPr/>
        </p:nvGrpSpPr>
        <p:grpSpPr bwMode="auto">
          <a:xfrm>
            <a:off x="0" y="5065713"/>
            <a:ext cx="8718550" cy="1792287"/>
            <a:chOff x="61" y="3130"/>
            <a:chExt cx="5492" cy="1129"/>
          </a:xfrm>
        </p:grpSpPr>
        <p:pic>
          <p:nvPicPr>
            <p:cNvPr id="190472" name="向上箭號圖說文字 6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1" y="3130"/>
              <a:ext cx="5492" cy="1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0473" name="Text Box 9"/>
            <p:cNvSpPr txBox="1">
              <a:spLocks noChangeArrowheads="1"/>
            </p:cNvSpPr>
            <p:nvPr/>
          </p:nvSpPr>
          <p:spPr bwMode="auto">
            <a:xfrm>
              <a:off x="158" y="3495"/>
              <a:ext cx="5262" cy="7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eaLnBrk="1" hangingPunct="1"/>
              <a:r>
                <a:rPr kumimoji="0" lang="zh-TW" altLang="en-US" sz="2400" b="1">
                  <a:solidFill>
                    <a:srgbClr val="FF0000"/>
                  </a:solidFill>
                  <a:latin typeface="Century Schoolbook" pitchFamily="18" charset="0"/>
                </a:rPr>
                <a:t>適性輔導：</a:t>
              </a:r>
              <a:endParaRPr kumimoji="0" lang="en-US" altLang="zh-TW" sz="2400" b="1">
                <a:solidFill>
                  <a:srgbClr val="FF0000"/>
                </a:solidFill>
                <a:latin typeface="Century Schoolbook" pitchFamily="18" charset="0"/>
              </a:endParaRPr>
            </a:p>
            <a:p>
              <a:pPr eaLnBrk="1" hangingPunct="1"/>
              <a:r>
                <a:rPr kumimoji="0" lang="zh-TW" altLang="en-US" sz="2400" b="1">
                  <a:latin typeface="Century Schoolbook" pitchFamily="18" charset="0"/>
                </a:rPr>
                <a:t>了解自己的</a:t>
              </a:r>
              <a:r>
                <a:rPr kumimoji="0" lang="zh-TW" altLang="en-US" sz="2400" b="1" u="sng">
                  <a:solidFill>
                    <a:srgbClr val="0070C0"/>
                  </a:solidFill>
                  <a:latin typeface="Century Schoolbook" pitchFamily="18" charset="0"/>
                </a:rPr>
                <a:t>特質</a:t>
              </a:r>
              <a:r>
                <a:rPr kumimoji="0" lang="zh-TW" altLang="en-US" sz="2400" b="1">
                  <a:latin typeface="Century Schoolbook" pitchFamily="18" charset="0"/>
                </a:rPr>
                <a:t>、</a:t>
              </a:r>
              <a:r>
                <a:rPr kumimoji="0" lang="zh-TW" altLang="en-US" sz="2400" b="1" u="sng">
                  <a:solidFill>
                    <a:srgbClr val="0070C0"/>
                  </a:solidFill>
                  <a:latin typeface="Century Schoolbook" pitchFamily="18" charset="0"/>
                </a:rPr>
                <a:t>價值觀</a:t>
              </a:r>
              <a:r>
                <a:rPr kumimoji="0" lang="zh-TW" altLang="en-US" sz="2400" b="1">
                  <a:latin typeface="Century Schoolbook" pitchFamily="18" charset="0"/>
                </a:rPr>
                <a:t>、</a:t>
              </a:r>
              <a:r>
                <a:rPr kumimoji="0" lang="zh-TW" altLang="en-US" sz="2400" b="1" u="sng">
                  <a:solidFill>
                    <a:srgbClr val="0070C0"/>
                  </a:solidFill>
                  <a:latin typeface="Century Schoolbook" pitchFamily="18" charset="0"/>
                </a:rPr>
                <a:t>能力</a:t>
              </a:r>
              <a:r>
                <a:rPr kumimoji="0" lang="zh-TW" altLang="en-US" sz="2400" b="1">
                  <a:latin typeface="Century Schoolbook" pitchFamily="18" charset="0"/>
                </a:rPr>
                <a:t>，經過</a:t>
              </a:r>
              <a:r>
                <a:rPr kumimoji="0" lang="zh-TW" altLang="en-US" sz="2400" b="1" u="sng">
                  <a:solidFill>
                    <a:srgbClr val="0070C0"/>
                  </a:solidFill>
                  <a:latin typeface="Century Schoolbook" pitchFamily="18" charset="0"/>
                </a:rPr>
                <a:t>經驗探索</a:t>
              </a:r>
              <a:r>
                <a:rPr kumimoji="0" lang="zh-TW" altLang="en-US" sz="2400" b="1">
                  <a:latin typeface="Century Schoolbook" pitchFamily="18" charset="0"/>
                </a:rPr>
                <a:t>、</a:t>
              </a:r>
              <a:r>
                <a:rPr kumimoji="0" lang="zh-TW" altLang="en-US" sz="2400" b="1" u="sng">
                  <a:solidFill>
                    <a:srgbClr val="0070C0"/>
                  </a:solidFill>
                  <a:latin typeface="Century Schoolbook" pitchFamily="18" charset="0"/>
                </a:rPr>
                <a:t>資訊收集</a:t>
              </a:r>
              <a:r>
                <a:rPr kumimoji="0" lang="zh-TW" altLang="en-US" sz="2400" b="1">
                  <a:latin typeface="Century Schoolbook" pitchFamily="18" charset="0"/>
                </a:rPr>
                <a:t>，做出適切的生涯決定。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6" grpId="0" build="p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投影片編號版面配置區 5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E4701AF1-F720-44AF-A2BA-3CDF91A4198F}" type="slidenum">
              <a:rPr lang="zh-TW" altLang="en-US" sz="1200">
                <a:solidFill>
                  <a:srgbClr val="104031"/>
                </a:solidFill>
                <a:latin typeface="Arial" pitchFamily="34" charset="0"/>
              </a:rPr>
              <a:pPr algn="r" eaLnBrk="1" hangingPunct="1"/>
              <a:t>125</a:t>
            </a:fld>
            <a:endParaRPr lang="en-US" altLang="zh-TW" sz="1200">
              <a:solidFill>
                <a:srgbClr val="104031"/>
              </a:solidFill>
              <a:latin typeface="Arial" pitchFamily="34" charset="0"/>
            </a:endParaRPr>
          </a:p>
        </p:txBody>
      </p:sp>
      <p:sp>
        <p:nvSpPr>
          <p:cNvPr id="50179" name="標題 1">
            <a:extLst/>
          </p:cNvPr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zh-TW" altLang="en-US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諮詢專線</a:t>
            </a:r>
          </a:p>
        </p:txBody>
      </p:sp>
      <p:sp>
        <p:nvSpPr>
          <p:cNvPr id="4" name="內容版面配置區 3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430213" y="1760538"/>
            <a:ext cx="7382147" cy="4595812"/>
          </a:xfrm>
        </p:spPr>
        <p:txBody>
          <a:bodyPr>
            <a:normAutofit/>
          </a:bodyPr>
          <a:lstStyle/>
          <a:p>
            <a:pPr marL="514350" indent="-457200" eaLnBrk="1" hangingPunct="1">
              <a:lnSpc>
                <a:spcPct val="9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諮詢專線：</a:t>
            </a:r>
            <a:endParaRPr lang="en-US" altLang="zh-TW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914400" lvl="1" indent="-457200" eaLnBrk="1" hangingPunct="1">
              <a:lnSpc>
                <a:spcPct val="90000"/>
              </a:lnSpc>
              <a:buFont typeface="Arial" pitchFamily="34" charset="0"/>
              <a:buBlip>
                <a:blip r:embed="rId4"/>
              </a:buBlip>
              <a:defRPr/>
            </a:pPr>
            <a:r>
              <a:rPr lang="zh-TW" altLang="en-US" sz="3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各校教務主任、輔導主任</a:t>
            </a:r>
            <a:endParaRPr lang="en-US" altLang="zh-TW" sz="3200" b="1" dirty="0">
              <a:latin typeface="標楷體" pitchFamily="65" charset="-120"/>
              <a:ea typeface="標楷體" pitchFamily="65" charset="-120"/>
            </a:endParaRPr>
          </a:p>
          <a:p>
            <a:pPr marL="914400" lvl="1" indent="-457200" eaLnBrk="1" hangingPunct="1">
              <a:lnSpc>
                <a:spcPct val="90000"/>
              </a:lnSpc>
              <a:buFont typeface="Arial" pitchFamily="34" charset="0"/>
              <a:buBlip>
                <a:blip r:embed="rId4"/>
              </a:buBlip>
              <a:defRPr/>
            </a:pPr>
            <a:r>
              <a:rPr lang="zh-TW" altLang="en-US" sz="3200" b="1" dirty="0">
                <a:latin typeface="標楷體" pitchFamily="65" charset="-120"/>
                <a:ea typeface="標楷體" pitchFamily="65" charset="-120"/>
              </a:rPr>
              <a:t>地方宣導團責任區</a:t>
            </a:r>
            <a:r>
              <a:rPr lang="zh-TW" altLang="en-US" sz="3200" b="1" dirty="0" smtClean="0">
                <a:latin typeface="標楷體" pitchFamily="65" charset="-120"/>
                <a:ea typeface="標楷體" pitchFamily="65" charset="-120"/>
              </a:rPr>
              <a:t>講師</a:t>
            </a:r>
            <a:endParaRPr lang="en-US" altLang="zh-TW" sz="3200" b="1" dirty="0" smtClean="0">
              <a:latin typeface="標楷體" pitchFamily="65" charset="-120"/>
              <a:ea typeface="標楷體" pitchFamily="65" charset="-120"/>
            </a:endParaRPr>
          </a:p>
          <a:p>
            <a:pPr marL="457200" lvl="1" indent="0" eaLnBrk="1" hangingPunct="1">
              <a:lnSpc>
                <a:spcPct val="90000"/>
              </a:lnSpc>
              <a:buNone/>
              <a:defRPr/>
            </a:pPr>
            <a:r>
              <a:rPr lang="zh-TW" altLang="en-US" sz="3200" b="1" dirty="0" smtClean="0">
                <a:latin typeface="標楷體" pitchFamily="65" charset="-120"/>
                <a:ea typeface="標楷體" pitchFamily="65" charset="-120"/>
              </a:rPr>
              <a:t>   郭麗芬 </a:t>
            </a:r>
            <a:r>
              <a:rPr lang="en-US" altLang="zh-TW" sz="3200" b="1" dirty="0" smtClean="0">
                <a:latin typeface="標楷體" pitchFamily="65" charset="-120"/>
                <a:ea typeface="標楷體" pitchFamily="65" charset="-120"/>
              </a:rPr>
              <a:t>0928-870852</a:t>
            </a:r>
          </a:p>
          <a:p>
            <a:pPr marL="457200" lvl="1" indent="0" eaLnBrk="1" hangingPunct="1">
              <a:lnSpc>
                <a:spcPct val="90000"/>
              </a:lnSpc>
              <a:buNone/>
              <a:defRPr/>
            </a:pPr>
            <a:endParaRPr lang="en-US" altLang="zh-TW" sz="3200" b="1" dirty="0" smtClean="0">
              <a:latin typeface="標楷體" pitchFamily="65" charset="-120"/>
              <a:ea typeface="標楷體" pitchFamily="65" charset="-120"/>
            </a:endParaRPr>
          </a:p>
          <a:p>
            <a:pPr marL="914400" lvl="1" indent="-457200" eaLnBrk="1" hangingPunct="1">
              <a:lnSpc>
                <a:spcPct val="90000"/>
              </a:lnSpc>
              <a:buFont typeface="Arial" pitchFamily="34" charset="0"/>
              <a:buBlip>
                <a:blip r:embed="rId4"/>
              </a:buBlip>
              <a:defRPr/>
            </a:pPr>
            <a:r>
              <a:rPr lang="zh-TW" altLang="en-US" sz="3200" b="1" dirty="0" smtClean="0">
                <a:latin typeface="標楷體" pitchFamily="65" charset="-120"/>
                <a:ea typeface="標楷體" pitchFamily="65" charset="-120"/>
              </a:rPr>
              <a:t>桃園市</a:t>
            </a:r>
            <a:r>
              <a:rPr lang="zh-TW" altLang="en-US" sz="3200" b="1" dirty="0">
                <a:latin typeface="標楷體" pitchFamily="65" charset="-120"/>
                <a:ea typeface="標楷體" pitchFamily="65" charset="-120"/>
              </a:rPr>
              <a:t>政府</a:t>
            </a:r>
            <a:r>
              <a:rPr lang="zh-TW" altLang="en-US" sz="3200" b="1" dirty="0" smtClean="0">
                <a:latin typeface="標楷體" pitchFamily="65" charset="-120"/>
                <a:ea typeface="標楷體" pitchFamily="65" charset="-120"/>
              </a:rPr>
              <a:t>教育局</a:t>
            </a:r>
            <a:endParaRPr lang="en-US" altLang="zh-TW" sz="3200" b="1" dirty="0" smtClean="0">
              <a:latin typeface="標楷體" pitchFamily="65" charset="-120"/>
              <a:ea typeface="標楷體" pitchFamily="65" charset="-120"/>
            </a:endParaRPr>
          </a:p>
          <a:p>
            <a:pPr marL="457200" lvl="1" indent="0" eaLnBrk="1" hangingPunct="1">
              <a:lnSpc>
                <a:spcPct val="90000"/>
              </a:lnSpc>
              <a:buNone/>
              <a:defRPr/>
            </a:pPr>
            <a:endParaRPr lang="zh-TW" altLang="en-US" sz="3200" b="1" dirty="0">
              <a:latin typeface="標楷體" pitchFamily="65" charset="-120"/>
              <a:ea typeface="標楷體" pitchFamily="65" charset="-120"/>
            </a:endParaRPr>
          </a:p>
          <a:p>
            <a:pPr marL="914400" lvl="1" indent="-457200" eaLnBrk="1" hangingPunct="1">
              <a:lnSpc>
                <a:spcPct val="90000"/>
              </a:lnSpc>
              <a:buFont typeface="Arial" pitchFamily="34" charset="0"/>
              <a:buNone/>
              <a:defRPr/>
            </a:pPr>
            <a:r>
              <a:rPr kumimoji="1" lang="en-US" altLang="zh-TW" sz="3200" dirty="0">
                <a:latin typeface="標楷體" pitchFamily="65" charset="-120"/>
                <a:ea typeface="標楷體" pitchFamily="65" charset="-120"/>
              </a:rPr>
              <a:t>   </a:t>
            </a:r>
            <a:endParaRPr lang="en-US" altLang="zh-TW" sz="3200" b="1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>
            <a:extLst/>
          </p:cNvPr>
          <p:cNvSpPr>
            <a:spLocks noChangeArrowheads="1"/>
          </p:cNvSpPr>
          <p:nvPr/>
        </p:nvSpPr>
        <p:spPr bwMode="auto">
          <a:xfrm>
            <a:off x="395288" y="908050"/>
            <a:ext cx="6148387" cy="293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anchor="ctr">
            <a:spAutoFit/>
          </a:bodyPr>
          <a:lstStyle/>
          <a:p>
            <a:pPr fontAlgn="auto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10253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面對入學方式的變革，鼓勵孩子做好準備，把握機會，讓學生適性發展、揮灑屬於自己的天空。期待十二年國民基本教育培育出更多不同領域的菁英</a:t>
            </a:r>
            <a:r>
              <a:rPr kumimoji="0" lang="en-US" altLang="zh-TW" sz="2800" b="1" dirty="0">
                <a:solidFill>
                  <a:srgbClr val="10253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10253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</a:t>
            </a:r>
          </a:p>
        </p:txBody>
      </p:sp>
      <p:sp>
        <p:nvSpPr>
          <p:cNvPr id="7" name="文字方塊 1">
            <a:extLst/>
          </p:cNvPr>
          <p:cNvSpPr txBox="1"/>
          <p:nvPr/>
        </p:nvSpPr>
        <p:spPr>
          <a:xfrm>
            <a:off x="412610" y="4113920"/>
            <a:ext cx="8302794" cy="156966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800" b="1" kern="100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是魚就讓他在大海遙遊，是鳥就讓他在天空展翅飛翔</a:t>
            </a:r>
            <a:endParaRPr kumimoji="0" lang="zh-TW" altLang="en-US" sz="4800" b="1" kern="1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94564" name="Picture 3" descr="10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16648">
            <a:off x="6227763" y="1916113"/>
            <a:ext cx="2747962" cy="199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55023" dir="3300479" algn="ctr" rotWithShape="0">
              <a:schemeClr val="tx1">
                <a:alpha val="50000"/>
              </a:scheme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文字方塊 1"/>
          <p:cNvSpPr txBox="1">
            <a:spLocks noChangeArrowheads="1"/>
          </p:cNvSpPr>
          <p:nvPr/>
        </p:nvSpPr>
        <p:spPr bwMode="auto">
          <a:xfrm>
            <a:off x="179388" y="6521450"/>
            <a:ext cx="84185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資料來源：自由時報。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105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年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7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月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5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日</a:t>
            </a:r>
            <a:endParaRPr lang="zh-TW" altLang="en-US" sz="1600">
              <a:ea typeface="微軟正黑體" pitchFamily="34" charset="-120"/>
              <a:cs typeface="Times New Roman" pitchFamily="18" charset="0"/>
            </a:endParaRPr>
          </a:p>
        </p:txBody>
      </p:sp>
      <p:pic>
        <p:nvPicPr>
          <p:cNvPr id="29699" name="Picture 4" descr="Capture_2016_09_10_00_10_51_609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68538" y="0"/>
            <a:ext cx="6696075" cy="645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9780" name="Text Box 4">
            <a:extLst/>
          </p:cNvPr>
          <p:cNvSpPr txBox="1">
            <a:spLocks noChangeArrowheads="1"/>
          </p:cNvSpPr>
          <p:nvPr/>
        </p:nvSpPr>
        <p:spPr bwMode="auto">
          <a:xfrm>
            <a:off x="0" y="4005263"/>
            <a:ext cx="233997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2000">
                <a:ea typeface="標楷體" pitchFamily="65" charset="-120"/>
              </a:rPr>
              <a:t>不要害怕學習新的知識或能力，經過努力與克服，會有新發現與有趣之處</a:t>
            </a:r>
          </a:p>
        </p:txBody>
      </p:sp>
      <p:sp>
        <p:nvSpPr>
          <p:cNvPr id="2" name="矩形 1"/>
          <p:cNvSpPr/>
          <p:nvPr/>
        </p:nvSpPr>
        <p:spPr bwMode="auto">
          <a:xfrm>
            <a:off x="5940425" y="1125538"/>
            <a:ext cx="2879725" cy="503237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eaLnBrk="1" hangingPunct="1">
              <a:defRPr/>
            </a:pPr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AutoShape 105"/>
          <p:cNvSpPr>
            <a:spLocks noChangeArrowheads="1"/>
          </p:cNvSpPr>
          <p:nvPr/>
        </p:nvSpPr>
        <p:spPr bwMode="gray">
          <a:xfrm>
            <a:off x="3995738" y="1557338"/>
            <a:ext cx="5148262" cy="5184775"/>
          </a:xfrm>
          <a:prstGeom prst="roundRect">
            <a:avLst>
              <a:gd name="adj" fmla="val 3037"/>
            </a:avLst>
          </a:prstGeom>
          <a:solidFill>
            <a:srgbClr val="FFFFCC"/>
          </a:solidFill>
          <a:ln w="9525">
            <a:noFill/>
            <a:round/>
            <a:headEnd/>
            <a:tailEnd/>
          </a:ln>
        </p:spPr>
        <p:txBody>
          <a:bodyPr lIns="46800" rIns="46800" anchor="ctr"/>
          <a:lstStyle/>
          <a:p>
            <a:pPr marL="342900" indent="-342900" eaLnBrk="1" hangingPunct="1">
              <a:buClr>
                <a:srgbClr val="C00000"/>
              </a:buClr>
              <a:buFont typeface="Wingdings" pitchFamily="2" charset="2"/>
              <a:buChar char="Ø"/>
            </a:pPr>
            <a:r>
              <a:rPr kumimoji="0" lang="en-US" altLang="zh-TW">
                <a:solidFill>
                  <a:srgbClr val="080808"/>
                </a:solidFill>
                <a:latin typeface="微軟正黑體" pitchFamily="34" charset="-120"/>
                <a:ea typeface="微軟正黑體" pitchFamily="34" charset="-120"/>
              </a:rPr>
              <a:t>100</a:t>
            </a:r>
            <a:r>
              <a:rPr kumimoji="0" lang="zh-TW" altLang="en-US">
                <a:solidFill>
                  <a:srgbClr val="080808"/>
                </a:solidFill>
                <a:latin typeface="微軟正黑體" pitchFamily="34" charset="-120"/>
                <a:ea typeface="微軟正黑體" pitchFamily="34" charset="-120"/>
              </a:rPr>
              <a:t>學年度起，新生每人一冊（</a:t>
            </a:r>
            <a:r>
              <a:rPr kumimoji="0" lang="en-US" altLang="zh-TW">
                <a:solidFill>
                  <a:srgbClr val="080808"/>
                </a:solidFill>
                <a:latin typeface="微軟正黑體" pitchFamily="34" charset="-120"/>
                <a:ea typeface="微軟正黑體" pitchFamily="34" charset="-120"/>
              </a:rPr>
              <a:t>101</a:t>
            </a:r>
            <a:r>
              <a:rPr kumimoji="0" lang="zh-TW" altLang="en-US">
                <a:solidFill>
                  <a:srgbClr val="080808"/>
                </a:solidFill>
                <a:latin typeface="微軟正黑體" pitchFamily="34" charset="-120"/>
                <a:ea typeface="微軟正黑體" pitchFamily="34" charset="-120"/>
              </a:rPr>
              <a:t>學年度微調）</a:t>
            </a:r>
            <a:endParaRPr kumimoji="0" lang="en-US" altLang="zh-TW">
              <a:solidFill>
                <a:srgbClr val="080808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42900" indent="-342900" eaLnBrk="1" hangingPunct="1">
              <a:buClr>
                <a:srgbClr val="C00000"/>
              </a:buClr>
              <a:buFont typeface="Wingdings" pitchFamily="2" charset="2"/>
              <a:buChar char="Ø"/>
            </a:pPr>
            <a:r>
              <a:rPr kumimoji="0" lang="zh-TW" altLang="en-US" b="1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手冊可幫助學生</a:t>
            </a:r>
            <a:r>
              <a:rPr kumimoji="0" lang="zh-TW" altLang="zh-TW" b="1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澄清</a:t>
            </a:r>
            <a:r>
              <a:rPr kumimoji="0" lang="zh-TW" altLang="en-US" b="1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個人</a:t>
            </a:r>
            <a:r>
              <a:rPr kumimoji="0" lang="zh-TW" altLang="zh-TW" b="1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的</a:t>
            </a:r>
            <a:r>
              <a:rPr kumimoji="0" lang="zh-TW" altLang="en-US" b="1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性向、興趣、價值觀，瞭</a:t>
            </a:r>
            <a:r>
              <a:rPr kumimoji="0" lang="zh-TW" altLang="zh-TW" b="1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解</a:t>
            </a:r>
            <a:r>
              <a:rPr kumimoji="0" lang="zh-TW" altLang="en-US" b="1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家人的期待，及自己的學習表現（會考、學習成就、社團幹部、獎懲、職業試探結果等）比較適合哪一類學校及科別，做為升學選校參考</a:t>
            </a:r>
            <a:endParaRPr kumimoji="0" lang="en-US" altLang="zh-TW">
              <a:solidFill>
                <a:schemeClr val="hlin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8915" name="矩形 5"/>
          <p:cNvSpPr>
            <a:spLocks noChangeArrowheads="1"/>
          </p:cNvSpPr>
          <p:nvPr/>
        </p:nvSpPr>
        <p:spPr bwMode="auto">
          <a:xfrm>
            <a:off x="0" y="476672"/>
            <a:ext cx="9144000" cy="936203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ctr" eaLnBrk="1" hangingPunct="1"/>
            <a:r>
              <a:rPr lang="zh-TW" altLang="en-US" sz="28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知己</a:t>
            </a:r>
            <a:r>
              <a:rPr lang="zh-TW" altLang="en-US" sz="2800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知彼、百戰百勝</a:t>
            </a:r>
            <a:endParaRPr lang="en-US" altLang="zh-TW" sz="2800" b="1" dirty="0" smtClean="0">
              <a:solidFill>
                <a:srgbClr val="990000"/>
              </a:solidFill>
              <a:latin typeface="微軟正黑體" pitchFamily="34" charset="-120"/>
              <a:ea typeface="微軟正黑體" pitchFamily="34" charset="-120"/>
              <a:sym typeface="Wingdings" pitchFamily="2" charset="2"/>
            </a:endParaRPr>
          </a:p>
          <a:p>
            <a:pPr marL="165100" indent="-165100" algn="ctr" eaLnBrk="1" hangingPunct="1"/>
            <a:r>
              <a:rPr lang="zh-TW" altLang="en-US" sz="2800" b="1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 </a:t>
            </a:r>
            <a:r>
              <a:rPr lang="zh-TW" altLang="en-US" sz="2800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   </a:t>
            </a: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知己</a:t>
            </a:r>
            <a:r>
              <a:rPr lang="en-US" altLang="zh-TW" sz="2800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—</a:t>
            </a:r>
            <a:r>
              <a:rPr lang="zh-TW" altLang="en-US" sz="2800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了解</a:t>
            </a:r>
            <a:r>
              <a:rPr lang="zh-TW" altLang="en-US" sz="2800" b="1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自己</a:t>
            </a:r>
            <a:r>
              <a:rPr lang="zh-TW" altLang="en-US" sz="2800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的能力及興趣</a:t>
            </a:r>
            <a:endParaRPr lang="zh-TW" altLang="zh-TW" sz="28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8916" name="圖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57338"/>
            <a:ext cx="3995738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225" name="Group 49">
            <a:extLst/>
          </p:cNvPr>
          <p:cNvGraphicFramePr>
            <a:graphicFrameLocks noGrp="1"/>
          </p:cNvGraphicFramePr>
          <p:nvPr/>
        </p:nvGraphicFramePr>
        <p:xfrm>
          <a:off x="107950" y="1557338"/>
          <a:ext cx="8928100" cy="5175252"/>
        </p:xfrm>
        <a:graphic>
          <a:graphicData uri="http://schemas.openxmlformats.org/drawingml/2006/table">
            <a:tbl>
              <a:tblPr/>
              <a:tblGrid>
                <a:gridCol w="18716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638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0806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3845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127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項目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分項目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填寫人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建議填寫時間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38130">
                <a:tc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四、生涯統整</a:t>
                      </a:r>
                      <a:endParaRPr kumimoji="0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</a:t>
                      </a: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面面觀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九年級第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學期初（約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月）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五、生涯發展</a:t>
                      </a:r>
                      <a:endParaRPr kumimoji="0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</a:t>
                      </a: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規劃書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家長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導師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輔導教師</a:t>
                      </a: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九年級第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（免試入學及特色招生前）</a:t>
                      </a: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50820">
                <a:tc rowSpan="3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六、其他生涯</a:t>
                      </a:r>
                      <a:endParaRPr kumimoji="0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</a:t>
                      </a: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輔導紀錄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（一）生涯輔導紀錄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導師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輔導教師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進行學生生涯輔導後，適時填寫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508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（二）生涯諮詢紀錄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月、翌年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月，依學期別填寫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7304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（三）家長的話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家長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5-6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月，依年級別填寫。家長參閱簽章後，繳回統一保管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252441">
                <a:tc>
                  <a:txBody>
                    <a:bodyPr/>
                    <a:lstStyle/>
                    <a:p>
                      <a:pPr marL="495300" marR="0" lvl="0" indent="-4953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附錄</a:t>
                      </a:r>
                    </a:p>
                  </a:txBody>
                  <a:tcPr marL="31305" marR="31305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十三職群與相關性向測</a:t>
                      </a:r>
                    </a:p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驗、興趣測驗之對應分析</a:t>
                      </a:r>
                    </a:p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結果</a:t>
                      </a: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43052" name="矩形 3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國中學生生涯輔導紀錄手冊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-3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0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>
            <a:extLst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/>
          <a:stretch/>
        </p:blipFill>
        <p:spPr bwMode="auto">
          <a:xfrm>
            <a:off x="2051720" y="1471818"/>
            <a:ext cx="3816424" cy="5386182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45059" name="矩形 3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二、各項心理測驗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性向測驗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-1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橢圓形圖說文字 8">
            <a:extLst/>
          </p:cNvPr>
          <p:cNvSpPr/>
          <p:nvPr/>
        </p:nvSpPr>
        <p:spPr bwMode="auto">
          <a:xfrm>
            <a:off x="109538" y="2058988"/>
            <a:ext cx="2806700" cy="3171825"/>
          </a:xfrm>
          <a:prstGeom prst="wedgeEllipseCallout">
            <a:avLst>
              <a:gd name="adj1" fmla="val -9160"/>
              <a:gd name="adj2" fmla="val 58077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性向測驗結果，可以了解語文、數學、機械、空間關係等方面的優勢能力。</a:t>
            </a:r>
          </a:p>
        </p:txBody>
      </p:sp>
      <p:pic>
        <p:nvPicPr>
          <p:cNvPr id="45061" name="圖片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5327650"/>
            <a:ext cx="106045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圖片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91475" y="1489075"/>
            <a:ext cx="1152525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橢圓形圖說文字 9">
            <a:extLst/>
          </p:cNvPr>
          <p:cNvSpPr/>
          <p:nvPr/>
        </p:nvSpPr>
        <p:spPr bwMode="auto">
          <a:xfrm>
            <a:off x="4716463" y="2301875"/>
            <a:ext cx="3354387" cy="3687763"/>
          </a:xfrm>
          <a:prstGeom prst="wedgeEllipseCallout">
            <a:avLst>
              <a:gd name="adj1" fmla="val 50108"/>
              <a:gd name="adj2" fmla="val -38337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性向測驗測量個人學習潛能，透過測驗可瞭解自己的優勢能力，幫助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自己在進路</a:t>
            </a: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選擇時，往優勢能力方向發展。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文字方塊 11">
            <a:extLst/>
          </p:cNvPr>
          <p:cNvSpPr txBox="1"/>
          <p:nvPr/>
        </p:nvSpPr>
        <p:spPr>
          <a:xfrm>
            <a:off x="1547813" y="6021388"/>
            <a:ext cx="6307137" cy="8477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◎國中教學正常化、適性輔導及品質提升方案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◎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國中與高中職學生生涯輔導方案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P11209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10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3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二、各項心理測驗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性向測驗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-2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120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3200" y="1547813"/>
            <a:ext cx="8785225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圖片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67625" y="4829175"/>
            <a:ext cx="1335088" cy="19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矩形圖說文字 10">
            <a:extLst/>
          </p:cNvPr>
          <p:cNvSpPr>
            <a:spLocks noChangeArrowheads="1"/>
          </p:cNvSpPr>
          <p:nvPr/>
        </p:nvSpPr>
        <p:spPr bwMode="auto">
          <a:xfrm>
            <a:off x="203200" y="4613275"/>
            <a:ext cx="7153275" cy="1857375"/>
          </a:xfrm>
          <a:prstGeom prst="wedgeRectCallout">
            <a:avLst>
              <a:gd name="adj1" fmla="val 55379"/>
              <a:gd name="adj2" fmla="val 78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0" tIns="180000" rIns="180000" bIns="180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國立臺灣師範大學心理教育與測驗研究發展中心開發完成「電腦化測驗系統</a:t>
            </a:r>
            <a:r>
              <a:rPr lang="en-US" altLang="zh-TW" sz="2400">
                <a:latin typeface="微軟正黑體" pitchFamily="34" charset="-120"/>
                <a:ea typeface="微軟正黑體" pitchFamily="34" charset="-120"/>
              </a:rPr>
              <a:t>—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適性化職涯性向測驗（國中版）」。另外，學校亦可選用各出版社編製之標準化性向測驗，協助孩子瞭解個人優勢能力。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38463" y="1384300"/>
            <a:ext cx="4084637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圖片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67625" y="5105400"/>
            <a:ext cx="1320800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圖片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5300663"/>
            <a:ext cx="12890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橢圓形圖說文字 8">
            <a:extLst/>
          </p:cNvPr>
          <p:cNvSpPr/>
          <p:nvPr/>
        </p:nvSpPr>
        <p:spPr bwMode="auto">
          <a:xfrm>
            <a:off x="4754563" y="1425575"/>
            <a:ext cx="4281487" cy="3686175"/>
          </a:xfrm>
          <a:prstGeom prst="wedgeEllipseCallout">
            <a:avLst>
              <a:gd name="adj1" fmla="val 18431"/>
              <a:gd name="adj2" fmla="val 54615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心理測驗結果並非進路選擇的唯一指標，要併同其他因素一起來看（如學習表現）才有參考價值。對測驗有不清楚的地方，可以詢問輔導教師。</a:t>
            </a:r>
          </a:p>
        </p:txBody>
      </p:sp>
      <p:sp>
        <p:nvSpPr>
          <p:cNvPr id="53254" name="矩形 9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二、各項心理測驗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興趣測驗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-1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橢圓形圖說文字 9">
            <a:extLst/>
          </p:cNvPr>
          <p:cNvSpPr/>
          <p:nvPr/>
        </p:nvSpPr>
        <p:spPr bwMode="auto">
          <a:xfrm>
            <a:off x="190500" y="1463675"/>
            <a:ext cx="4381500" cy="4203700"/>
          </a:xfrm>
          <a:prstGeom prst="wedgeEllipseCallout">
            <a:avLst>
              <a:gd name="adj1" fmla="val -19279"/>
              <a:gd name="adj2" fmla="val 52753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興趣指個人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對</a:t>
            </a: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人事物的喜愛程度，當課程、活動、職業等產生興趣時，會較投入並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得到</a:t>
            </a: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滿足。興趣測驗即在測量對某種事務或活動喜歡或不喜歡的程度。</a:t>
            </a:r>
          </a:p>
        </p:txBody>
      </p:sp>
      <p:sp>
        <p:nvSpPr>
          <p:cNvPr id="12" name="文字方塊 11">
            <a:extLst/>
          </p:cNvPr>
          <p:cNvSpPr txBox="1"/>
          <p:nvPr/>
        </p:nvSpPr>
        <p:spPr>
          <a:xfrm>
            <a:off x="1457325" y="6054725"/>
            <a:ext cx="6308725" cy="8477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◎國中教學正常化、適性輔導及品質提升方案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◎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國中與高中職學生生涯輔導方案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 1"/>
          <p:cNvSpPr>
            <a:spLocks noGrp="1"/>
          </p:cNvSpPr>
          <p:nvPr>
            <p:ph type="title" idx="4294967295"/>
          </p:nvPr>
        </p:nvSpPr>
        <p:spPr>
          <a:xfrm>
            <a:off x="914400" y="260350"/>
            <a:ext cx="8229600" cy="1143000"/>
          </a:xfrm>
        </p:spPr>
        <p:txBody>
          <a:bodyPr/>
          <a:lstStyle/>
          <a:p>
            <a:pPr algn="l"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          目次</a:t>
            </a:r>
          </a:p>
        </p:txBody>
      </p:sp>
      <p:sp>
        <p:nvSpPr>
          <p:cNvPr id="3" name="內容版面配置區 2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0" y="1214422"/>
            <a:ext cx="8229600" cy="4911741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4" action="ppaction://hlinksldjump"/>
              </a:rPr>
              <a:t>適性入學的成果</a:t>
            </a:r>
            <a:endParaRPr lang="en-US" altLang="zh-TW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36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5" action="ppaction://hlinksldjump"/>
              </a:rPr>
              <a:t>學費補助</a:t>
            </a:r>
            <a:endParaRPr lang="en-US" altLang="zh-TW" sz="3600" b="1" u="sng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6" action="ppaction://hlinksldjump"/>
              </a:rPr>
              <a:t>適性輔導</a:t>
            </a:r>
            <a:endParaRPr lang="zh-TW" alt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4.</a:t>
            </a:r>
            <a:r>
              <a:rPr lang="zh-TW" altLang="en-US" sz="36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7" action="ppaction://hlinksldjump"/>
              </a:rPr>
              <a:t>教育會考</a:t>
            </a:r>
            <a:endParaRPr lang="en-US" altLang="zh-TW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5.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8" action="ppaction://hlinksldjump"/>
              </a:rPr>
              <a:t>桃連區</a:t>
            </a:r>
            <a:r>
              <a:rPr lang="en-US" altLang="zh-TW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8" action="ppaction://hlinksldjump"/>
              </a:rPr>
              <a:t>10</a:t>
            </a: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8" action="ppaction://hlinksldjump"/>
              </a:rPr>
              <a:t>8</a:t>
            </a:r>
            <a:r>
              <a:rPr lang="zh-TW" alt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8" action="ppaction://hlinksldjump"/>
              </a:rPr>
              <a:t>年度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8" action="ppaction://hlinksldjump"/>
              </a:rPr>
              <a:t>重要日程</a:t>
            </a:r>
            <a:endParaRPr lang="zh-TW" alt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6</a:t>
            </a:r>
            <a:r>
              <a:rPr lang="en-US" altLang="zh-TW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9" action="ppaction://hlinksldjump"/>
              </a:rPr>
              <a:t>桃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9" action="ppaction://hlinksldjump"/>
              </a:rPr>
              <a:t>連區的特色</a:t>
            </a:r>
            <a:r>
              <a:rPr lang="zh-TW" alt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9" action="ppaction://hlinksldjump"/>
              </a:rPr>
              <a:t>招生</a:t>
            </a:r>
            <a:r>
              <a:rPr lang="en-US" altLang="zh-TW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甄選入學</a:t>
            </a:r>
            <a:endParaRPr lang="en-US" altLang="zh-TW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7</a:t>
            </a:r>
            <a:r>
              <a:rPr lang="en-US" altLang="zh-TW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0" action="ppaction://hlinksldjump"/>
              </a:rPr>
              <a:t>桃連區的免試</a:t>
            </a:r>
            <a:r>
              <a:rPr lang="zh-TW" alt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0" action="ppaction://hlinksldjump"/>
              </a:rPr>
              <a:t>入學</a:t>
            </a:r>
            <a:endParaRPr lang="en-US" altLang="zh-TW" sz="3600" b="1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Blip>
                <a:blip r:embed="rId3"/>
              </a:buBlip>
              <a:defRPr/>
            </a:pPr>
            <a:r>
              <a:rPr lang="en-US" altLang="zh-TW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8.</a:t>
            </a:r>
            <a:r>
              <a:rPr lang="zh-TW" alt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0" action="ppaction://hlinksldjump"/>
              </a:rPr>
              <a:t>連區的特色招生</a:t>
            </a:r>
            <a:r>
              <a:rPr lang="en-US" altLang="zh-TW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考試入學</a:t>
            </a:r>
            <a:endParaRPr lang="en-US" altLang="zh-TW" sz="3600" b="1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9.</a:t>
            </a:r>
            <a:r>
              <a:rPr lang="zh-TW" altLang="en-US" sz="36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五專免</a:t>
            </a:r>
            <a:r>
              <a:rPr lang="zh-TW" altLang="en-US" sz="36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試</a:t>
            </a:r>
            <a:r>
              <a:rPr lang="zh-TW" altLang="en-US" sz="36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入學簡介</a:t>
            </a:r>
            <a:endParaRPr lang="en-US" altLang="zh-TW" sz="3600" b="1" u="sng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10.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1" action="ppaction://hlinksldjump"/>
              </a:rPr>
              <a:t>適性入學宣導網的說明</a:t>
            </a:r>
            <a:endParaRPr lang="zh-TW" alt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11.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2" action="ppaction://hlinksldjump"/>
              </a:rPr>
              <a:t>結語</a:t>
            </a:r>
            <a:endParaRPr lang="en-US" altLang="zh-TW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矩形 9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二、各項心理測驗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興趣測驗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-2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1619250"/>
            <a:ext cx="8353425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圖片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4724400"/>
            <a:ext cx="1163637" cy="201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矩形圖說文字 10">
            <a:extLst/>
          </p:cNvPr>
          <p:cNvSpPr>
            <a:spLocks noChangeArrowheads="1"/>
          </p:cNvSpPr>
          <p:nvPr/>
        </p:nvSpPr>
        <p:spPr bwMode="auto">
          <a:xfrm>
            <a:off x="1692275" y="4430713"/>
            <a:ext cx="7151688" cy="2222500"/>
          </a:xfrm>
          <a:prstGeom prst="wedgeRectCallout">
            <a:avLst>
              <a:gd name="adj1" fmla="val -53824"/>
              <a:gd name="adj2" fmla="val 3625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0" tIns="180000" rIns="180000" bIns="180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國立臺灣師範大學心理教育與測驗研究發展中心開發完成「電腦化測驗系統</a:t>
            </a:r>
            <a:r>
              <a:rPr lang="en-US" altLang="zh-TW" sz="2400">
                <a:latin typeface="微軟正黑體" pitchFamily="34" charset="-120"/>
                <a:ea typeface="微軟正黑體" pitchFamily="34" charset="-120"/>
              </a:rPr>
              <a:t>—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情境式職涯興趣測驗（國中版）」。另外，學校亦可選用各出版社編製之標準化興趣測驗，協助孩子瞭解個人對某種</a:t>
            </a: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事務或活動喜歡或不喜歡的程度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Text Box 2">
            <a:extLst/>
          </p:cNvPr>
          <p:cNvSpPr txBox="1">
            <a:spLocks noChangeArrowheads="1"/>
          </p:cNvSpPr>
          <p:nvPr/>
        </p:nvSpPr>
        <p:spPr bwMode="auto">
          <a:xfrm>
            <a:off x="5867400" y="549275"/>
            <a:ext cx="13684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>
                <a:solidFill>
                  <a:schemeClr val="accent2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甲生</a:t>
            </a:r>
          </a:p>
        </p:txBody>
      </p:sp>
      <p:pic>
        <p:nvPicPr>
          <p:cNvPr id="57347" name="Picture 3" descr="擷取_2015_03_12_21_58_50_89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838" y="1336675"/>
            <a:ext cx="8928100" cy="544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矩形 1"/>
          <p:cNvSpPr/>
          <p:nvPr/>
        </p:nvSpPr>
        <p:spPr>
          <a:xfrm>
            <a:off x="3131840" y="6339900"/>
            <a:ext cx="57606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altLang="zh-TW" sz="1600" kern="100" dirty="0">
                <a:latin typeface="標楷體" panose="03000509000000000000" pitchFamily="65" charset="-120"/>
                <a:cs typeface="Times New Roman" panose="02020603050405020304" pitchFamily="18" charset="0"/>
                <a:hlinkClick r:id="rId4" action="ppaction://hlinkfile"/>
              </a:rPr>
              <a:t>Holland</a:t>
            </a:r>
            <a:r>
              <a:rPr lang="zh-TW" altLang="zh-TW" sz="1600" kern="100" dirty="0">
                <a:ea typeface="標楷體" panose="03000509000000000000" pitchFamily="65" charset="-120"/>
                <a:cs typeface="Times New Roman" panose="02020603050405020304" pitchFamily="18" charset="0"/>
                <a:hlinkClick r:id="rId4" action="ppaction://hlinkfile"/>
              </a:rPr>
              <a:t>的六大興趣類型所代表的人格特質及其典型職業</a:t>
            </a:r>
            <a:endParaRPr lang="zh-TW" altLang="zh-TW" sz="1600" kern="100" dirty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Text Box 2">
            <a:extLst/>
          </p:cNvPr>
          <p:cNvSpPr txBox="1">
            <a:spLocks noChangeArrowheads="1"/>
          </p:cNvSpPr>
          <p:nvPr/>
        </p:nvSpPr>
        <p:spPr bwMode="auto">
          <a:xfrm>
            <a:off x="5795963" y="549275"/>
            <a:ext cx="13684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>
                <a:solidFill>
                  <a:schemeClr val="accent2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甲生</a:t>
            </a:r>
          </a:p>
        </p:txBody>
      </p:sp>
      <p:pic>
        <p:nvPicPr>
          <p:cNvPr id="59395" name="Picture 3" descr="擷取_2015_03_12_21_59_05_46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68413"/>
            <a:ext cx="9144000" cy="557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Text Box 2">
            <a:extLst/>
          </p:cNvPr>
          <p:cNvSpPr txBox="1">
            <a:spLocks noChangeArrowheads="1"/>
          </p:cNvSpPr>
          <p:nvPr/>
        </p:nvSpPr>
        <p:spPr bwMode="auto">
          <a:xfrm>
            <a:off x="5795963" y="476250"/>
            <a:ext cx="13684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>
                <a:solidFill>
                  <a:schemeClr val="accent2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甲生</a:t>
            </a:r>
          </a:p>
        </p:txBody>
      </p:sp>
      <p:pic>
        <p:nvPicPr>
          <p:cNvPr id="61443" name="Picture 3" descr="擷取_2015_03_12_21_59_23_95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25538"/>
            <a:ext cx="9144000" cy="557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Text Box 2">
            <a:extLst/>
          </p:cNvPr>
          <p:cNvSpPr txBox="1">
            <a:spLocks noChangeArrowheads="1"/>
          </p:cNvSpPr>
          <p:nvPr/>
        </p:nvSpPr>
        <p:spPr bwMode="auto">
          <a:xfrm>
            <a:off x="5724525" y="549275"/>
            <a:ext cx="13684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>
                <a:solidFill>
                  <a:schemeClr val="accent2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甲生</a:t>
            </a:r>
          </a:p>
        </p:txBody>
      </p:sp>
      <p:pic>
        <p:nvPicPr>
          <p:cNvPr id="63491" name="Picture 3" descr="擷取_2015_03_12_21_59_57_3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56792"/>
            <a:ext cx="9144000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/>
          <p:cNvSpPr/>
          <p:nvPr/>
        </p:nvSpPr>
        <p:spPr>
          <a:xfrm>
            <a:off x="2286000" y="6453336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1400" dirty="0">
                <a:hlinkClick r:id="rId4" action="ppaction://hlinkfile"/>
              </a:rPr>
              <a:t>適性化職涯性向測驗能力與高職15群科和高中說明</a:t>
            </a:r>
            <a:endParaRPr lang="zh-TW" alt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 descr="P11209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981075"/>
            <a:ext cx="7632700" cy="572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 descr="P11209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981075"/>
            <a:ext cx="7489825" cy="561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4" descr="P1120928"/>
          <p:cNvPicPr>
            <a:picLocks noChangeAspect="1" noChangeArrowheads="1"/>
          </p:cNvPicPr>
          <p:nvPr/>
        </p:nvPicPr>
        <p:blipFill rotWithShape="1">
          <a:blip r:embed="rId3"/>
          <a:srcRect l="12282" r="18446"/>
          <a:stretch/>
        </p:blipFill>
        <p:spPr bwMode="auto">
          <a:xfrm>
            <a:off x="683568" y="692697"/>
            <a:ext cx="7776864" cy="6031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4" descr="P11209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692150"/>
            <a:ext cx="7920037" cy="594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矩形 11"/>
          <p:cNvSpPr>
            <a:spLocks noChangeArrowheads="1"/>
          </p:cNvSpPr>
          <p:nvPr/>
        </p:nvSpPr>
        <p:spPr bwMode="auto">
          <a:xfrm>
            <a:off x="0" y="785813"/>
            <a:ext cx="9144000" cy="785812"/>
          </a:xfrm>
          <a:prstGeom prst="rect">
            <a:avLst/>
          </a:prstGeom>
          <a:solidFill>
            <a:srgbClr val="CCECFF"/>
          </a:solidFill>
          <a:ln w="25400" algn="ctr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生涯試探活動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⊙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</a:rPr>
              <a:t>認識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升學進路</a:t>
            </a:r>
            <a:r>
              <a:rPr lang="zh-TW" altLang="en-US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⊙</a:t>
            </a:r>
            <a:endParaRPr lang="zh-TW" altLang="zh-TW" sz="2600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6803" name="矩形 10"/>
          <p:cNvSpPr>
            <a:spLocks noChangeArrowheads="1"/>
          </p:cNvSpPr>
          <p:nvPr/>
        </p:nvSpPr>
        <p:spPr bwMode="auto">
          <a:xfrm>
            <a:off x="2411413" y="6143625"/>
            <a:ext cx="44513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zh-TW" altLang="zh-TW" sz="2800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國中畢業生升學進路階梯圖</a:t>
            </a:r>
            <a:endParaRPr lang="zh-TW" altLang="en-US" sz="2800" b="1" dirty="0">
              <a:solidFill>
                <a:schemeClr val="hlin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2" name="群組 62"/>
          <p:cNvGrpSpPr>
            <a:grpSpLocks/>
          </p:cNvGrpSpPr>
          <p:nvPr/>
        </p:nvGrpSpPr>
        <p:grpSpPr bwMode="auto">
          <a:xfrm>
            <a:off x="899592" y="1428750"/>
            <a:ext cx="7356475" cy="4592638"/>
            <a:chOff x="468313" y="1460500"/>
            <a:chExt cx="8223250" cy="5186363"/>
          </a:xfrm>
        </p:grpSpPr>
        <p:grpSp>
          <p:nvGrpSpPr>
            <p:cNvPr id="76806" name="群組 49"/>
            <p:cNvGrpSpPr>
              <a:grpSpLocks/>
            </p:cNvGrpSpPr>
            <p:nvPr/>
          </p:nvGrpSpPr>
          <p:grpSpPr bwMode="auto">
            <a:xfrm>
              <a:off x="468313" y="1460500"/>
              <a:ext cx="8223250" cy="5186363"/>
              <a:chOff x="33757" y="487870"/>
              <a:chExt cx="9002739" cy="5920028"/>
            </a:xfrm>
          </p:grpSpPr>
          <p:pic>
            <p:nvPicPr>
              <p:cNvPr id="76815" name="Picture 2" descr="0419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644612" y="3953801"/>
                <a:ext cx="3763592" cy="18881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0" name="矩形 69">
                <a:extLst/>
              </p:cNvPr>
              <p:cNvSpPr/>
              <p:nvPr/>
            </p:nvSpPr>
            <p:spPr bwMode="auto">
              <a:xfrm>
                <a:off x="35700" y="5904501"/>
                <a:ext cx="4464457" cy="503397"/>
              </a:xfrm>
              <a:prstGeom prst="rect">
                <a:avLst/>
              </a:prstGeom>
              <a:gradFill>
                <a:gsLst>
                  <a:gs pos="0">
                    <a:srgbClr val="FFFF00"/>
                  </a:gs>
                  <a:gs pos="100000">
                    <a:srgbClr val="FFC000"/>
                  </a:gs>
                </a:gsLst>
                <a:lin ang="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algn="ctr" eaLnBrk="1" hangingPunct="1">
                  <a:defRPr/>
                </a:pPr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進高中</a:t>
                </a:r>
              </a:p>
            </p:txBody>
          </p:sp>
          <p:sp>
            <p:nvSpPr>
              <p:cNvPr id="71" name="矩形 70">
                <a:extLst/>
              </p:cNvPr>
              <p:cNvSpPr/>
              <p:nvPr/>
            </p:nvSpPr>
            <p:spPr bwMode="auto">
              <a:xfrm>
                <a:off x="4500157" y="5904501"/>
                <a:ext cx="4536339" cy="503397"/>
              </a:xfrm>
              <a:prstGeom prst="rect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algn="ctr" eaLnBrk="1" hangingPunct="1">
                  <a:defRPr/>
                </a:pPr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選技職</a:t>
                </a:r>
              </a:p>
            </p:txBody>
          </p:sp>
          <p:sp>
            <p:nvSpPr>
              <p:cNvPr id="72" name="向上箭號 2">
                <a:extLst/>
              </p:cNvPr>
              <p:cNvSpPr/>
              <p:nvPr/>
            </p:nvSpPr>
            <p:spPr bwMode="auto">
              <a:xfrm>
                <a:off x="3363644" y="1484432"/>
                <a:ext cx="2271084" cy="4393466"/>
              </a:xfrm>
              <a:custGeom>
                <a:avLst/>
                <a:gdLst>
                  <a:gd name="connsiteX0" fmla="*/ 0 w 2592288"/>
                  <a:gd name="connsiteY0" fmla="*/ 1246709 h 4392488"/>
                  <a:gd name="connsiteX1" fmla="*/ 1296144 w 2592288"/>
                  <a:gd name="connsiteY1" fmla="*/ 0 h 4392488"/>
                  <a:gd name="connsiteX2" fmla="*/ 2592288 w 2592288"/>
                  <a:gd name="connsiteY2" fmla="*/ 1246709 h 4392488"/>
                  <a:gd name="connsiteX3" fmla="*/ 1944216 w 2592288"/>
                  <a:gd name="connsiteY3" fmla="*/ 1246709 h 4392488"/>
                  <a:gd name="connsiteX4" fmla="*/ 1944216 w 2592288"/>
                  <a:gd name="connsiteY4" fmla="*/ 4392488 h 4392488"/>
                  <a:gd name="connsiteX5" fmla="*/ 648072 w 2592288"/>
                  <a:gd name="connsiteY5" fmla="*/ 4392488 h 4392488"/>
                  <a:gd name="connsiteX6" fmla="*/ 648072 w 2592288"/>
                  <a:gd name="connsiteY6" fmla="*/ 1246709 h 4392488"/>
                  <a:gd name="connsiteX7" fmla="*/ 0 w 2592288"/>
                  <a:gd name="connsiteY7" fmla="*/ 1246709 h 4392488"/>
                  <a:gd name="connsiteX0" fmla="*/ 0 w 2431650"/>
                  <a:gd name="connsiteY0" fmla="*/ 1259066 h 4392488"/>
                  <a:gd name="connsiteX1" fmla="*/ 1135506 w 2431650"/>
                  <a:gd name="connsiteY1" fmla="*/ 0 h 4392488"/>
                  <a:gd name="connsiteX2" fmla="*/ 2431650 w 2431650"/>
                  <a:gd name="connsiteY2" fmla="*/ 1246709 h 4392488"/>
                  <a:gd name="connsiteX3" fmla="*/ 1783578 w 2431650"/>
                  <a:gd name="connsiteY3" fmla="*/ 1246709 h 4392488"/>
                  <a:gd name="connsiteX4" fmla="*/ 1783578 w 2431650"/>
                  <a:gd name="connsiteY4" fmla="*/ 4392488 h 4392488"/>
                  <a:gd name="connsiteX5" fmla="*/ 487434 w 2431650"/>
                  <a:gd name="connsiteY5" fmla="*/ 4392488 h 4392488"/>
                  <a:gd name="connsiteX6" fmla="*/ 487434 w 2431650"/>
                  <a:gd name="connsiteY6" fmla="*/ 1246709 h 4392488"/>
                  <a:gd name="connsiteX7" fmla="*/ 0 w 2431650"/>
                  <a:gd name="connsiteY7" fmla="*/ 1259066 h 4392488"/>
                  <a:gd name="connsiteX0" fmla="*/ 0 w 2308082"/>
                  <a:gd name="connsiteY0" fmla="*/ 1259066 h 4392488"/>
                  <a:gd name="connsiteX1" fmla="*/ 1135506 w 2308082"/>
                  <a:gd name="connsiteY1" fmla="*/ 0 h 4392488"/>
                  <a:gd name="connsiteX2" fmla="*/ 2308082 w 2308082"/>
                  <a:gd name="connsiteY2" fmla="*/ 1259066 h 4392488"/>
                  <a:gd name="connsiteX3" fmla="*/ 1783578 w 2308082"/>
                  <a:gd name="connsiteY3" fmla="*/ 1246709 h 4392488"/>
                  <a:gd name="connsiteX4" fmla="*/ 1783578 w 2308082"/>
                  <a:gd name="connsiteY4" fmla="*/ 4392488 h 4392488"/>
                  <a:gd name="connsiteX5" fmla="*/ 487434 w 2308082"/>
                  <a:gd name="connsiteY5" fmla="*/ 4392488 h 4392488"/>
                  <a:gd name="connsiteX6" fmla="*/ 487434 w 2308082"/>
                  <a:gd name="connsiteY6" fmla="*/ 1246709 h 4392488"/>
                  <a:gd name="connsiteX7" fmla="*/ 0 w 2308082"/>
                  <a:gd name="connsiteY7" fmla="*/ 1259066 h 4392488"/>
                  <a:gd name="connsiteX0" fmla="*/ 0 w 2271012"/>
                  <a:gd name="connsiteY0" fmla="*/ 1259066 h 4392488"/>
                  <a:gd name="connsiteX1" fmla="*/ 1135506 w 2271012"/>
                  <a:gd name="connsiteY1" fmla="*/ 0 h 4392488"/>
                  <a:gd name="connsiteX2" fmla="*/ 2271012 w 2271012"/>
                  <a:gd name="connsiteY2" fmla="*/ 1246709 h 4392488"/>
                  <a:gd name="connsiteX3" fmla="*/ 1783578 w 2271012"/>
                  <a:gd name="connsiteY3" fmla="*/ 1246709 h 4392488"/>
                  <a:gd name="connsiteX4" fmla="*/ 1783578 w 2271012"/>
                  <a:gd name="connsiteY4" fmla="*/ 4392488 h 4392488"/>
                  <a:gd name="connsiteX5" fmla="*/ 487434 w 2271012"/>
                  <a:gd name="connsiteY5" fmla="*/ 4392488 h 4392488"/>
                  <a:gd name="connsiteX6" fmla="*/ 487434 w 2271012"/>
                  <a:gd name="connsiteY6" fmla="*/ 1246709 h 4392488"/>
                  <a:gd name="connsiteX7" fmla="*/ 0 w 2271012"/>
                  <a:gd name="connsiteY7" fmla="*/ 1259066 h 4392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71012" h="4392488">
                    <a:moveTo>
                      <a:pt x="0" y="1259066"/>
                    </a:moveTo>
                    <a:lnTo>
                      <a:pt x="1135506" y="0"/>
                    </a:lnTo>
                    <a:lnTo>
                      <a:pt x="2271012" y="1246709"/>
                    </a:lnTo>
                    <a:lnTo>
                      <a:pt x="1783578" y="1246709"/>
                    </a:lnTo>
                    <a:lnTo>
                      <a:pt x="1783578" y="4392488"/>
                    </a:lnTo>
                    <a:lnTo>
                      <a:pt x="487434" y="4392488"/>
                    </a:lnTo>
                    <a:lnTo>
                      <a:pt x="487434" y="1246709"/>
                    </a:lnTo>
                    <a:lnTo>
                      <a:pt x="0" y="1259066"/>
                    </a:lnTo>
                    <a:close/>
                  </a:path>
                </a:pathLst>
              </a:custGeom>
              <a:solidFill>
                <a:srgbClr val="FFCCFF"/>
              </a:solidFill>
              <a:ln w="38100" cap="flat" cmpd="sng" algn="ctr">
                <a:solidFill>
                  <a:srgbClr val="FF33CC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（博士班）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（碩士班）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科技大學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技術學院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一般大學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zh-TW" altLang="en-US" sz="1400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19" name="矩形 3"/>
              <p:cNvSpPr>
                <a:spLocks noChangeArrowheads="1"/>
              </p:cNvSpPr>
              <p:nvPr/>
            </p:nvSpPr>
            <p:spPr bwMode="auto">
              <a:xfrm>
                <a:off x="2627784" y="3573016"/>
                <a:ext cx="1184495" cy="2304256"/>
              </a:xfrm>
              <a:prstGeom prst="rect">
                <a:avLst/>
              </a:prstGeom>
              <a:solidFill>
                <a:srgbClr val="FFFFCC"/>
              </a:solidFill>
              <a:ln w="38100" algn="ctr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altLang="zh-TW" sz="16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一般大學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科技大學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技術學院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軍警學校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endParaRPr lang="zh-TW" altLang="en-US" sz="160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20" name="矩形 7"/>
              <p:cNvSpPr>
                <a:spLocks noChangeArrowheads="1"/>
              </p:cNvSpPr>
              <p:nvPr/>
            </p:nvSpPr>
            <p:spPr bwMode="auto">
              <a:xfrm>
                <a:off x="5184068" y="3573017"/>
                <a:ext cx="1224136" cy="2330822"/>
              </a:xfrm>
              <a:prstGeom prst="rect">
                <a:avLst/>
              </a:prstGeom>
              <a:solidFill>
                <a:srgbClr val="FFFFCC"/>
              </a:solidFill>
              <a:ln w="38100" algn="ctr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科技大學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技術學院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二專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一般大學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軍警校院</a:t>
                </a:r>
              </a:p>
            </p:txBody>
          </p:sp>
          <p:sp>
            <p:nvSpPr>
              <p:cNvPr id="75" name="矩形 74">
                <a:extLst/>
              </p:cNvPr>
              <p:cNvSpPr/>
              <p:nvPr/>
            </p:nvSpPr>
            <p:spPr bwMode="auto">
              <a:xfrm>
                <a:off x="1403402" y="4365663"/>
                <a:ext cx="1225879" cy="1512236"/>
              </a:xfrm>
              <a:prstGeom prst="rect">
                <a:avLst/>
              </a:prstGeom>
              <a:solidFill>
                <a:srgbClr val="CCFF99"/>
              </a:solidFill>
              <a:ln w="38100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普通高中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綜合高中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（學術學程）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單科高中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實驗高中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endParaRPr lang="zh-TW" altLang="en-US" sz="160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" name="矩形 75">
                <a:extLst/>
              </p:cNvPr>
              <p:cNvSpPr/>
              <p:nvPr/>
            </p:nvSpPr>
            <p:spPr bwMode="auto">
              <a:xfrm>
                <a:off x="179464" y="5229213"/>
                <a:ext cx="1223937" cy="648685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81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國中畢業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7" name="矩形 76">
                <a:extLst/>
              </p:cNvPr>
              <p:cNvSpPr/>
              <p:nvPr/>
            </p:nvSpPr>
            <p:spPr bwMode="auto">
              <a:xfrm>
                <a:off x="6442915" y="4365663"/>
                <a:ext cx="1225879" cy="1512236"/>
              </a:xfrm>
              <a:prstGeom prst="rect">
                <a:avLst/>
              </a:prstGeom>
              <a:solidFill>
                <a:srgbClr val="CCFF99"/>
              </a:solidFill>
              <a:ln w="38100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高職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五專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綜合高中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（專門學程）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實用技能學程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建教合作班</a:t>
                </a:r>
              </a:p>
            </p:txBody>
          </p:sp>
          <p:sp>
            <p:nvSpPr>
              <p:cNvPr id="78" name="矩形 77">
                <a:extLst/>
              </p:cNvPr>
              <p:cNvSpPr/>
              <p:nvPr/>
            </p:nvSpPr>
            <p:spPr bwMode="auto">
              <a:xfrm>
                <a:off x="7668795" y="5229213"/>
                <a:ext cx="1223937" cy="648685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81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國中畢業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25" name="矩形 13"/>
              <p:cNvSpPr>
                <a:spLocks noChangeArrowheads="1"/>
              </p:cNvSpPr>
              <p:nvPr/>
            </p:nvSpPr>
            <p:spPr bwMode="auto">
              <a:xfrm>
                <a:off x="179512" y="4351711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國中</a:t>
                </a:r>
              </a:p>
            </p:txBody>
          </p:sp>
          <p:grpSp>
            <p:nvGrpSpPr>
              <p:cNvPr id="76826" name="群組 16"/>
              <p:cNvGrpSpPr>
                <a:grpSpLocks/>
              </p:cNvGrpSpPr>
              <p:nvPr/>
            </p:nvGrpSpPr>
            <p:grpSpPr bwMode="auto">
              <a:xfrm>
                <a:off x="33757" y="3476427"/>
                <a:ext cx="3780085" cy="2438008"/>
                <a:chOff x="33757" y="3476427"/>
                <a:chExt cx="3780085" cy="2438008"/>
              </a:xfrm>
            </p:grpSpPr>
            <p:sp>
              <p:nvSpPr>
                <p:cNvPr id="76848" name="矩形 15"/>
                <p:cNvSpPr>
                  <a:spLocks noChangeArrowheads="1"/>
                </p:cNvSpPr>
                <p:nvPr/>
              </p:nvSpPr>
              <p:spPr bwMode="auto">
                <a:xfrm>
                  <a:off x="34925" y="5131784"/>
                  <a:ext cx="140004" cy="782651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9" name="矩形 18"/>
                <p:cNvSpPr>
                  <a:spLocks noChangeArrowheads="1"/>
                </p:cNvSpPr>
                <p:nvPr/>
              </p:nvSpPr>
              <p:spPr bwMode="auto">
                <a:xfrm>
                  <a:off x="33757" y="5096788"/>
                  <a:ext cx="1256184" cy="130906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50" name="矩形 19"/>
                <p:cNvSpPr>
                  <a:spLocks noChangeArrowheads="1"/>
                </p:cNvSpPr>
                <p:nvPr/>
              </p:nvSpPr>
              <p:spPr bwMode="auto">
                <a:xfrm>
                  <a:off x="1291680" y="4273320"/>
                  <a:ext cx="111968" cy="922568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51" name="矩形 20"/>
                <p:cNvSpPr>
                  <a:spLocks noChangeArrowheads="1"/>
                </p:cNvSpPr>
                <p:nvPr/>
              </p:nvSpPr>
              <p:spPr bwMode="auto">
                <a:xfrm>
                  <a:off x="1291680" y="4250258"/>
                  <a:ext cx="1205086" cy="101453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52" name="矩形 21"/>
                <p:cNvSpPr>
                  <a:spLocks noChangeArrowheads="1"/>
                </p:cNvSpPr>
                <p:nvPr/>
              </p:nvSpPr>
              <p:spPr bwMode="auto">
                <a:xfrm>
                  <a:off x="2496766" y="3490913"/>
                  <a:ext cx="127372" cy="862012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53" name="矩形 22"/>
                <p:cNvSpPr>
                  <a:spLocks noChangeArrowheads="1"/>
                </p:cNvSpPr>
                <p:nvPr/>
              </p:nvSpPr>
              <p:spPr bwMode="auto">
                <a:xfrm>
                  <a:off x="2490788" y="3476427"/>
                  <a:ext cx="1323054" cy="96589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76827" name="群組 24"/>
              <p:cNvGrpSpPr>
                <a:grpSpLocks/>
              </p:cNvGrpSpPr>
              <p:nvPr/>
            </p:nvGrpSpPr>
            <p:grpSpPr bwMode="auto">
              <a:xfrm flipH="1">
                <a:off x="5184067" y="3476427"/>
                <a:ext cx="3812043" cy="2438008"/>
                <a:chOff x="33757" y="3476427"/>
                <a:chExt cx="3780085" cy="2438008"/>
              </a:xfrm>
            </p:grpSpPr>
            <p:sp>
              <p:nvSpPr>
                <p:cNvPr id="76842" name="矩形 25"/>
                <p:cNvSpPr>
                  <a:spLocks noChangeArrowheads="1"/>
                </p:cNvSpPr>
                <p:nvPr/>
              </p:nvSpPr>
              <p:spPr bwMode="auto">
                <a:xfrm>
                  <a:off x="34925" y="5131784"/>
                  <a:ext cx="140004" cy="782651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3" name="矩形 26"/>
                <p:cNvSpPr>
                  <a:spLocks noChangeArrowheads="1"/>
                </p:cNvSpPr>
                <p:nvPr/>
              </p:nvSpPr>
              <p:spPr bwMode="auto">
                <a:xfrm>
                  <a:off x="33757" y="5096788"/>
                  <a:ext cx="1256184" cy="130906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4" name="矩形 27"/>
                <p:cNvSpPr>
                  <a:spLocks noChangeArrowheads="1"/>
                </p:cNvSpPr>
                <p:nvPr/>
              </p:nvSpPr>
              <p:spPr bwMode="auto">
                <a:xfrm>
                  <a:off x="1291680" y="4273320"/>
                  <a:ext cx="111968" cy="922568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5" name="矩形 28"/>
                <p:cNvSpPr>
                  <a:spLocks noChangeArrowheads="1"/>
                </p:cNvSpPr>
                <p:nvPr/>
              </p:nvSpPr>
              <p:spPr bwMode="auto">
                <a:xfrm>
                  <a:off x="1291680" y="4250258"/>
                  <a:ext cx="1205086" cy="101453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6" name="矩形 29"/>
                <p:cNvSpPr>
                  <a:spLocks noChangeArrowheads="1"/>
                </p:cNvSpPr>
                <p:nvPr/>
              </p:nvSpPr>
              <p:spPr bwMode="auto">
                <a:xfrm>
                  <a:off x="2496766" y="3490913"/>
                  <a:ext cx="127372" cy="862012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7" name="矩形 30"/>
                <p:cNvSpPr>
                  <a:spLocks noChangeArrowheads="1"/>
                </p:cNvSpPr>
                <p:nvPr/>
              </p:nvSpPr>
              <p:spPr bwMode="auto">
                <a:xfrm>
                  <a:off x="2490788" y="3476427"/>
                  <a:ext cx="1323054" cy="96589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sp>
            <p:nvSpPr>
              <p:cNvPr id="76828" name="直角三角形 17"/>
              <p:cNvSpPr>
                <a:spLocks noChangeArrowheads="1"/>
              </p:cNvSpPr>
              <p:nvPr/>
            </p:nvSpPr>
            <p:spPr bwMode="auto">
              <a:xfrm>
                <a:off x="6588224" y="3921919"/>
                <a:ext cx="216024" cy="263165"/>
              </a:xfrm>
              <a:prstGeom prst="rtTriangle">
                <a:avLst/>
              </a:prstGeom>
              <a:gradFill rotWithShape="0">
                <a:gsLst>
                  <a:gs pos="0">
                    <a:srgbClr val="92D050"/>
                  </a:gs>
                  <a:gs pos="100000">
                    <a:srgbClr val="FFC00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29" name="直角三角形 32"/>
              <p:cNvSpPr>
                <a:spLocks noChangeArrowheads="1"/>
              </p:cNvSpPr>
              <p:nvPr/>
            </p:nvSpPr>
            <p:spPr bwMode="auto">
              <a:xfrm flipH="1">
                <a:off x="2195735" y="3922133"/>
                <a:ext cx="218293" cy="263165"/>
              </a:xfrm>
              <a:prstGeom prst="rtTriangle">
                <a:avLst/>
              </a:prstGeom>
              <a:gradFill rotWithShape="0">
                <a:gsLst>
                  <a:gs pos="0">
                    <a:srgbClr val="92D050"/>
                  </a:gs>
                  <a:gs pos="100000">
                    <a:srgbClr val="FFC00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30" name="直角三角形 33"/>
              <p:cNvSpPr>
                <a:spLocks noChangeArrowheads="1"/>
              </p:cNvSpPr>
              <p:nvPr/>
            </p:nvSpPr>
            <p:spPr bwMode="auto">
              <a:xfrm flipH="1">
                <a:off x="988462" y="4766296"/>
                <a:ext cx="218293" cy="263165"/>
              </a:xfrm>
              <a:prstGeom prst="rtTriangle">
                <a:avLst/>
              </a:prstGeom>
              <a:gradFill rotWithShape="0">
                <a:gsLst>
                  <a:gs pos="0">
                    <a:srgbClr val="00B0F0"/>
                  </a:gs>
                  <a:gs pos="100000">
                    <a:srgbClr val="92D05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31" name="直角三角形 34"/>
              <p:cNvSpPr>
                <a:spLocks noChangeArrowheads="1"/>
              </p:cNvSpPr>
              <p:nvPr/>
            </p:nvSpPr>
            <p:spPr bwMode="auto">
              <a:xfrm>
                <a:off x="7812359" y="4769874"/>
                <a:ext cx="218457" cy="263165"/>
              </a:xfrm>
              <a:prstGeom prst="rtTriangle">
                <a:avLst/>
              </a:prstGeom>
              <a:gradFill rotWithShape="0">
                <a:gsLst>
                  <a:gs pos="0">
                    <a:srgbClr val="00B0F0"/>
                  </a:gs>
                  <a:gs pos="100000">
                    <a:srgbClr val="92D05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32" name="矩形 35"/>
              <p:cNvSpPr>
                <a:spLocks noChangeArrowheads="1"/>
              </p:cNvSpPr>
              <p:nvPr/>
            </p:nvSpPr>
            <p:spPr bwMode="auto">
              <a:xfrm>
                <a:off x="1331639" y="3429000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高中</a:t>
                </a:r>
              </a:p>
            </p:txBody>
          </p:sp>
          <p:sp>
            <p:nvSpPr>
              <p:cNvPr id="76833" name="矩形 36"/>
              <p:cNvSpPr>
                <a:spLocks noChangeArrowheads="1"/>
              </p:cNvSpPr>
              <p:nvPr/>
            </p:nvSpPr>
            <p:spPr bwMode="auto">
              <a:xfrm>
                <a:off x="2509910" y="2759945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大學</a:t>
                </a:r>
              </a:p>
            </p:txBody>
          </p:sp>
          <p:sp>
            <p:nvSpPr>
              <p:cNvPr id="76834" name="矩形 37"/>
              <p:cNvSpPr>
                <a:spLocks noChangeArrowheads="1"/>
              </p:cNvSpPr>
              <p:nvPr/>
            </p:nvSpPr>
            <p:spPr bwMode="auto">
              <a:xfrm>
                <a:off x="7956376" y="4365104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國中</a:t>
                </a:r>
              </a:p>
            </p:txBody>
          </p:sp>
          <p:sp>
            <p:nvSpPr>
              <p:cNvPr id="76835" name="矩形 38"/>
              <p:cNvSpPr>
                <a:spLocks noChangeArrowheads="1"/>
              </p:cNvSpPr>
              <p:nvPr/>
            </p:nvSpPr>
            <p:spPr bwMode="auto">
              <a:xfrm>
                <a:off x="6804248" y="3442392"/>
                <a:ext cx="864096" cy="634679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1600">
                    <a:latin typeface="微軟正黑體" pitchFamily="34" charset="-120"/>
                    <a:ea typeface="微軟正黑體" pitchFamily="34" charset="-120"/>
                  </a:rPr>
                  <a:t>高職</a:t>
                </a:r>
                <a:r>
                  <a:rPr lang="en-US" altLang="zh-TW" sz="1600">
                    <a:latin typeface="微軟正黑體" pitchFamily="34" charset="-120"/>
                    <a:ea typeface="微軟正黑體" pitchFamily="34" charset="-120"/>
                  </a:rPr>
                  <a:t>/</a:t>
                </a:r>
                <a:r>
                  <a:rPr lang="zh-TW" altLang="en-US" sz="1600">
                    <a:latin typeface="微軟正黑體" pitchFamily="34" charset="-120"/>
                    <a:ea typeface="微軟正黑體" pitchFamily="34" charset="-120"/>
                  </a:rPr>
                  <a:t>五專</a:t>
                </a:r>
              </a:p>
            </p:txBody>
          </p:sp>
          <p:sp>
            <p:nvSpPr>
              <p:cNvPr id="76836" name="矩形 39"/>
              <p:cNvSpPr>
                <a:spLocks noChangeArrowheads="1"/>
              </p:cNvSpPr>
              <p:nvPr/>
            </p:nvSpPr>
            <p:spPr bwMode="auto">
              <a:xfrm>
                <a:off x="5652120" y="2773338"/>
                <a:ext cx="864096" cy="655662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1600" dirty="0">
                    <a:latin typeface="微軟正黑體" pitchFamily="34" charset="-120"/>
                    <a:ea typeface="微軟正黑體" pitchFamily="34" charset="-120"/>
                  </a:rPr>
                  <a:t>大學</a:t>
                </a:r>
                <a:r>
                  <a:rPr lang="en-US" altLang="zh-TW" sz="1600" dirty="0" smtClean="0">
                    <a:latin typeface="微軟正黑體" pitchFamily="34" charset="-120"/>
                    <a:ea typeface="微軟正黑體" pitchFamily="34" charset="-120"/>
                  </a:rPr>
                  <a:t>/</a:t>
                </a:r>
                <a:r>
                  <a:rPr lang="zh-TW" altLang="en-US" sz="1600" dirty="0" smtClean="0">
                    <a:latin typeface="微軟正黑體" pitchFamily="34" charset="-120"/>
                    <a:ea typeface="微軟正黑體" pitchFamily="34" charset="-120"/>
                  </a:rPr>
                  <a:t>四技</a:t>
                </a:r>
                <a:endParaRPr lang="zh-TW" altLang="en-US" sz="1600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37" name="矩形 40"/>
              <p:cNvSpPr>
                <a:spLocks noChangeArrowheads="1"/>
              </p:cNvSpPr>
              <p:nvPr/>
            </p:nvSpPr>
            <p:spPr bwMode="auto">
              <a:xfrm>
                <a:off x="3904889" y="844662"/>
                <a:ext cx="119020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研究所</a:t>
                </a:r>
              </a:p>
            </p:txBody>
          </p:sp>
          <p:grpSp>
            <p:nvGrpSpPr>
              <p:cNvPr id="76838" name="群組 41"/>
              <p:cNvGrpSpPr>
                <a:grpSpLocks/>
              </p:cNvGrpSpPr>
              <p:nvPr/>
            </p:nvGrpSpPr>
            <p:grpSpPr bwMode="auto">
              <a:xfrm rot="-1116729">
                <a:off x="233223" y="487870"/>
                <a:ext cx="8505043" cy="4119887"/>
                <a:chOff x="-1097941" y="1152808"/>
                <a:chExt cx="6198322" cy="4200461"/>
              </a:xfrm>
            </p:grpSpPr>
            <p:sp>
              <p:nvSpPr>
                <p:cNvPr id="93" name="圖案 92">
                  <a:extLst/>
                </p:cNvPr>
                <p:cNvSpPr/>
                <p:nvPr/>
              </p:nvSpPr>
              <p:spPr>
                <a:xfrm rot="474396">
                  <a:off x="-1097647" y="1150812"/>
                  <a:ext cx="2472068" cy="2286638"/>
                </a:xfrm>
                <a:prstGeom prst="swooshArrow">
                  <a:avLst>
                    <a:gd name="adj1" fmla="val 16310"/>
                    <a:gd name="adj2" fmla="val 31370"/>
                  </a:avLst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94" name="手繪多邊形 93">
                  <a:extLst/>
                </p:cNvPr>
                <p:cNvSpPr/>
                <p:nvPr/>
              </p:nvSpPr>
              <p:spPr>
                <a:xfrm>
                  <a:off x="-513477" y="1254253"/>
                  <a:ext cx="1645214" cy="650941"/>
                </a:xfrm>
                <a:custGeom>
                  <a:avLst/>
                  <a:gdLst>
                    <a:gd name="connsiteX0" fmla="*/ 0 w 1654048"/>
                    <a:gd name="connsiteY0" fmla="*/ 0 h 650240"/>
                    <a:gd name="connsiteX1" fmla="*/ 1654048 w 1654048"/>
                    <a:gd name="connsiteY1" fmla="*/ 0 h 650240"/>
                    <a:gd name="connsiteX2" fmla="*/ 1654048 w 1654048"/>
                    <a:gd name="connsiteY2" fmla="*/ 650240 h 650240"/>
                    <a:gd name="connsiteX3" fmla="*/ 0 w 1654048"/>
                    <a:gd name="connsiteY3" fmla="*/ 650240 h 650240"/>
                    <a:gd name="connsiteX4" fmla="*/ 0 w 1654048"/>
                    <a:gd name="connsiteY4" fmla="*/ 0 h 650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54048" h="650240">
                      <a:moveTo>
                        <a:pt x="0" y="0"/>
                      </a:moveTo>
                      <a:lnTo>
                        <a:pt x="1654048" y="0"/>
                      </a:lnTo>
                      <a:lnTo>
                        <a:pt x="1654048" y="650240"/>
                      </a:lnTo>
                      <a:lnTo>
                        <a:pt x="0" y="6502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  <p:style>
                <a:lnRef idx="0">
                  <a:schemeClr val="dk1">
                    <a:alpha val="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lIns="45720" rIns="45720" spcCol="1270" anchor="b"/>
                <a:lstStyle/>
                <a:p>
                  <a:pPr algn="ctr" defTabSz="1600200" eaLnBrk="1" hangingPunct="1">
                    <a:lnSpc>
                      <a:spcPct val="90000"/>
                    </a:lnSpc>
                    <a:spcAft>
                      <a:spcPct val="35000"/>
                    </a:spcAft>
                    <a:defRPr/>
                  </a:pPr>
                  <a:endParaRPr lang="zh-TW" altLang="en-US" sz="3600" dirty="0"/>
                </a:p>
              </p:txBody>
            </p:sp>
            <p:sp>
              <p:nvSpPr>
                <p:cNvPr id="95" name="圖案 94">
                  <a:extLst/>
                </p:cNvPr>
                <p:cNvSpPr/>
                <p:nvPr/>
              </p:nvSpPr>
              <p:spPr>
                <a:xfrm rot="1561976" flipH="1">
                  <a:off x="2627634" y="2861913"/>
                  <a:ext cx="2433841" cy="2430596"/>
                </a:xfrm>
                <a:prstGeom prst="swooshArrow">
                  <a:avLst>
                    <a:gd name="adj1" fmla="val 16310"/>
                    <a:gd name="adj2" fmla="val 31370"/>
                  </a:avLst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</p:grpSp>
        </p:grpSp>
        <p:sp>
          <p:nvSpPr>
            <p:cNvPr id="65" name="向右箭號 64">
              <a:extLst/>
            </p:cNvPr>
            <p:cNvSpPr/>
            <p:nvPr/>
          </p:nvSpPr>
          <p:spPr bwMode="auto">
            <a:xfrm>
              <a:off x="470088" y="6247084"/>
              <a:ext cx="523491" cy="360339"/>
            </a:xfrm>
            <a:prstGeom prst="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6" name="向右箭號 65">
              <a:extLst/>
            </p:cNvPr>
            <p:cNvSpPr/>
            <p:nvPr/>
          </p:nvSpPr>
          <p:spPr bwMode="auto">
            <a:xfrm flipH="1">
              <a:off x="8223083" y="6257840"/>
              <a:ext cx="468480" cy="358546"/>
            </a:xfrm>
            <a:prstGeom prst="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7" name="弧形 51">
              <a:extLst/>
            </p:cNvPr>
            <p:cNvSpPr/>
            <p:nvPr/>
          </p:nvSpPr>
          <p:spPr bwMode="auto">
            <a:xfrm>
              <a:off x="3143388" y="2268714"/>
              <a:ext cx="3734927" cy="1441193"/>
            </a:xfrm>
            <a:custGeom>
              <a:avLst/>
              <a:gdLst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3" fmla="*/ 1440195 w 2880389"/>
                <a:gd name="connsiteY3" fmla="*/ 688627 h 1377254"/>
                <a:gd name="connsiteX4" fmla="*/ 2713 w 2880389"/>
                <a:gd name="connsiteY4" fmla="*/ 646379 h 1377254"/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2877677 w 3487277"/>
                <a:gd name="connsiteY2" fmla="*/ 688457 h 1640957"/>
                <a:gd name="connsiteX3" fmla="*/ 1437482 w 3487277"/>
                <a:gd name="connsiteY3" fmla="*/ 688627 h 1640957"/>
                <a:gd name="connsiteX4" fmla="*/ 0 w 3487277"/>
                <a:gd name="connsiteY4" fmla="*/ 646379 h 1640957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3487277 w 3487277"/>
                <a:gd name="connsiteY2" fmla="*/ 1640957 h 1640957"/>
                <a:gd name="connsiteX0" fmla="*/ 266700 w 3753977"/>
                <a:gd name="connsiteY0" fmla="*/ 646379 h 1640957"/>
                <a:gd name="connsiteX1" fmla="*/ 1714258 w 3753977"/>
                <a:gd name="connsiteY1" fmla="*/ 17 h 1640957"/>
                <a:gd name="connsiteX2" fmla="*/ 3144377 w 3753977"/>
                <a:gd name="connsiteY2" fmla="*/ 688457 h 1640957"/>
                <a:gd name="connsiteX3" fmla="*/ 1704182 w 3753977"/>
                <a:gd name="connsiteY3" fmla="*/ 688627 h 1640957"/>
                <a:gd name="connsiteX4" fmla="*/ 266700 w 3753977"/>
                <a:gd name="connsiteY4" fmla="*/ 646379 h 1640957"/>
                <a:gd name="connsiteX0" fmla="*/ 0 w 3753977"/>
                <a:gd name="connsiteY0" fmla="*/ 884504 h 1640957"/>
                <a:gd name="connsiteX1" fmla="*/ 1714258 w 3753977"/>
                <a:gd name="connsiteY1" fmla="*/ 17 h 1640957"/>
                <a:gd name="connsiteX2" fmla="*/ 3753977 w 3753977"/>
                <a:gd name="connsiteY2" fmla="*/ 1640957 h 1640957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102500 w 3753977"/>
                <a:gd name="connsiteY2" fmla="*/ 786157 h 1644098"/>
                <a:gd name="connsiteX3" fmla="*/ 3753977 w 3753977"/>
                <a:gd name="connsiteY3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035825 w 3753977"/>
                <a:gd name="connsiteY2" fmla="*/ 954297 h 1644098"/>
                <a:gd name="connsiteX3" fmla="*/ 3753977 w 3753977"/>
                <a:gd name="connsiteY3" fmla="*/ 1644098 h 1644098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035825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595457 h 1590035"/>
                <a:gd name="connsiteX1" fmla="*/ 1647583 w 3753977"/>
                <a:gd name="connsiteY1" fmla="*/ 1639 h 1590035"/>
                <a:gd name="connsiteX2" fmla="*/ 3030077 w 3753977"/>
                <a:gd name="connsiteY2" fmla="*/ 742622 h 1590035"/>
                <a:gd name="connsiteX3" fmla="*/ 1704182 w 3753977"/>
                <a:gd name="connsiteY3" fmla="*/ 637705 h 1590035"/>
                <a:gd name="connsiteX4" fmla="*/ 266700 w 3753977"/>
                <a:gd name="connsiteY4" fmla="*/ 595457 h 1590035"/>
                <a:gd name="connsiteX0" fmla="*/ 0 w 3753977"/>
                <a:gd name="connsiteY0" fmla="*/ 833582 h 1590035"/>
                <a:gd name="connsiteX1" fmla="*/ 1514233 w 3753977"/>
                <a:gd name="connsiteY1" fmla="*/ 12148 h 1590035"/>
                <a:gd name="connsiteX2" fmla="*/ 3121550 w 3753977"/>
                <a:gd name="connsiteY2" fmla="*/ 942269 h 1590035"/>
                <a:gd name="connsiteX3" fmla="*/ 3753977 w 3753977"/>
                <a:gd name="connsiteY3" fmla="*/ 1590035 h 1590035"/>
                <a:gd name="connsiteX0" fmla="*/ 247650 w 3734927"/>
                <a:gd name="connsiteY0" fmla="*/ 595457 h 1590035"/>
                <a:gd name="connsiteX1" fmla="*/ 1628533 w 3734927"/>
                <a:gd name="connsiteY1" fmla="*/ 1639 h 1590035"/>
                <a:gd name="connsiteX2" fmla="*/ 3011027 w 3734927"/>
                <a:gd name="connsiteY2" fmla="*/ 742622 h 1590035"/>
                <a:gd name="connsiteX3" fmla="*/ 1685132 w 3734927"/>
                <a:gd name="connsiteY3" fmla="*/ 637705 h 1590035"/>
                <a:gd name="connsiteX4" fmla="*/ 247650 w 3734927"/>
                <a:gd name="connsiteY4" fmla="*/ 595457 h 1590035"/>
                <a:gd name="connsiteX0" fmla="*/ 0 w 3734927"/>
                <a:gd name="connsiteY0" fmla="*/ 1127826 h 1590035"/>
                <a:gd name="connsiteX1" fmla="*/ 1495183 w 3734927"/>
                <a:gd name="connsiteY1" fmla="*/ 12148 h 1590035"/>
                <a:gd name="connsiteX2" fmla="*/ 3102500 w 3734927"/>
                <a:gd name="connsiteY2" fmla="*/ 942269 h 1590035"/>
                <a:gd name="connsiteX3" fmla="*/ 3734927 w 3734927"/>
                <a:gd name="connsiteY3" fmla="*/ 1590035 h 1590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34927" h="1590035" stroke="0" extrusionOk="0">
                  <a:moveTo>
                    <a:pt x="247650" y="595457"/>
                  </a:moveTo>
                  <a:cubicBezTo>
                    <a:pt x="294582" y="230374"/>
                    <a:pt x="1167970" y="-22889"/>
                    <a:pt x="1628533" y="1639"/>
                  </a:cubicBezTo>
                  <a:cubicBezTo>
                    <a:pt x="2089096" y="26167"/>
                    <a:pt x="2934632" y="711039"/>
                    <a:pt x="3011027" y="742622"/>
                  </a:cubicBezTo>
                  <a:lnTo>
                    <a:pt x="1685132" y="637705"/>
                  </a:lnTo>
                  <a:lnTo>
                    <a:pt x="247650" y="595457"/>
                  </a:lnTo>
                  <a:close/>
                </a:path>
                <a:path w="3734927" h="1590035" fill="none">
                  <a:moveTo>
                    <a:pt x="0" y="1127826"/>
                  </a:moveTo>
                  <a:cubicBezTo>
                    <a:pt x="46932" y="762743"/>
                    <a:pt x="730227" y="9589"/>
                    <a:pt x="1495183" y="12148"/>
                  </a:cubicBezTo>
                  <a:cubicBezTo>
                    <a:pt x="2010679" y="-11773"/>
                    <a:pt x="2762547" y="668779"/>
                    <a:pt x="3102500" y="942269"/>
                  </a:cubicBezTo>
                  <a:cubicBezTo>
                    <a:pt x="3432928" y="1268303"/>
                    <a:pt x="3624760" y="1440039"/>
                    <a:pt x="3734927" y="1590035"/>
                  </a:cubicBezTo>
                </a:path>
              </a:pathLst>
            </a:custGeom>
            <a:noFill/>
            <a:ln w="60325" cap="flat" cmpd="sng" algn="ctr"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50000">
                    <a:schemeClr val="tx2">
                      <a:lumMod val="60000"/>
                      <a:lumOff val="40000"/>
                    </a:schemeClr>
                  </a:gs>
                  <a:gs pos="100000">
                    <a:schemeClr val="bg1"/>
                  </a:gs>
                </a:gsLst>
                <a:lin ang="5400000" scaled="0"/>
              </a:gradFill>
              <a:prstDash val="solid"/>
              <a:bevel/>
              <a:headEnd type="stealth" w="lg" len="lg"/>
              <a:tailEnd type="none" w="med" len="med"/>
            </a:ln>
            <a:effectLst>
              <a:outerShdw blurRad="50800" dist="50800" sx="1000" sy="1000" algn="ctr" rotWithShape="0">
                <a:srgbClr val="000000">
                  <a:alpha val="43137"/>
                </a:srgbClr>
              </a:outerShdw>
            </a:effectLst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8" name="弧形 51">
              <a:extLst/>
            </p:cNvPr>
            <p:cNvSpPr/>
            <p:nvPr/>
          </p:nvSpPr>
          <p:spPr bwMode="auto">
            <a:xfrm flipH="1">
              <a:off x="2268538" y="2276872"/>
              <a:ext cx="3665860" cy="1441193"/>
            </a:xfrm>
            <a:custGeom>
              <a:avLst/>
              <a:gdLst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3" fmla="*/ 1440195 w 2880389"/>
                <a:gd name="connsiteY3" fmla="*/ 688627 h 1377254"/>
                <a:gd name="connsiteX4" fmla="*/ 2713 w 2880389"/>
                <a:gd name="connsiteY4" fmla="*/ 646379 h 1377254"/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2877677 w 3487277"/>
                <a:gd name="connsiteY2" fmla="*/ 688457 h 1640957"/>
                <a:gd name="connsiteX3" fmla="*/ 1437482 w 3487277"/>
                <a:gd name="connsiteY3" fmla="*/ 688627 h 1640957"/>
                <a:gd name="connsiteX4" fmla="*/ 0 w 3487277"/>
                <a:gd name="connsiteY4" fmla="*/ 646379 h 1640957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3487277 w 3487277"/>
                <a:gd name="connsiteY2" fmla="*/ 1640957 h 1640957"/>
                <a:gd name="connsiteX0" fmla="*/ 266700 w 3753977"/>
                <a:gd name="connsiteY0" fmla="*/ 646379 h 1640957"/>
                <a:gd name="connsiteX1" fmla="*/ 1714258 w 3753977"/>
                <a:gd name="connsiteY1" fmla="*/ 17 h 1640957"/>
                <a:gd name="connsiteX2" fmla="*/ 3144377 w 3753977"/>
                <a:gd name="connsiteY2" fmla="*/ 688457 h 1640957"/>
                <a:gd name="connsiteX3" fmla="*/ 1704182 w 3753977"/>
                <a:gd name="connsiteY3" fmla="*/ 688627 h 1640957"/>
                <a:gd name="connsiteX4" fmla="*/ 266700 w 3753977"/>
                <a:gd name="connsiteY4" fmla="*/ 646379 h 1640957"/>
                <a:gd name="connsiteX0" fmla="*/ 0 w 3753977"/>
                <a:gd name="connsiteY0" fmla="*/ 884504 h 1640957"/>
                <a:gd name="connsiteX1" fmla="*/ 1714258 w 3753977"/>
                <a:gd name="connsiteY1" fmla="*/ 17 h 1640957"/>
                <a:gd name="connsiteX2" fmla="*/ 3753977 w 3753977"/>
                <a:gd name="connsiteY2" fmla="*/ 1640957 h 1640957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102500 w 3753977"/>
                <a:gd name="connsiteY2" fmla="*/ 786157 h 1644098"/>
                <a:gd name="connsiteX3" fmla="*/ 3753977 w 3753977"/>
                <a:gd name="connsiteY3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035825 w 3753977"/>
                <a:gd name="connsiteY2" fmla="*/ 954297 h 1644098"/>
                <a:gd name="connsiteX3" fmla="*/ 3753977 w 3753977"/>
                <a:gd name="connsiteY3" fmla="*/ 1644098 h 1644098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035825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595457 h 1590035"/>
                <a:gd name="connsiteX1" fmla="*/ 1647583 w 3753977"/>
                <a:gd name="connsiteY1" fmla="*/ 1639 h 1590035"/>
                <a:gd name="connsiteX2" fmla="*/ 3030077 w 3753977"/>
                <a:gd name="connsiteY2" fmla="*/ 742622 h 1590035"/>
                <a:gd name="connsiteX3" fmla="*/ 1704182 w 3753977"/>
                <a:gd name="connsiteY3" fmla="*/ 637705 h 1590035"/>
                <a:gd name="connsiteX4" fmla="*/ 266700 w 3753977"/>
                <a:gd name="connsiteY4" fmla="*/ 595457 h 1590035"/>
                <a:gd name="connsiteX0" fmla="*/ 0 w 3753977"/>
                <a:gd name="connsiteY0" fmla="*/ 833582 h 1590035"/>
                <a:gd name="connsiteX1" fmla="*/ 1514233 w 3753977"/>
                <a:gd name="connsiteY1" fmla="*/ 12148 h 1590035"/>
                <a:gd name="connsiteX2" fmla="*/ 3121550 w 3753977"/>
                <a:gd name="connsiteY2" fmla="*/ 942269 h 1590035"/>
                <a:gd name="connsiteX3" fmla="*/ 3753977 w 3753977"/>
                <a:gd name="connsiteY3" fmla="*/ 1590035 h 1590035"/>
                <a:gd name="connsiteX0" fmla="*/ 247293 w 3734570"/>
                <a:gd name="connsiteY0" fmla="*/ 595457 h 1590035"/>
                <a:gd name="connsiteX1" fmla="*/ 1628176 w 3734570"/>
                <a:gd name="connsiteY1" fmla="*/ 1639 h 1590035"/>
                <a:gd name="connsiteX2" fmla="*/ 3010670 w 3734570"/>
                <a:gd name="connsiteY2" fmla="*/ 742622 h 1590035"/>
                <a:gd name="connsiteX3" fmla="*/ 1684775 w 3734570"/>
                <a:gd name="connsiteY3" fmla="*/ 637705 h 1590035"/>
                <a:gd name="connsiteX4" fmla="*/ 247293 w 3734570"/>
                <a:gd name="connsiteY4" fmla="*/ 595457 h 1590035"/>
                <a:gd name="connsiteX0" fmla="*/ 0 w 3734570"/>
                <a:gd name="connsiteY0" fmla="*/ 1085791 h 1590035"/>
                <a:gd name="connsiteX1" fmla="*/ 1494826 w 3734570"/>
                <a:gd name="connsiteY1" fmla="*/ 12148 h 1590035"/>
                <a:gd name="connsiteX2" fmla="*/ 3102143 w 3734570"/>
                <a:gd name="connsiteY2" fmla="*/ 942269 h 1590035"/>
                <a:gd name="connsiteX3" fmla="*/ 3734570 w 3734570"/>
                <a:gd name="connsiteY3" fmla="*/ 1590035 h 1590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34570" h="1590035" stroke="0" extrusionOk="0">
                  <a:moveTo>
                    <a:pt x="247293" y="595457"/>
                  </a:moveTo>
                  <a:cubicBezTo>
                    <a:pt x="294225" y="230374"/>
                    <a:pt x="1167613" y="-22889"/>
                    <a:pt x="1628176" y="1639"/>
                  </a:cubicBezTo>
                  <a:cubicBezTo>
                    <a:pt x="2088739" y="26167"/>
                    <a:pt x="2934275" y="711039"/>
                    <a:pt x="3010670" y="742622"/>
                  </a:cubicBezTo>
                  <a:lnTo>
                    <a:pt x="1684775" y="637705"/>
                  </a:lnTo>
                  <a:lnTo>
                    <a:pt x="247293" y="595457"/>
                  </a:lnTo>
                  <a:close/>
                </a:path>
                <a:path w="3734570" h="1590035" fill="none">
                  <a:moveTo>
                    <a:pt x="0" y="1085791"/>
                  </a:moveTo>
                  <a:cubicBezTo>
                    <a:pt x="46932" y="720708"/>
                    <a:pt x="729870" y="9589"/>
                    <a:pt x="1494826" y="12148"/>
                  </a:cubicBezTo>
                  <a:cubicBezTo>
                    <a:pt x="2010322" y="-11773"/>
                    <a:pt x="2762190" y="668779"/>
                    <a:pt x="3102143" y="942269"/>
                  </a:cubicBezTo>
                  <a:cubicBezTo>
                    <a:pt x="3432571" y="1268303"/>
                    <a:pt x="3624403" y="1440039"/>
                    <a:pt x="3734570" y="1590035"/>
                  </a:cubicBezTo>
                </a:path>
              </a:pathLst>
            </a:custGeom>
            <a:noFill/>
            <a:ln w="60325" cap="flat" cmpd="sng" algn="ctr">
              <a:gradFill>
                <a:gsLst>
                  <a:gs pos="0">
                    <a:srgbClr val="FFC000"/>
                  </a:gs>
                  <a:gs pos="50000">
                    <a:srgbClr val="FFC000"/>
                  </a:gs>
                  <a:gs pos="100000">
                    <a:schemeClr val="bg1"/>
                  </a:gs>
                </a:gsLst>
                <a:lin ang="5400000" scaled="0"/>
              </a:gradFill>
              <a:prstDash val="solid"/>
              <a:bevel/>
              <a:headEnd type="stealth" w="lg" len="lg"/>
              <a:tailEnd type="none" w="med" len="med"/>
            </a:ln>
            <a:effectLst>
              <a:outerShdw blurRad="50800" dist="50800" sx="1000" sy="1000" algn="ctr" rotWithShape="0">
                <a:srgbClr val="000000">
                  <a:alpha val="43137"/>
                </a:srgbClr>
              </a:outerShdw>
            </a:effectLst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107504" y="1611372"/>
            <a:ext cx="787835" cy="49859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4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成績好選高中</a:t>
            </a:r>
            <a:endParaRPr lang="en-US" altLang="zh-TW" sz="4400" b="1" cap="none" spc="0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pPr algn="ctr"/>
            <a:r>
              <a:rPr lang="en-US" altLang="zh-TW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?</a:t>
            </a:r>
            <a:endParaRPr lang="zh-TW" alt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8316416" y="1608465"/>
            <a:ext cx="787835" cy="49859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4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成績差選高職</a:t>
            </a:r>
            <a:endParaRPr lang="en-US" altLang="zh-TW" sz="4400" b="1" cap="none" spc="0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pPr algn="ctr"/>
            <a:r>
              <a:rPr lang="en-US" altLang="zh-TW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?</a:t>
            </a:r>
            <a:endParaRPr lang="zh-TW" alt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63861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/>
          </a:bodyPr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zh-TW" altLang="en-US" sz="4000" b="1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桃連區做好準備  迎向</a:t>
            </a:r>
            <a:r>
              <a:rPr lang="en-US" altLang="zh-TW" sz="4000" b="1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4000" b="1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年國教</a:t>
            </a:r>
          </a:p>
        </p:txBody>
      </p:sp>
      <p:sp>
        <p:nvSpPr>
          <p:cNvPr id="7171" name="投影片編號版面配置區 3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>
              <a:buFont typeface="Arial" pitchFamily="34" charset="0"/>
              <a:buNone/>
            </a:pPr>
            <a:fld id="{BB9AEDA9-0CD8-412B-8F8D-7218EFFC2964}" type="slidenum">
              <a:rPr kumimoji="0" lang="zh-TW" altLang="en-US" sz="1200">
                <a:solidFill>
                  <a:srgbClr val="898989"/>
                </a:solidFill>
                <a:ea typeface="微軟正黑體" pitchFamily="34" charset="-120"/>
              </a:rPr>
              <a:pPr algn="r" eaLnBrk="1" hangingPunct="1">
                <a:buFont typeface="Arial" pitchFamily="34" charset="0"/>
                <a:buNone/>
              </a:pPr>
              <a:t>3</a:t>
            </a:fld>
            <a:endParaRPr kumimoji="0" lang="en-US" altLang="zh-TW" sz="1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5" name="內容版面配置區 2">
            <a:extLst/>
          </p:cNvPr>
          <p:cNvSpPr>
            <a:spLocks/>
          </p:cNvSpPr>
          <p:nvPr/>
        </p:nvSpPr>
        <p:spPr bwMode="auto">
          <a:xfrm>
            <a:off x="107950" y="2276475"/>
            <a:ext cx="9036050" cy="4262438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 typeface="Arial" pitchFamily="34" charset="0"/>
              <a:buBlip>
                <a:blip r:embed="rId3"/>
              </a:buBlip>
              <a:defRPr/>
            </a:pP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率全國之先，從</a:t>
            </a:r>
            <a:r>
              <a:rPr kumimoji="0" lang="en-US" altLang="zh-TW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102</a:t>
            </a: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年度起，每年辦理試模擬測驗及分發作業。</a:t>
            </a:r>
          </a:p>
          <a:p>
            <a:pPr marL="342900" indent="-342900" eaLnBrk="1" hangingPunct="1">
              <a:spcBef>
                <a:spcPct val="20000"/>
              </a:spcBef>
              <a:buFont typeface="Arial" pitchFamily="34" charset="0"/>
              <a:buBlip>
                <a:blip r:embed="rId3"/>
              </a:buBlip>
              <a:defRPr/>
            </a:pP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107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12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月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19-20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日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辦理全市模擬測驗，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108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月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11~18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日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進行志願選填、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2/11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模擬分發放榜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。</a:t>
            </a:r>
            <a:endParaRPr kumimoji="0" lang="zh-TW" altLang="en-US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342900" indent="-342900" eaLnBrk="1" hangingPunct="1">
              <a:spcBef>
                <a:spcPct val="20000"/>
              </a:spcBef>
              <a:buFont typeface="Arial" pitchFamily="34" charset="0"/>
              <a:buBlip>
                <a:blip r:embed="rId3"/>
              </a:buBlip>
              <a:defRPr/>
            </a:pP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從</a:t>
            </a:r>
            <a:r>
              <a:rPr kumimoji="0" lang="en-US" altLang="zh-TW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102</a:t>
            </a: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年度起，每年辦理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全市高中職博覽會，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108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3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月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9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、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10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日</a:t>
            </a:r>
            <a:r>
              <a:rPr kumimoji="0" lang="en-US" altLang="zh-TW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(</a:t>
            </a:r>
            <a:r>
              <a:rPr kumimoji="0" lang="zh-TW" alt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桃園體育館</a:t>
            </a:r>
            <a:r>
              <a:rPr kumimoji="0" lang="en-US" altLang="zh-TW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)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繼續辦理；網路博覽會持續中。</a:t>
            </a:r>
            <a:endParaRPr kumimoji="0" lang="en-US" altLang="zh-TW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342900" indent="-342900" eaLnBrk="1" hangingPunct="1">
              <a:spcBef>
                <a:spcPct val="20000"/>
              </a:spcBef>
              <a:buFont typeface="Arial" pitchFamily="34" charset="0"/>
              <a:buBlip>
                <a:blip r:embed="rId3"/>
              </a:buBlip>
              <a:defRPr/>
            </a:pP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全員進行適性輔導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。</a:t>
            </a:r>
          </a:p>
        </p:txBody>
      </p:sp>
      <p:sp>
        <p:nvSpPr>
          <p:cNvPr id="7173" name="文字方塊 5"/>
          <p:cNvSpPr txBox="1">
            <a:spLocks noChangeArrowheads="1"/>
          </p:cNvSpPr>
          <p:nvPr/>
        </p:nvSpPr>
        <p:spPr bwMode="auto">
          <a:xfrm>
            <a:off x="1979613" y="692150"/>
            <a:ext cx="54721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buFont typeface="Arial" pitchFamily="34" charset="0"/>
              <a:buNone/>
            </a:pPr>
            <a:r>
              <a:rPr lang="zh-TW" altLang="en-US" sz="4000" b="1">
                <a:solidFill>
                  <a:srgbClr val="0000CC"/>
                </a:solidFill>
                <a:latin typeface="Arial" pitchFamily="34" charset="0"/>
                <a:ea typeface="標楷體" pitchFamily="65" charset="-120"/>
              </a:rPr>
              <a:t>一</a:t>
            </a:r>
            <a:r>
              <a:rPr lang="zh-TW" altLang="en-US" b="1"/>
              <a:t>、</a:t>
            </a:r>
            <a:r>
              <a:rPr lang="zh-TW" altLang="en-US" sz="4000" b="1">
                <a:solidFill>
                  <a:srgbClr val="0000CC"/>
                </a:solidFill>
                <a:latin typeface="Arial" pitchFamily="34" charset="0"/>
                <a:ea typeface="標楷體" pitchFamily="65" charset="-120"/>
              </a:rPr>
              <a:t>適性入學的成果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pic>
        <p:nvPicPr>
          <p:cNvPr id="4" name="Picture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9" t="14710" r="11874" b="16426"/>
          <a:stretch/>
        </p:blipFill>
        <p:spPr bwMode="auto">
          <a:xfrm>
            <a:off x="0" y="3933056"/>
            <a:ext cx="4572000" cy="27466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圖片 4"/>
          <p:cNvPicPr/>
          <p:nvPr/>
        </p:nvPicPr>
        <p:blipFill rotWithShape="1">
          <a:blip r:embed="rId3"/>
          <a:srcRect l="11561" t="14451" r="11669" b="17341"/>
          <a:stretch/>
        </p:blipFill>
        <p:spPr bwMode="auto">
          <a:xfrm>
            <a:off x="0" y="742008"/>
            <a:ext cx="4572000" cy="28083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圖片 5"/>
          <p:cNvPicPr/>
          <p:nvPr/>
        </p:nvPicPr>
        <p:blipFill rotWithShape="1">
          <a:blip r:embed="rId4"/>
          <a:srcRect l="11380" t="14162" r="11127" b="17052"/>
          <a:stretch/>
        </p:blipFill>
        <p:spPr bwMode="auto">
          <a:xfrm>
            <a:off x="4644009" y="742008"/>
            <a:ext cx="4499992" cy="28310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圖片 6"/>
          <p:cNvPicPr/>
          <p:nvPr/>
        </p:nvPicPr>
        <p:blipFill rotWithShape="1">
          <a:blip r:embed="rId5"/>
          <a:srcRect l="11922" t="14162" r="11669" b="15607"/>
          <a:stretch/>
        </p:blipFill>
        <p:spPr bwMode="auto">
          <a:xfrm>
            <a:off x="4644010" y="3933056"/>
            <a:ext cx="4499992" cy="27466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矩形 2"/>
          <p:cNvSpPr/>
          <p:nvPr/>
        </p:nvSpPr>
        <p:spPr>
          <a:xfrm>
            <a:off x="3094672" y="3273875"/>
            <a:ext cx="2954656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hlinkClick r:id="rId6" action="ppaction://hlinkfile"/>
              </a:rPr>
              <a:t>人生馬松</a:t>
            </a:r>
            <a:endParaRPr lang="zh-TW" alt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352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Oval 10"/>
          <p:cNvSpPr>
            <a:spLocks noChangeArrowheads="1"/>
          </p:cNvSpPr>
          <p:nvPr/>
        </p:nvSpPr>
        <p:spPr bwMode="auto">
          <a:xfrm>
            <a:off x="611188" y="3863975"/>
            <a:ext cx="7431087" cy="819150"/>
          </a:xfrm>
          <a:prstGeom prst="ellipse">
            <a:avLst/>
          </a:prstGeom>
          <a:noFill/>
          <a:ln w="38100" algn="ctr">
            <a:solidFill>
              <a:schemeClr val="bg2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endParaRPr lang="zh-TW" altLang="en-US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6" name="Oval 25">
            <a:extLst/>
          </p:cNvPr>
          <p:cNvSpPr>
            <a:spLocks noChangeArrowheads="1"/>
          </p:cNvSpPr>
          <p:nvPr/>
        </p:nvSpPr>
        <p:spPr bwMode="gray">
          <a:xfrm>
            <a:off x="3471863" y="3883025"/>
            <a:ext cx="1592262" cy="781050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shade val="54118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54118"/>
                  <a:invGamma/>
                </a:schemeClr>
              </a:gs>
            </a:gsLst>
            <a:lin ang="18900000" scaled="1"/>
          </a:gradFill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eaLnBrk="1" hangingPunct="1">
              <a:defRPr/>
            </a:pPr>
            <a:endParaRPr lang="zh-TW" altLang="en-US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5780" name="Oval 27"/>
          <p:cNvSpPr>
            <a:spLocks noChangeArrowheads="1"/>
          </p:cNvSpPr>
          <p:nvPr/>
        </p:nvSpPr>
        <p:spPr bwMode="gray">
          <a:xfrm>
            <a:off x="3549650" y="3884613"/>
            <a:ext cx="1435100" cy="781050"/>
          </a:xfrm>
          <a:prstGeom prst="ellipse">
            <a:avLst/>
          </a:prstGeom>
          <a:solidFill>
            <a:srgbClr val="333333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endParaRPr lang="zh-TW" altLang="en-US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4" name="Oval 8"/>
          <p:cNvSpPr>
            <a:spLocks noChangeArrowheads="1"/>
          </p:cNvSpPr>
          <p:nvPr/>
        </p:nvSpPr>
        <p:spPr bwMode="gray">
          <a:xfrm>
            <a:off x="1042988" y="2492375"/>
            <a:ext cx="1141412" cy="1101725"/>
          </a:xfrm>
          <a:prstGeom prst="ellipse">
            <a:avLst/>
          </a:prstGeom>
          <a:gradFill rotWithShape="0">
            <a:gsLst>
              <a:gs pos="0">
                <a:schemeClr val="bg2"/>
              </a:gs>
              <a:gs pos="100000">
                <a:srgbClr val="92D05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藝術群</a:t>
            </a:r>
          </a:p>
        </p:txBody>
      </p:sp>
      <p:sp>
        <p:nvSpPr>
          <p:cNvPr id="45" name="Oval 5">
            <a:extLst/>
          </p:cNvPr>
          <p:cNvSpPr>
            <a:spLocks noChangeArrowheads="1"/>
          </p:cNvSpPr>
          <p:nvPr/>
        </p:nvSpPr>
        <p:spPr bwMode="gray">
          <a:xfrm>
            <a:off x="260350" y="3429000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rgbClr val="0099CC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水產群</a:t>
            </a:r>
          </a:p>
        </p:txBody>
      </p:sp>
      <p:sp>
        <p:nvSpPr>
          <p:cNvPr id="46" name="Oval 5">
            <a:extLst/>
          </p:cNvPr>
          <p:cNvSpPr>
            <a:spLocks noChangeArrowheads="1"/>
          </p:cNvSpPr>
          <p:nvPr/>
        </p:nvSpPr>
        <p:spPr bwMode="gray">
          <a:xfrm>
            <a:off x="188913" y="4559300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海事群</a:t>
            </a:r>
          </a:p>
        </p:txBody>
      </p:sp>
      <p:sp>
        <p:nvSpPr>
          <p:cNvPr id="51" name="Oval 9">
            <a:extLst/>
          </p:cNvPr>
          <p:cNvSpPr>
            <a:spLocks noChangeArrowheads="1"/>
          </p:cNvSpPr>
          <p:nvPr/>
        </p:nvSpPr>
        <p:spPr bwMode="gray">
          <a:xfrm>
            <a:off x="998538" y="5349875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chemeClr val="bg2">
                  <a:lumMod val="5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餐旅群</a:t>
            </a:r>
          </a:p>
        </p:txBody>
      </p:sp>
      <p:sp>
        <p:nvSpPr>
          <p:cNvPr id="52" name="Oval 5"/>
          <p:cNvSpPr>
            <a:spLocks noChangeArrowheads="1"/>
          </p:cNvSpPr>
          <p:nvPr/>
        </p:nvSpPr>
        <p:spPr bwMode="gray">
          <a:xfrm>
            <a:off x="2093913" y="5711825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B05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家政群</a:t>
            </a:r>
          </a:p>
        </p:txBody>
      </p:sp>
      <p:sp>
        <p:nvSpPr>
          <p:cNvPr id="54" name="Oval 5">
            <a:extLst/>
          </p:cNvPr>
          <p:cNvSpPr>
            <a:spLocks noChangeArrowheads="1"/>
          </p:cNvSpPr>
          <p:nvPr/>
        </p:nvSpPr>
        <p:spPr bwMode="gray">
          <a:xfrm>
            <a:off x="3367088" y="5856288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9933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食品群</a:t>
            </a:r>
          </a:p>
        </p:txBody>
      </p:sp>
      <p:sp>
        <p:nvSpPr>
          <p:cNvPr id="55" name="Oval 5">
            <a:extLst/>
          </p:cNvPr>
          <p:cNvSpPr>
            <a:spLocks noChangeArrowheads="1"/>
          </p:cNvSpPr>
          <p:nvPr/>
        </p:nvSpPr>
        <p:spPr bwMode="gray">
          <a:xfrm>
            <a:off x="7029450" y="4508500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FFC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外語群</a:t>
            </a:r>
          </a:p>
        </p:txBody>
      </p:sp>
      <p:sp>
        <p:nvSpPr>
          <p:cNvPr id="75788" name="矩形 11"/>
          <p:cNvSpPr>
            <a:spLocks noChangeArrowheads="1"/>
          </p:cNvSpPr>
          <p:nvPr/>
        </p:nvSpPr>
        <p:spPr bwMode="auto">
          <a:xfrm>
            <a:off x="0" y="790575"/>
            <a:ext cx="9144000" cy="838200"/>
          </a:xfrm>
          <a:prstGeom prst="rect">
            <a:avLst/>
          </a:prstGeom>
          <a:solidFill>
            <a:srgbClr val="CCECFF"/>
          </a:solidFill>
          <a:ln w="25400" algn="ctr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ctr" eaLnBrk="1" hangingPunct="1"/>
            <a:r>
              <a:rPr lang="zh-TW" altLang="en-US" sz="28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知己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知彼</a:t>
            </a:r>
            <a:r>
              <a:rPr lang="zh-TW" altLang="en-US" sz="2800" b="1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、百戰百勝</a:t>
            </a:r>
            <a:r>
              <a:rPr lang="en-US" altLang="zh-TW" sz="2800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—</a:t>
            </a:r>
          </a:p>
          <a:p>
            <a:pPr marL="165100" indent="-165100" algn="ctr" eaLnBrk="1" hangingPunct="1"/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    知彼</a:t>
            </a:r>
            <a:r>
              <a:rPr lang="en-US" altLang="zh-TW" sz="2800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—</a:t>
            </a:r>
            <a:r>
              <a:rPr lang="zh-TW" altLang="en-US" sz="28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了解</a:t>
            </a:r>
            <a:r>
              <a:rPr lang="zh-TW" altLang="en-US" sz="28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學校特色、職業</a:t>
            </a:r>
            <a:r>
              <a:rPr lang="en-US" altLang="zh-TW" sz="28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15</a:t>
            </a:r>
            <a:r>
              <a:rPr lang="zh-TW" altLang="en-US" sz="28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群</a:t>
            </a:r>
            <a:r>
              <a:rPr lang="zh-TW" altLang="en-US" sz="28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別及升學進路</a:t>
            </a:r>
            <a:endParaRPr lang="zh-TW" altLang="zh-TW" sz="2800" b="1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75789" name="群組 1"/>
          <p:cNvGrpSpPr>
            <a:grpSpLocks/>
          </p:cNvGrpSpPr>
          <p:nvPr/>
        </p:nvGrpSpPr>
        <p:grpSpPr bwMode="auto">
          <a:xfrm>
            <a:off x="1266825" y="2660650"/>
            <a:ext cx="6364288" cy="3222625"/>
            <a:chOff x="1267252" y="2659875"/>
            <a:chExt cx="6363198" cy="3222740"/>
          </a:xfrm>
        </p:grpSpPr>
        <p:sp>
          <p:nvSpPr>
            <p:cNvPr id="75798" name="AutoShape 6"/>
            <p:cNvSpPr>
              <a:spLocks noChangeArrowheads="1"/>
            </p:cNvSpPr>
            <p:nvPr/>
          </p:nvSpPr>
          <p:spPr bwMode="gray">
            <a:xfrm rot="-9207706">
              <a:off x="2047621" y="3669885"/>
              <a:ext cx="1245521" cy="216332"/>
            </a:xfrm>
            <a:prstGeom prst="rightArrow">
              <a:avLst>
                <a:gd name="adj1" fmla="val 35167"/>
                <a:gd name="adj2" fmla="val 111018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799" name="Oval 26"/>
            <p:cNvSpPr>
              <a:spLocks noChangeArrowheads="1"/>
            </p:cNvSpPr>
            <p:nvPr/>
          </p:nvSpPr>
          <p:spPr bwMode="gray">
            <a:xfrm>
              <a:off x="3484610" y="3853718"/>
              <a:ext cx="1593577" cy="781077"/>
            </a:xfrm>
            <a:prstGeom prst="ellipse">
              <a:avLst/>
            </a:prstGeom>
            <a:solidFill>
              <a:srgbClr val="0070C0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grpSp>
          <p:nvGrpSpPr>
            <p:cNvPr id="75800" name="Group 28"/>
            <p:cNvGrpSpPr>
              <a:grpSpLocks/>
            </p:cNvGrpSpPr>
            <p:nvPr/>
          </p:nvGrpSpPr>
          <p:grpSpPr bwMode="auto">
            <a:xfrm>
              <a:off x="3574119" y="3431790"/>
              <a:ext cx="1387420" cy="1684077"/>
              <a:chOff x="4166" y="1706"/>
              <a:chExt cx="1252" cy="1252"/>
            </a:xfrm>
          </p:grpSpPr>
          <p:sp>
            <p:nvSpPr>
              <p:cNvPr id="75816" name="Oval 29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zh-TW" altLang="en-US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5817" name="Oval 30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zh-TW" altLang="en-US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5818" name="Oval 31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zh-TW" altLang="en-US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sp>
          <p:nvSpPr>
            <p:cNvPr id="75801" name="Text Box 33"/>
            <p:cNvSpPr txBox="1">
              <a:spLocks noChangeArrowheads="1"/>
            </p:cNvSpPr>
            <p:nvPr/>
          </p:nvSpPr>
          <p:spPr bwMode="gray">
            <a:xfrm>
              <a:off x="3767136" y="3790215"/>
              <a:ext cx="996780" cy="1066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b="1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  <a:t>職業</a:t>
              </a:r>
              <a:endParaRPr lang="en-US" altLang="zh-TW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/>
              <a:r>
                <a:rPr lang="zh-TW" altLang="en-US" b="1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  <a:t>學校</a:t>
              </a:r>
              <a:endParaRPr lang="en-US" altLang="zh-TW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2" name="AutoShape 6"/>
            <p:cNvSpPr>
              <a:spLocks noChangeArrowheads="1"/>
            </p:cNvSpPr>
            <p:nvPr/>
          </p:nvSpPr>
          <p:spPr bwMode="gray">
            <a:xfrm rot="-10468005">
              <a:off x="1398992" y="4042637"/>
              <a:ext cx="1739602" cy="261946"/>
            </a:xfrm>
            <a:prstGeom prst="rightArrow">
              <a:avLst>
                <a:gd name="adj1" fmla="val 35167"/>
                <a:gd name="adj2" fmla="val 111023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3" name="AutoShape 6"/>
            <p:cNvSpPr>
              <a:spLocks noChangeArrowheads="1"/>
            </p:cNvSpPr>
            <p:nvPr/>
          </p:nvSpPr>
          <p:spPr bwMode="gray">
            <a:xfrm rot="9949800">
              <a:off x="1267252" y="4542717"/>
              <a:ext cx="1963402" cy="306399"/>
            </a:xfrm>
            <a:prstGeom prst="rightArrow">
              <a:avLst>
                <a:gd name="adj1" fmla="val 35167"/>
                <a:gd name="adj2" fmla="val 11104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4" name="AutoShape 6"/>
            <p:cNvSpPr>
              <a:spLocks noChangeArrowheads="1"/>
            </p:cNvSpPr>
            <p:nvPr/>
          </p:nvSpPr>
          <p:spPr bwMode="gray">
            <a:xfrm rot="8936425">
              <a:off x="1862463" y="5057086"/>
              <a:ext cx="1557070" cy="228608"/>
            </a:xfrm>
            <a:prstGeom prst="rightArrow">
              <a:avLst>
                <a:gd name="adj1" fmla="val 35167"/>
                <a:gd name="adj2" fmla="val 111027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5" name="AutoShape 6"/>
            <p:cNvSpPr>
              <a:spLocks noChangeArrowheads="1"/>
            </p:cNvSpPr>
            <p:nvPr/>
          </p:nvSpPr>
          <p:spPr bwMode="gray">
            <a:xfrm rot="7382279">
              <a:off x="2746457" y="5295249"/>
              <a:ext cx="885857" cy="288876"/>
            </a:xfrm>
            <a:prstGeom prst="rightArrow">
              <a:avLst>
                <a:gd name="adj1" fmla="val 35167"/>
                <a:gd name="adj2" fmla="val 111035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6" name="AutoShape 6"/>
            <p:cNvSpPr>
              <a:spLocks noChangeArrowheads="1"/>
            </p:cNvSpPr>
            <p:nvPr/>
          </p:nvSpPr>
          <p:spPr bwMode="gray">
            <a:xfrm rot="6056444">
              <a:off x="3757558" y="5436546"/>
              <a:ext cx="535006" cy="325381"/>
            </a:xfrm>
            <a:prstGeom prst="rightArrow">
              <a:avLst>
                <a:gd name="adj1" fmla="val 35167"/>
                <a:gd name="adj2" fmla="val 11103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7" name="AutoShape 6"/>
            <p:cNvSpPr>
              <a:spLocks noChangeArrowheads="1"/>
            </p:cNvSpPr>
            <p:nvPr/>
          </p:nvSpPr>
          <p:spPr bwMode="gray">
            <a:xfrm rot="3102181">
              <a:off x="4716250" y="5334940"/>
              <a:ext cx="473092" cy="307922"/>
            </a:xfrm>
            <a:prstGeom prst="rightArrow">
              <a:avLst>
                <a:gd name="adj1" fmla="val 35167"/>
                <a:gd name="adj2" fmla="val 111026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8" name="AutoShape 6"/>
            <p:cNvSpPr>
              <a:spLocks noChangeArrowheads="1"/>
            </p:cNvSpPr>
            <p:nvPr/>
          </p:nvSpPr>
          <p:spPr bwMode="gray">
            <a:xfrm rot="2067505">
              <a:off x="5043268" y="4984058"/>
              <a:ext cx="1211055" cy="334975"/>
            </a:xfrm>
            <a:prstGeom prst="rightArrow">
              <a:avLst>
                <a:gd name="adj1" fmla="val 35167"/>
                <a:gd name="adj2" fmla="val 11102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9" name="AutoShape 6"/>
            <p:cNvSpPr>
              <a:spLocks noChangeArrowheads="1"/>
            </p:cNvSpPr>
            <p:nvPr/>
          </p:nvSpPr>
          <p:spPr bwMode="gray">
            <a:xfrm rot="871503">
              <a:off x="5286114" y="4450639"/>
              <a:ext cx="1841185" cy="306399"/>
            </a:xfrm>
            <a:prstGeom prst="rightArrow">
              <a:avLst>
                <a:gd name="adj1" fmla="val 35167"/>
                <a:gd name="adj2" fmla="val 111029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0" name="AutoShape 6"/>
            <p:cNvSpPr>
              <a:spLocks noChangeArrowheads="1"/>
            </p:cNvSpPr>
            <p:nvPr/>
          </p:nvSpPr>
          <p:spPr bwMode="gray">
            <a:xfrm>
              <a:off x="5314684" y="3917220"/>
              <a:ext cx="2315766" cy="327037"/>
            </a:xfrm>
            <a:prstGeom prst="rightArrow">
              <a:avLst>
                <a:gd name="adj1" fmla="val 35167"/>
                <a:gd name="adj2" fmla="val 111035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1" name="AutoShape 6"/>
            <p:cNvSpPr>
              <a:spLocks noChangeArrowheads="1"/>
            </p:cNvSpPr>
            <p:nvPr/>
          </p:nvSpPr>
          <p:spPr bwMode="gray">
            <a:xfrm rot="-909172">
              <a:off x="5263892" y="3488580"/>
              <a:ext cx="1696747" cy="361963"/>
            </a:xfrm>
            <a:prstGeom prst="rightArrow">
              <a:avLst>
                <a:gd name="adj1" fmla="val 35167"/>
                <a:gd name="adj2" fmla="val 111027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2" name="AutoShape 6"/>
            <p:cNvSpPr>
              <a:spLocks noChangeArrowheads="1"/>
            </p:cNvSpPr>
            <p:nvPr/>
          </p:nvSpPr>
          <p:spPr bwMode="gray">
            <a:xfrm rot="-2102198">
              <a:off x="5071838" y="3139317"/>
              <a:ext cx="1011064" cy="301636"/>
            </a:xfrm>
            <a:prstGeom prst="rightArrow">
              <a:avLst>
                <a:gd name="adj1" fmla="val 35167"/>
                <a:gd name="adj2" fmla="val 111033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3" name="AutoShape 6"/>
            <p:cNvSpPr>
              <a:spLocks noChangeArrowheads="1"/>
            </p:cNvSpPr>
            <p:nvPr/>
          </p:nvSpPr>
          <p:spPr bwMode="gray">
            <a:xfrm rot="-3694956">
              <a:off x="4653541" y="2787709"/>
              <a:ext cx="598509" cy="342841"/>
            </a:xfrm>
            <a:prstGeom prst="rightArrow">
              <a:avLst>
                <a:gd name="adj1" fmla="val 35167"/>
                <a:gd name="adj2" fmla="val 11103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4" name="AutoShape 6"/>
            <p:cNvSpPr>
              <a:spLocks noChangeArrowheads="1"/>
            </p:cNvSpPr>
            <p:nvPr/>
          </p:nvSpPr>
          <p:spPr bwMode="gray">
            <a:xfrm rot="-6332387">
              <a:off x="3813108" y="2767869"/>
              <a:ext cx="563583" cy="385697"/>
            </a:xfrm>
            <a:prstGeom prst="rightArrow">
              <a:avLst>
                <a:gd name="adj1" fmla="val 35167"/>
                <a:gd name="adj2" fmla="val 111031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5" name="AutoShape 6"/>
            <p:cNvSpPr>
              <a:spLocks noChangeArrowheads="1"/>
            </p:cNvSpPr>
            <p:nvPr/>
          </p:nvSpPr>
          <p:spPr bwMode="gray">
            <a:xfrm rot="-7860206">
              <a:off x="2945678" y="3086171"/>
              <a:ext cx="650898" cy="350778"/>
            </a:xfrm>
            <a:prstGeom prst="rightArrow">
              <a:avLst>
                <a:gd name="adj1" fmla="val 35167"/>
                <a:gd name="adj2" fmla="val 111026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40" name="Oval 9"/>
          <p:cNvSpPr>
            <a:spLocks noChangeArrowheads="1"/>
          </p:cNvSpPr>
          <p:nvPr/>
        </p:nvSpPr>
        <p:spPr bwMode="gray">
          <a:xfrm>
            <a:off x="4645025" y="1628775"/>
            <a:ext cx="1079500" cy="1103313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rgbClr val="7030A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電機與</a:t>
            </a:r>
            <a:endParaRPr lang="en-US" altLang="zh-TW" sz="2400" b="1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電子群</a:t>
            </a:r>
          </a:p>
        </p:txBody>
      </p:sp>
      <p:sp>
        <p:nvSpPr>
          <p:cNvPr id="39" name="Oval 9">
            <a:extLst/>
          </p:cNvPr>
          <p:cNvSpPr>
            <a:spLocks noChangeArrowheads="1"/>
          </p:cNvSpPr>
          <p:nvPr/>
        </p:nvSpPr>
        <p:spPr bwMode="gray">
          <a:xfrm>
            <a:off x="5795963" y="1989138"/>
            <a:ext cx="1079500" cy="1103312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土木與</a:t>
            </a:r>
            <a:endParaRPr lang="en-US" altLang="zh-TW" sz="2400" b="1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建築群</a:t>
            </a:r>
          </a:p>
        </p:txBody>
      </p:sp>
      <p:sp>
        <p:nvSpPr>
          <p:cNvPr id="43" name="Oval 7"/>
          <p:cNvSpPr>
            <a:spLocks noChangeArrowheads="1"/>
          </p:cNvSpPr>
          <p:nvPr/>
        </p:nvSpPr>
        <p:spPr bwMode="gray">
          <a:xfrm>
            <a:off x="6815138" y="2614613"/>
            <a:ext cx="1141412" cy="11017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3399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化工群</a:t>
            </a:r>
          </a:p>
        </p:txBody>
      </p:sp>
      <p:sp>
        <p:nvSpPr>
          <p:cNvPr id="53" name="Oval 9">
            <a:extLst/>
          </p:cNvPr>
          <p:cNvSpPr>
            <a:spLocks noChangeArrowheads="1"/>
          </p:cNvSpPr>
          <p:nvPr/>
        </p:nvSpPr>
        <p:spPr bwMode="gray">
          <a:xfrm>
            <a:off x="7596188" y="3429000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00B05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商業與</a:t>
            </a:r>
            <a:endParaRPr lang="en-US" altLang="zh-TW" sz="2400" b="1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管理群</a:t>
            </a:r>
          </a:p>
        </p:txBody>
      </p:sp>
      <p:sp>
        <p:nvSpPr>
          <p:cNvPr id="50" name="Oval 9"/>
          <p:cNvSpPr>
            <a:spLocks noChangeArrowheads="1"/>
          </p:cNvSpPr>
          <p:nvPr/>
        </p:nvSpPr>
        <p:spPr bwMode="gray">
          <a:xfrm>
            <a:off x="4775200" y="5661025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農業群</a:t>
            </a:r>
          </a:p>
        </p:txBody>
      </p:sp>
      <p:sp>
        <p:nvSpPr>
          <p:cNvPr id="48" name="Oval 9">
            <a:extLst/>
          </p:cNvPr>
          <p:cNvSpPr>
            <a:spLocks noChangeArrowheads="1"/>
          </p:cNvSpPr>
          <p:nvPr/>
        </p:nvSpPr>
        <p:spPr bwMode="gray">
          <a:xfrm>
            <a:off x="6013450" y="5229225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設計群</a:t>
            </a:r>
          </a:p>
        </p:txBody>
      </p:sp>
      <p:sp>
        <p:nvSpPr>
          <p:cNvPr id="41" name="Oval 6">
            <a:extLst/>
          </p:cNvPr>
          <p:cNvSpPr>
            <a:spLocks noChangeArrowheads="1"/>
          </p:cNvSpPr>
          <p:nvPr/>
        </p:nvSpPr>
        <p:spPr bwMode="gray">
          <a:xfrm>
            <a:off x="3359150" y="1628775"/>
            <a:ext cx="1141413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chemeClr val="accent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動力</a:t>
            </a:r>
            <a:endParaRPr lang="en-US" altLang="zh-TW" sz="2400" b="1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4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機械群</a:t>
            </a:r>
          </a:p>
        </p:txBody>
      </p:sp>
      <p:sp>
        <p:nvSpPr>
          <p:cNvPr id="42" name="Oval 6">
            <a:extLst/>
          </p:cNvPr>
          <p:cNvSpPr>
            <a:spLocks noChangeArrowheads="1"/>
          </p:cNvSpPr>
          <p:nvPr/>
        </p:nvSpPr>
        <p:spPr bwMode="gray">
          <a:xfrm>
            <a:off x="2135188" y="2039938"/>
            <a:ext cx="1141412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D60093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機械群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51" grpId="0" animBg="1"/>
      <p:bldP spid="52" grpId="0" animBg="1"/>
      <p:bldP spid="54" grpId="0" animBg="1"/>
      <p:bldP spid="55" grpId="0" animBg="1"/>
      <p:bldP spid="40" grpId="0" animBg="1"/>
      <p:bldP spid="39" grpId="0" animBg="1"/>
      <p:bldP spid="43" grpId="0" animBg="1"/>
      <p:bldP spid="53" grpId="0" animBg="1"/>
      <p:bldP spid="50" grpId="0" animBg="1"/>
      <p:bldP spid="48" grpId="0" animBg="1"/>
      <p:bldP spid="41" grpId="0" animBg="1"/>
      <p:bldP spid="4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內容版面配置區 18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0" y="1628775"/>
            <a:ext cx="8135938" cy="576263"/>
          </a:xfrm>
        </p:spPr>
        <p:txBody>
          <a:bodyPr>
            <a:normAutofit fontScale="92500" lnSpcReduction="10000"/>
          </a:bodyPr>
          <a:lstStyle/>
          <a:p>
            <a:pPr marL="273050" indent="-273050">
              <a:defRPr/>
            </a:pP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共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群，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21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校 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41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科</a:t>
            </a:r>
          </a:p>
        </p:txBody>
      </p:sp>
      <p:sp>
        <p:nvSpPr>
          <p:cNvPr id="78851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zh-TW" altLang="en-US" smtClean="0">
                <a:ea typeface="標楷體" pitchFamily="65" charset="-120"/>
              </a:rPr>
              <a:t>桃連區職業類科之群科屬性</a:t>
            </a:r>
          </a:p>
        </p:txBody>
      </p:sp>
      <p:sp>
        <p:nvSpPr>
          <p:cNvPr id="4" name="六邊形 3">
            <a:extLst/>
          </p:cNvPr>
          <p:cNvSpPr/>
          <p:nvPr/>
        </p:nvSpPr>
        <p:spPr>
          <a:xfrm>
            <a:off x="1835150" y="2349500"/>
            <a:ext cx="1441450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機械群</a:t>
            </a:r>
          </a:p>
        </p:txBody>
      </p:sp>
      <p:sp>
        <p:nvSpPr>
          <p:cNvPr id="5" name="六邊形 4">
            <a:extLst/>
          </p:cNvPr>
          <p:cNvSpPr/>
          <p:nvPr/>
        </p:nvSpPr>
        <p:spPr>
          <a:xfrm>
            <a:off x="1835150" y="3644900"/>
            <a:ext cx="1441450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動力機械群</a:t>
            </a:r>
          </a:p>
        </p:txBody>
      </p:sp>
      <p:sp>
        <p:nvSpPr>
          <p:cNvPr id="6" name="六邊形 5">
            <a:extLst/>
          </p:cNvPr>
          <p:cNvSpPr/>
          <p:nvPr/>
        </p:nvSpPr>
        <p:spPr>
          <a:xfrm>
            <a:off x="3059113" y="2997200"/>
            <a:ext cx="1441450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電機電子群</a:t>
            </a:r>
          </a:p>
        </p:txBody>
      </p:sp>
      <p:sp>
        <p:nvSpPr>
          <p:cNvPr id="7" name="六邊形 6">
            <a:extLst/>
          </p:cNvPr>
          <p:cNvSpPr/>
          <p:nvPr/>
        </p:nvSpPr>
        <p:spPr>
          <a:xfrm>
            <a:off x="3059113" y="4292600"/>
            <a:ext cx="1441450" cy="1223963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土木與建築群</a:t>
            </a:r>
          </a:p>
        </p:txBody>
      </p:sp>
      <p:sp>
        <p:nvSpPr>
          <p:cNvPr id="8" name="六邊形 7">
            <a:extLst/>
          </p:cNvPr>
          <p:cNvSpPr/>
          <p:nvPr/>
        </p:nvSpPr>
        <p:spPr>
          <a:xfrm>
            <a:off x="4284663" y="2349500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化工群</a:t>
            </a:r>
          </a:p>
        </p:txBody>
      </p:sp>
      <p:sp>
        <p:nvSpPr>
          <p:cNvPr id="9" name="六邊形 8">
            <a:extLst/>
          </p:cNvPr>
          <p:cNvSpPr/>
          <p:nvPr/>
        </p:nvSpPr>
        <p:spPr>
          <a:xfrm>
            <a:off x="5508625" y="2997200"/>
            <a:ext cx="1439863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外語群</a:t>
            </a:r>
          </a:p>
        </p:txBody>
      </p:sp>
      <p:sp>
        <p:nvSpPr>
          <p:cNvPr id="10" name="六邊形 9">
            <a:extLst/>
          </p:cNvPr>
          <p:cNvSpPr/>
          <p:nvPr/>
        </p:nvSpPr>
        <p:spPr>
          <a:xfrm>
            <a:off x="4284663" y="3644900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餐旅群</a:t>
            </a:r>
          </a:p>
        </p:txBody>
      </p:sp>
      <p:sp>
        <p:nvSpPr>
          <p:cNvPr id="11" name="六邊形 10">
            <a:extLst/>
          </p:cNvPr>
          <p:cNvSpPr/>
          <p:nvPr/>
        </p:nvSpPr>
        <p:spPr>
          <a:xfrm>
            <a:off x="4284663" y="4941888"/>
            <a:ext cx="1439862" cy="1223962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海事群</a:t>
            </a:r>
          </a:p>
        </p:txBody>
      </p:sp>
      <p:sp>
        <p:nvSpPr>
          <p:cNvPr id="12" name="六邊形 11">
            <a:extLst/>
          </p:cNvPr>
          <p:cNvSpPr/>
          <p:nvPr/>
        </p:nvSpPr>
        <p:spPr>
          <a:xfrm>
            <a:off x="5508625" y="4292600"/>
            <a:ext cx="1439863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農業群</a:t>
            </a:r>
          </a:p>
        </p:txBody>
      </p:sp>
      <p:sp>
        <p:nvSpPr>
          <p:cNvPr id="13" name="六邊形 12">
            <a:extLst/>
          </p:cNvPr>
          <p:cNvSpPr/>
          <p:nvPr/>
        </p:nvSpPr>
        <p:spPr>
          <a:xfrm>
            <a:off x="6732588" y="3644900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家政群</a:t>
            </a:r>
          </a:p>
        </p:txBody>
      </p:sp>
      <p:sp>
        <p:nvSpPr>
          <p:cNvPr id="14" name="六邊形 13">
            <a:extLst/>
          </p:cNvPr>
          <p:cNvSpPr/>
          <p:nvPr/>
        </p:nvSpPr>
        <p:spPr>
          <a:xfrm>
            <a:off x="6732588" y="4941888"/>
            <a:ext cx="1439862" cy="1223962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食品群</a:t>
            </a:r>
          </a:p>
        </p:txBody>
      </p:sp>
      <p:sp>
        <p:nvSpPr>
          <p:cNvPr id="15" name="六邊形 14">
            <a:extLst/>
          </p:cNvPr>
          <p:cNvSpPr/>
          <p:nvPr/>
        </p:nvSpPr>
        <p:spPr>
          <a:xfrm>
            <a:off x="6732588" y="2349500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商業與管理群</a:t>
            </a:r>
          </a:p>
        </p:txBody>
      </p:sp>
      <p:sp>
        <p:nvSpPr>
          <p:cNvPr id="16" name="六邊形 15">
            <a:extLst/>
          </p:cNvPr>
          <p:cNvSpPr/>
          <p:nvPr/>
        </p:nvSpPr>
        <p:spPr>
          <a:xfrm>
            <a:off x="611188" y="2997200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設計群</a:t>
            </a:r>
          </a:p>
        </p:txBody>
      </p:sp>
      <p:sp>
        <p:nvSpPr>
          <p:cNvPr id="17" name="六邊形 16">
            <a:extLst/>
          </p:cNvPr>
          <p:cNvSpPr/>
          <p:nvPr/>
        </p:nvSpPr>
        <p:spPr>
          <a:xfrm>
            <a:off x="1835150" y="4941888"/>
            <a:ext cx="1441450" cy="1223962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水產群</a:t>
            </a:r>
          </a:p>
        </p:txBody>
      </p:sp>
      <p:sp>
        <p:nvSpPr>
          <p:cNvPr id="18" name="六邊形 17">
            <a:extLst/>
          </p:cNvPr>
          <p:cNvSpPr/>
          <p:nvPr/>
        </p:nvSpPr>
        <p:spPr>
          <a:xfrm>
            <a:off x="611188" y="4292600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藝術群</a:t>
            </a:r>
          </a:p>
        </p:txBody>
      </p:sp>
    </p:spTree>
    <p:extLst>
      <p:ext uri="{BB962C8B-B14F-4D97-AF65-F5344CB8AC3E}">
        <p14:creationId xmlns:p14="http://schemas.microsoft.com/office/powerpoint/2010/main" val="150565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標題 1"/>
          <p:cNvSpPr>
            <a:spLocks noGrp="1"/>
          </p:cNvSpPr>
          <p:nvPr>
            <p:ph type="title"/>
          </p:nvPr>
        </p:nvSpPr>
        <p:spPr>
          <a:xfrm>
            <a:off x="971550" y="0"/>
            <a:ext cx="8172450" cy="620713"/>
          </a:xfrm>
        </p:spPr>
        <p:txBody>
          <a:bodyPr/>
          <a:lstStyle/>
          <a:p>
            <a:pPr defTabSz="455613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高職群科表</a:t>
            </a:r>
            <a:endPara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4" name="Group 8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5781402"/>
              </p:ext>
            </p:extLst>
          </p:nvPr>
        </p:nvGraphicFramePr>
        <p:xfrm>
          <a:off x="395288" y="692150"/>
          <a:ext cx="8496300" cy="5602711"/>
        </p:xfrm>
        <a:graphic>
          <a:graphicData uri="http://schemas.openxmlformats.org/drawingml/2006/table">
            <a:tbl>
              <a:tblPr/>
              <a:tblGrid>
                <a:gridCol w="7921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288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9753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860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  <a:cs typeface="Times New Roman" pitchFamily="18" charset="0"/>
                        </a:rPr>
                        <a:t>類別</a:t>
                      </a:r>
                    </a:p>
                  </a:txBody>
                  <a:tcPr marL="14634" marR="146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  <a:cs typeface="Times New Roman" pitchFamily="18" charset="0"/>
                        </a:rPr>
                        <a:t>群別</a:t>
                      </a:r>
                    </a:p>
                  </a:txBody>
                  <a:tcPr marL="14634" marR="146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  <a:cs typeface="Times New Roman" pitchFamily="18" charset="0"/>
                        </a:rPr>
                        <a:t>現有科別</a:t>
                      </a:r>
                    </a:p>
                  </a:txBody>
                  <a:tcPr marL="14634" marR="146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86683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  <a:cs typeface="Times New Roman" pitchFamily="18" charset="0"/>
                        </a:rPr>
                        <a:t>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  <a:cs typeface="Times New Roman" pitchFamily="18" charset="0"/>
                        </a:rPr>
                        <a:t>業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  <a:cs typeface="Times New Roman" pitchFamily="18" charset="0"/>
                        </a:rPr>
                        <a:t>類</a:t>
                      </a:r>
                    </a:p>
                  </a:txBody>
                  <a:tcPr marL="14634" marR="146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  <a:cs typeface="Times New Roman" pitchFamily="18" charset="0"/>
                        </a:rPr>
                        <a:t>機械群</a:t>
                      </a:r>
                    </a:p>
                  </a:txBody>
                  <a:tcPr marL="14634" marR="146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  <a:cs typeface="Times New Roman" pitchFamily="18" charset="0"/>
                        </a:rPr>
                        <a:t>機械科、鑄造科、板金科、機械木模科、配管科、模具科、機電科、製圖科、生物產業機電科、電腦機械製圖科</a:t>
                      </a:r>
                    </a:p>
                  </a:txBody>
                  <a:tcPr marL="14634" marR="146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8361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  <a:cs typeface="Times New Roman" pitchFamily="18" charset="0"/>
                        </a:rPr>
                        <a:t>動力機械群</a:t>
                      </a:r>
                    </a:p>
                  </a:txBody>
                  <a:tcPr marL="14634" marR="146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  <a:cs typeface="Times New Roman" pitchFamily="18" charset="0"/>
                        </a:rPr>
                        <a:t>汽車科、重機科、飛機修護科、動力機械科、農業機械科</a:t>
                      </a:r>
                    </a:p>
                  </a:txBody>
                  <a:tcPr marL="14634" marR="146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8178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  <a:cs typeface="Times New Roman" pitchFamily="18" charset="0"/>
                        </a:rPr>
                        <a:t>電機電子群</a:t>
                      </a:r>
                    </a:p>
                  </a:txBody>
                  <a:tcPr marL="14634" marR="146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  <a:cs typeface="Times New Roman" pitchFamily="18" charset="0"/>
                        </a:rPr>
                        <a:t>資訊科、電子科、控制科、電機科、</a:t>
                      </a:r>
                      <a:endParaRPr kumimoji="1" lang="en-US" altLang="zh-TW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新細明體" pitchFamily="18" charset="-12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  <a:cs typeface="Times New Roman" pitchFamily="18" charset="0"/>
                        </a:rPr>
                        <a:t>冷凍空調科、航空電子科</a:t>
                      </a:r>
                    </a:p>
                  </a:txBody>
                  <a:tcPr marL="14634" marR="146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5235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  <a:cs typeface="Times New Roman" pitchFamily="18" charset="0"/>
                        </a:rPr>
                        <a:t>化工群</a:t>
                      </a:r>
                    </a:p>
                  </a:txBody>
                  <a:tcPr marL="14634" marR="146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  <a:cs typeface="Times New Roman" pitchFamily="18" charset="0"/>
                        </a:rPr>
                        <a:t>化工科、紡織科、染整科</a:t>
                      </a:r>
                    </a:p>
                  </a:txBody>
                  <a:tcPr marL="14634" marR="146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91220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  <a:cs typeface="Times New Roman" pitchFamily="18" charset="0"/>
                        </a:rPr>
                        <a:t>土木建築群</a:t>
                      </a:r>
                    </a:p>
                  </a:txBody>
                  <a:tcPr marL="14634" marR="146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  <a:cs typeface="Times New Roman" pitchFamily="18" charset="0"/>
                        </a:rPr>
                        <a:t>建築科、土木科、消防工程科</a:t>
                      </a:r>
                    </a:p>
                  </a:txBody>
                  <a:tcPr marL="14634" marR="146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094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標題 1"/>
          <p:cNvSpPr>
            <a:spLocks noGrp="1"/>
          </p:cNvSpPr>
          <p:nvPr>
            <p:ph type="title"/>
          </p:nvPr>
        </p:nvSpPr>
        <p:spPr>
          <a:xfrm>
            <a:off x="1116013" y="115888"/>
            <a:ext cx="6985000" cy="576262"/>
          </a:xfrm>
        </p:spPr>
        <p:txBody>
          <a:bodyPr/>
          <a:lstStyle/>
          <a:p>
            <a:pPr marL="512763" indent="-514350" defTabSz="455613" eaLnBrk="1" hangingPunct="1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高職群科表</a:t>
            </a:r>
            <a:endParaRPr lang="en-US" altLang="zh-TW" sz="24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483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  <a:ea typeface="微軟正黑體" panose="020B0604030504040204" pitchFamily="34" charset="-120"/>
              </a:defRPr>
            </a:lvl1pPr>
            <a:lvl2pPr marL="741363" indent="-285750" defTabSz="912813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  <a:ea typeface="微軟正黑體" panose="020B0604030504040204" pitchFamily="34" charset="-120"/>
              </a:defRPr>
            </a:lvl2pPr>
            <a:lvl3pPr marL="1141413" indent="-228600" defTabSz="912813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  <a:ea typeface="微軟正黑體" panose="020B0604030504040204" pitchFamily="34" charset="-120"/>
              </a:defRPr>
            </a:lvl3pPr>
            <a:lvl4pPr marL="1598613" indent="-228600" defTabSz="912813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  <a:ea typeface="微軟正黑體" panose="020B0604030504040204" pitchFamily="34" charset="-120"/>
              </a:defRPr>
            </a:lvl4pPr>
            <a:lvl5pPr marL="2055813" indent="-228600" defTabSz="912813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  <a:ea typeface="微軟正黑體" panose="020B0604030504040204" pitchFamily="34" charset="-120"/>
              </a:defRPr>
            </a:lvl5pPr>
            <a:lvl6pPr marL="2513013" indent="-228600" defTabSz="912813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  <a:ea typeface="微軟正黑體" panose="020B0604030504040204" pitchFamily="34" charset="-120"/>
              </a:defRPr>
            </a:lvl6pPr>
            <a:lvl7pPr marL="2970213" indent="-228600" defTabSz="912813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  <a:ea typeface="微軟正黑體" panose="020B0604030504040204" pitchFamily="34" charset="-120"/>
              </a:defRPr>
            </a:lvl7pPr>
            <a:lvl8pPr marL="3427413" indent="-228600" defTabSz="912813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  <a:ea typeface="微軟正黑體" panose="020B0604030504040204" pitchFamily="34" charset="-120"/>
              </a:defRPr>
            </a:lvl8pPr>
            <a:lvl9pPr marL="3884613" indent="-228600" defTabSz="912813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D182E92-35CB-4E77-927D-0CE4FACFF014}" type="slidenum">
              <a:rPr kumimoji="1" lang="zh-TW" altLang="en-US" smtClean="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34</a:t>
            </a:fld>
            <a:endParaRPr kumimoji="1" lang="en-US" altLang="zh-TW" smtClean="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graphicFrame>
        <p:nvGraphicFramePr>
          <p:cNvPr id="66619" name="Group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594919"/>
              </p:ext>
            </p:extLst>
          </p:nvPr>
        </p:nvGraphicFramePr>
        <p:xfrm>
          <a:off x="179388" y="765175"/>
          <a:ext cx="8713787" cy="6086475"/>
        </p:xfrm>
        <a:graphic>
          <a:graphicData uri="http://schemas.openxmlformats.org/drawingml/2006/table">
            <a:tbl>
              <a:tblPr/>
              <a:tblGrid>
                <a:gridCol w="9366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319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4452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416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  <a:cs typeface="Times New Roman" pitchFamily="18" charset="0"/>
                        </a:rPr>
                        <a:t>類別</a:t>
                      </a:r>
                    </a:p>
                  </a:txBody>
                  <a:tcPr marL="6585" marR="658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  <a:cs typeface="Times New Roman" pitchFamily="18" charset="0"/>
                        </a:rPr>
                        <a:t>群別</a:t>
                      </a:r>
                    </a:p>
                  </a:txBody>
                  <a:tcPr marL="6585" marR="658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  <a:cs typeface="Times New Roman" pitchFamily="18" charset="0"/>
                        </a:rPr>
                        <a:t>現有科別</a:t>
                      </a:r>
                    </a:p>
                  </a:txBody>
                  <a:tcPr marL="6585" marR="658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81796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  <a:cs typeface="Times New Roman" pitchFamily="18" charset="0"/>
                        </a:rPr>
                        <a:t>商</a:t>
                      </a:r>
                      <a:endParaRPr kumimoji="1" lang="en-US" altLang="zh-TW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新細明體" pitchFamily="18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  <a:cs typeface="Times New Roman" pitchFamily="18" charset="0"/>
                        </a:rPr>
                        <a:t>業</a:t>
                      </a:r>
                      <a:endParaRPr kumimoji="1" lang="en-US" altLang="zh-TW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新細明體" pitchFamily="18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  <a:cs typeface="Times New Roman" pitchFamily="18" charset="0"/>
                        </a:rPr>
                        <a:t>類</a:t>
                      </a:r>
                    </a:p>
                  </a:txBody>
                  <a:tcPr marL="6585" marR="658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  <a:cs typeface="Times New Roman" pitchFamily="18" charset="0"/>
                        </a:rPr>
                        <a:t>商業管理群</a:t>
                      </a:r>
                    </a:p>
                  </a:txBody>
                  <a:tcPr marL="6585" marR="658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  <a:cs typeface="Times New Roman" pitchFamily="18" charset="0"/>
                        </a:rPr>
                        <a:t>商業經營科、國際貿易科、會計事務科、資料處理科、電子商務科、流通管理科、農產行銷科、航運管理科</a:t>
                      </a:r>
                    </a:p>
                  </a:txBody>
                  <a:tcPr marL="6585" marR="658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5453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  <a:cs typeface="Times New Roman" pitchFamily="18" charset="0"/>
                        </a:rPr>
                        <a:t>外語群</a:t>
                      </a:r>
                    </a:p>
                  </a:txBody>
                  <a:tcPr marL="6585" marR="658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  <a:cs typeface="Times New Roman" pitchFamily="18" charset="0"/>
                        </a:rPr>
                        <a:t>應用英文科、應用日文科</a:t>
                      </a:r>
                      <a:endParaRPr kumimoji="1" lang="zh-TW" altLang="zh-TW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6585" marR="658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0906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  <a:cs typeface="Times New Roman" pitchFamily="18" charset="0"/>
                        </a:rPr>
                        <a:t>設計群</a:t>
                      </a:r>
                    </a:p>
                  </a:txBody>
                  <a:tcPr marL="6585" marR="658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  <a:cs typeface="Times New Roman" pitchFamily="18" charset="0"/>
                        </a:rPr>
                        <a:t>家具木工科、美工科、陶瓷工程科、室內空間設計科、圖文傳播科、金屬工藝科、家具設計科、廣告設計科、多媒體設計科、室內設計科</a:t>
                      </a:r>
                    </a:p>
                  </a:txBody>
                  <a:tcPr marL="6585" marR="658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44914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  <a:cs typeface="Times New Roman" pitchFamily="18" charset="0"/>
                        </a:rPr>
                        <a:t>農</a:t>
                      </a:r>
                      <a:endParaRPr kumimoji="1" lang="en-US" altLang="zh-TW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新細明體" pitchFamily="18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  <a:cs typeface="Times New Roman" pitchFamily="18" charset="0"/>
                        </a:rPr>
                        <a:t>業</a:t>
                      </a:r>
                      <a:endParaRPr kumimoji="1" lang="en-US" altLang="zh-TW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新細明體" pitchFamily="18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  <a:cs typeface="Times New Roman" pitchFamily="18" charset="0"/>
                        </a:rPr>
                        <a:t>類</a:t>
                      </a:r>
                    </a:p>
                  </a:txBody>
                  <a:tcPr marL="6585" marR="658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  <a:cs typeface="Times New Roman" pitchFamily="18" charset="0"/>
                        </a:rPr>
                        <a:t>農業群</a:t>
                      </a:r>
                    </a:p>
                  </a:txBody>
                  <a:tcPr marL="6585" marR="658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  <a:cs typeface="Times New Roman" pitchFamily="18" charset="0"/>
                        </a:rPr>
                        <a:t>農場經營科、園藝科、森林科、野生動物保育科、造園科、畜產保健科</a:t>
                      </a:r>
                    </a:p>
                  </a:txBody>
                  <a:tcPr marL="6585" marR="658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5453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  <a:cs typeface="Times New Roman" pitchFamily="18" charset="0"/>
                        </a:rPr>
                        <a:t>食品群</a:t>
                      </a:r>
                    </a:p>
                  </a:txBody>
                  <a:tcPr marL="6585" marR="658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  <a:cs typeface="Times New Roman" pitchFamily="18" charset="0"/>
                        </a:rPr>
                        <a:t>食品加工科、食品科、水產食品科</a:t>
                      </a:r>
                    </a:p>
                  </a:txBody>
                  <a:tcPr marL="6585" marR="658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227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標題 1"/>
          <p:cNvSpPr>
            <a:spLocks noGrp="1"/>
          </p:cNvSpPr>
          <p:nvPr>
            <p:ph type="title"/>
          </p:nvPr>
        </p:nvSpPr>
        <p:spPr>
          <a:xfrm>
            <a:off x="1403350" y="115888"/>
            <a:ext cx="7294563" cy="576262"/>
          </a:xfrm>
        </p:spPr>
        <p:txBody>
          <a:bodyPr/>
          <a:lstStyle/>
          <a:p>
            <a:pPr marL="512763" indent="-514350" defTabSz="455613" eaLnBrk="1" hangingPunct="1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高職群科表</a:t>
            </a:r>
            <a:endParaRPr lang="en-US" altLang="zh-TW" sz="24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1507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  <a:ea typeface="微軟正黑體" panose="020B0604030504040204" pitchFamily="34" charset="-120"/>
              </a:defRPr>
            </a:lvl1pPr>
            <a:lvl2pPr marL="741363" indent="-285750" defTabSz="912813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  <a:ea typeface="微軟正黑體" panose="020B0604030504040204" pitchFamily="34" charset="-120"/>
              </a:defRPr>
            </a:lvl2pPr>
            <a:lvl3pPr marL="1141413" indent="-228600" defTabSz="912813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  <a:ea typeface="微軟正黑體" panose="020B0604030504040204" pitchFamily="34" charset="-120"/>
              </a:defRPr>
            </a:lvl3pPr>
            <a:lvl4pPr marL="1598613" indent="-228600" defTabSz="912813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  <a:ea typeface="微軟正黑體" panose="020B0604030504040204" pitchFamily="34" charset="-120"/>
              </a:defRPr>
            </a:lvl4pPr>
            <a:lvl5pPr marL="2055813" indent="-228600" defTabSz="912813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  <a:ea typeface="微軟正黑體" panose="020B0604030504040204" pitchFamily="34" charset="-120"/>
              </a:defRPr>
            </a:lvl5pPr>
            <a:lvl6pPr marL="2513013" indent="-228600" defTabSz="912813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  <a:ea typeface="微軟正黑體" panose="020B0604030504040204" pitchFamily="34" charset="-120"/>
              </a:defRPr>
            </a:lvl6pPr>
            <a:lvl7pPr marL="2970213" indent="-228600" defTabSz="912813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  <a:ea typeface="微軟正黑體" panose="020B0604030504040204" pitchFamily="34" charset="-120"/>
              </a:defRPr>
            </a:lvl7pPr>
            <a:lvl8pPr marL="3427413" indent="-228600" defTabSz="912813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  <a:ea typeface="微軟正黑體" panose="020B0604030504040204" pitchFamily="34" charset="-120"/>
              </a:defRPr>
            </a:lvl8pPr>
            <a:lvl9pPr marL="3884613" indent="-228600" defTabSz="912813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792DF01-67B9-4729-B69A-8593883B1FBC}" type="slidenum">
              <a:rPr kumimoji="1" lang="zh-TW" altLang="en-US" smtClean="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35</a:t>
            </a:fld>
            <a:endParaRPr kumimoji="1" lang="en-US" altLang="zh-TW" smtClean="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graphicFrame>
        <p:nvGraphicFramePr>
          <p:cNvPr id="67660" name="Group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0525789"/>
              </p:ext>
            </p:extLst>
          </p:nvPr>
        </p:nvGraphicFramePr>
        <p:xfrm>
          <a:off x="107950" y="765175"/>
          <a:ext cx="9036050" cy="6089651"/>
        </p:xfrm>
        <a:graphic>
          <a:graphicData uri="http://schemas.openxmlformats.org/drawingml/2006/table">
            <a:tbl>
              <a:tblPr/>
              <a:tblGrid>
                <a:gridCol w="2174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3730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633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6705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628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31166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50504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  <a:cs typeface="Times New Roman" pitchFamily="18" charset="0"/>
                        </a:rPr>
                        <a:t>類別</a:t>
                      </a:r>
                    </a:p>
                  </a:txBody>
                  <a:tcPr marL="4704" marR="47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4704" marR="4704" marT="0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  <a:cs typeface="Times New Roman" pitchFamily="18" charset="0"/>
                        </a:rPr>
                        <a:t>群別</a:t>
                      </a:r>
                    </a:p>
                  </a:txBody>
                  <a:tcPr marL="4704" marR="4704" marT="0" marB="0" anchor="ctr" horzOverflow="overflow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4704" marR="4704" marT="0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  <a:cs typeface="Times New Roman" pitchFamily="18" charset="0"/>
                        </a:rPr>
                        <a:t>現有科別</a:t>
                      </a:r>
                    </a:p>
                  </a:txBody>
                  <a:tcPr marL="4704" marR="4704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06117"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  <a:cs typeface="Times New Roman" pitchFamily="18" charset="0"/>
                        </a:rPr>
                        <a:t>家</a:t>
                      </a:r>
                      <a:endParaRPr kumimoji="1" lang="en-US" altLang="zh-TW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新細明體" pitchFamily="18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  <a:cs typeface="Times New Roman" pitchFamily="18" charset="0"/>
                        </a:rPr>
                        <a:t>事</a:t>
                      </a:r>
                      <a:endParaRPr kumimoji="1" lang="en-US" altLang="zh-TW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新細明體" pitchFamily="18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  <a:cs typeface="Times New Roman" pitchFamily="18" charset="0"/>
                        </a:rPr>
                        <a:t>類</a:t>
                      </a:r>
                    </a:p>
                  </a:txBody>
                  <a:tcPr marL="4704" marR="47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4704" marR="4704" marT="0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  <a:cs typeface="Times New Roman" pitchFamily="18" charset="0"/>
                        </a:rPr>
                        <a:t>家政群</a:t>
                      </a:r>
                    </a:p>
                  </a:txBody>
                  <a:tcPr marL="4704" marR="4704" marT="0" marB="0" anchor="ctr" horzOverflow="overflow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4704" marR="4704" marT="0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  <a:cs typeface="Times New Roman" pitchFamily="18" charset="0"/>
                        </a:rPr>
                        <a:t>家政科、服裝科、幼兒保育科、美容科、</a:t>
                      </a:r>
                      <a:endParaRPr kumimoji="1" lang="en-US" altLang="zh-TW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新細明體" pitchFamily="18" charset="-12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  <a:cs typeface="Times New Roman" pitchFamily="18" charset="0"/>
                        </a:rPr>
                        <a:t>時尚模特兒科、流行服飾科、時尚造型科、照顧服務科</a:t>
                      </a:r>
                    </a:p>
                  </a:txBody>
                  <a:tcPr marL="4704" marR="4704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51862">
                <a:tc gridSpan="2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4704" marR="4704" marT="0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  <a:cs typeface="Times New Roman" pitchFamily="18" charset="0"/>
                        </a:rPr>
                        <a:t>餐旅群</a:t>
                      </a:r>
                    </a:p>
                  </a:txBody>
                  <a:tcPr marL="4704" marR="4704" marT="0" marB="0" anchor="ctr" horzOverflow="overflow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4704" marR="4704" marT="0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  <a:cs typeface="Times New Roman" pitchFamily="18" charset="0"/>
                        </a:rPr>
                        <a:t>觀光事業科、餐飲管理科</a:t>
                      </a:r>
                    </a:p>
                  </a:txBody>
                  <a:tcPr marL="4704" marR="4704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51862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marL="91434" marR="91434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  <a:cs typeface="Times New Roman" pitchFamily="18" charset="0"/>
                        </a:rPr>
                        <a:t>海事</a:t>
                      </a:r>
                      <a:endParaRPr kumimoji="1" lang="en-US" altLang="zh-TW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微軟正黑體" pitchFamily="34" charset="-120"/>
                        <a:ea typeface="新細明體" pitchFamily="18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  <a:cs typeface="Times New Roman" pitchFamily="18" charset="0"/>
                        </a:rPr>
                        <a:t>水產類</a:t>
                      </a:r>
                    </a:p>
                  </a:txBody>
                  <a:tcPr marL="4704" marR="4704" marT="0" marB="0" anchor="ctr" horzOverflow="overflow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微軟正黑體" pitchFamily="34" charset="-12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4704" marR="4704" marT="0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  <a:cs typeface="Times New Roman" pitchFamily="18" charset="0"/>
                        </a:rPr>
                        <a:t>水產群</a:t>
                      </a:r>
                    </a:p>
                  </a:txBody>
                  <a:tcPr marL="4704" marR="4704" marT="0" marB="0" anchor="ctr" horzOverflow="overflow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微軟正黑體" pitchFamily="34" charset="-12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4704" marR="4704" marT="0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  <a:cs typeface="Times New Roman" pitchFamily="18" charset="0"/>
                        </a:rPr>
                        <a:t>漁業科、水產養殖科</a:t>
                      </a:r>
                    </a:p>
                  </a:txBody>
                  <a:tcPr marL="4704" marR="4704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5186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  <a:cs typeface="Times New Roman" pitchFamily="18" charset="0"/>
                        </a:rPr>
                        <a:t>海事群</a:t>
                      </a:r>
                    </a:p>
                  </a:txBody>
                  <a:tcPr marL="4704" marR="4704" marT="0" marB="0" anchor="ctr" horzOverflow="overflow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微軟正黑體" pitchFamily="34" charset="-12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4704" marR="4704" marT="0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  <a:cs typeface="Times New Roman" pitchFamily="18" charset="0"/>
                        </a:rPr>
                        <a:t>輪機科、航海科</a:t>
                      </a:r>
                    </a:p>
                  </a:txBody>
                  <a:tcPr marL="4704" marR="4704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677444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  <a:cs typeface="Times New Roman" pitchFamily="18" charset="0"/>
                        </a:rPr>
                        <a:t>藝</a:t>
                      </a:r>
                      <a:endParaRPr kumimoji="1" lang="en-US" altLang="zh-TW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新細明體" pitchFamily="18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  <a:cs typeface="Times New Roman" pitchFamily="18" charset="0"/>
                        </a:rPr>
                        <a:t>術</a:t>
                      </a:r>
                      <a:endParaRPr kumimoji="1" lang="en-US" altLang="zh-TW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新細明體" pitchFamily="18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  <a:cs typeface="Times New Roman" pitchFamily="18" charset="0"/>
                        </a:rPr>
                        <a:t>類</a:t>
                      </a:r>
                    </a:p>
                  </a:txBody>
                  <a:tcPr marL="4704" marR="47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4704" marR="4704" marT="0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  <a:cs typeface="Times New Roman" pitchFamily="18" charset="0"/>
                        </a:rPr>
                        <a:t>藝術群</a:t>
                      </a:r>
                    </a:p>
                  </a:txBody>
                  <a:tcPr marL="4704" marR="4704" marT="0" marB="0" anchor="ctr" horzOverflow="overflow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4704" marR="4704" marT="0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  <a:cs typeface="Times New Roman" pitchFamily="18" charset="0"/>
                        </a:rPr>
                        <a:t>戲劇科、音樂科、舞蹈科、美術科、影劇科、西樂科、國樂科、電影電視科、表演藝術科、多媒體動畫科、時尚工藝科</a:t>
                      </a:r>
                    </a:p>
                  </a:txBody>
                  <a:tcPr marL="4704" marR="4704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646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/>
          <a:lstStyle/>
          <a:p>
            <a:r>
              <a:rPr lang="zh-TW" altLang="en-US" sz="4800" b="1" dirty="0" smtClean="0">
                <a:solidFill>
                  <a:schemeClr val="tx2">
                    <a:lumMod val="75000"/>
                  </a:schemeClr>
                </a:solidFill>
              </a:rPr>
              <a:t>提早與孩子討論</a:t>
            </a:r>
            <a:endParaRPr lang="zh-TW" altLang="en-US" sz="4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01778" y="1422480"/>
            <a:ext cx="8229600" cy="4525963"/>
          </a:xfrm>
        </p:spPr>
        <p:txBody>
          <a:bodyPr/>
          <a:lstStyle/>
          <a:p>
            <a:r>
              <a:rPr lang="zh-TW" altLang="en-US" sz="40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我適合讀</a:t>
            </a:r>
            <a:endParaRPr lang="en-US" altLang="zh-TW" sz="4000" b="1" dirty="0" smtClean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zh-TW" altLang="en-US" sz="4800" b="1" dirty="0">
                <a:solidFill>
                  <a:srgbClr val="7030A0"/>
                </a:solidFill>
              </a:rPr>
              <a:t>普高</a:t>
            </a:r>
            <a:r>
              <a:rPr lang="en-US" altLang="zh-TW" sz="4800" b="1" dirty="0" smtClean="0">
                <a:solidFill>
                  <a:srgbClr val="7030A0"/>
                </a:solidFill>
              </a:rPr>
              <a:t>??</a:t>
            </a:r>
            <a:r>
              <a:rPr lang="zh-TW" altLang="en-US" sz="4800" b="1" dirty="0" smtClean="0">
                <a:solidFill>
                  <a:srgbClr val="7030A0"/>
                </a:solidFill>
              </a:rPr>
              <a:t>      </a:t>
            </a:r>
            <a:endParaRPr lang="en-US" altLang="zh-TW" sz="4800" b="1" dirty="0" smtClean="0">
              <a:solidFill>
                <a:srgbClr val="7030A0"/>
              </a:solidFill>
            </a:endParaRPr>
          </a:p>
          <a:p>
            <a:pPr algn="ctr"/>
            <a:r>
              <a:rPr lang="zh-TW" altLang="en-US" sz="4800" b="1" dirty="0" smtClean="0">
                <a:solidFill>
                  <a:srgbClr val="7030A0"/>
                </a:solidFill>
              </a:rPr>
              <a:t>職科</a:t>
            </a:r>
            <a:r>
              <a:rPr lang="en-US" altLang="zh-TW" sz="4800" b="1" dirty="0" smtClean="0">
                <a:solidFill>
                  <a:srgbClr val="7030A0"/>
                </a:solidFill>
              </a:rPr>
              <a:t>??</a:t>
            </a:r>
            <a:r>
              <a:rPr lang="zh-TW" altLang="en-US" sz="4800" b="1" dirty="0" smtClean="0">
                <a:solidFill>
                  <a:srgbClr val="7030A0"/>
                </a:solidFill>
              </a:rPr>
              <a:t>  </a:t>
            </a:r>
            <a:endParaRPr lang="en-US" altLang="zh-TW" sz="4800" b="1" dirty="0" smtClean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zh-TW" altLang="en-US" sz="4800" b="1" smtClean="0">
                <a:solidFill>
                  <a:srgbClr val="7030A0"/>
                </a:solidFill>
              </a:rPr>
              <a:t>                            什麼</a:t>
            </a:r>
            <a:r>
              <a:rPr lang="zh-TW" altLang="en-US" sz="4800" b="1" dirty="0" smtClean="0">
                <a:solidFill>
                  <a:srgbClr val="7030A0"/>
                </a:solidFill>
              </a:rPr>
              <a:t>科系</a:t>
            </a:r>
            <a:r>
              <a:rPr lang="en-US" altLang="zh-TW" sz="4800" b="1" dirty="0" smtClean="0">
                <a:solidFill>
                  <a:srgbClr val="7030A0"/>
                </a:solidFill>
              </a:rPr>
              <a:t>??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1979712" y="6017796"/>
            <a:ext cx="34163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>
                <a:latin typeface="標楷體" panose="03000509000000000000" pitchFamily="65" charset="-120"/>
                <a:cs typeface="Times New Roman" panose="02020603050405020304" pitchFamily="18" charset="0"/>
                <a:hlinkClick r:id="rId2" action="ppaction://hlinkfile"/>
              </a:rPr>
              <a:t>Holland</a:t>
            </a:r>
            <a:r>
              <a:rPr lang="zh-TW" altLang="zh-TW" sz="2400" dirty="0">
                <a:ea typeface="標楷體" panose="03000509000000000000" pitchFamily="65" charset="-120"/>
                <a:cs typeface="Times New Roman" panose="02020603050405020304" pitchFamily="18" charset="0"/>
                <a:hlinkClick r:id="rId2" action="ppaction://hlinkfile"/>
              </a:rPr>
              <a:t>的六大興趣類型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93752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圖片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73175"/>
            <a:ext cx="91440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圖片 5">
            <a:extLst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66023">
            <a:off x="433388" y="2227263"/>
            <a:ext cx="2482850" cy="2386012"/>
          </a:xfrm>
          <a:prstGeom prst="rect">
            <a:avLst/>
          </a:prstGeom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6">
            <a:extLst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050" y="2466975"/>
            <a:ext cx="6264275" cy="2770188"/>
          </a:xfrm>
          <a:prstGeom prst="rect">
            <a:avLst/>
          </a:prstGeom>
          <a:effectLst>
            <a:outerShdw blurRad="50800" dist="127000" dir="6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1861" name="文字方塊 8"/>
          <p:cNvSpPr txBox="1">
            <a:spLocks noChangeArrowheads="1"/>
          </p:cNvSpPr>
          <p:nvPr/>
        </p:nvSpPr>
        <p:spPr bwMode="auto">
          <a:xfrm>
            <a:off x="971550" y="2924175"/>
            <a:ext cx="7269163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sz="4800" b="1" dirty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桃連區</a:t>
            </a:r>
            <a:r>
              <a:rPr lang="en-US" altLang="zh-TW" sz="4800" b="1" dirty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108</a:t>
            </a:r>
            <a:r>
              <a:rPr lang="zh-TW" altLang="en-US" sz="4800" b="1" dirty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年度</a:t>
            </a:r>
          </a:p>
          <a:p>
            <a:pPr algn="ctr"/>
            <a:r>
              <a:rPr lang="zh-TW" altLang="en-US" sz="4800" b="1" dirty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重要日程</a:t>
            </a:r>
          </a:p>
        </p:txBody>
      </p:sp>
      <p:pic>
        <p:nvPicPr>
          <p:cNvPr id="121862" name="圖片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99350" y="552450"/>
            <a:ext cx="1033463" cy="127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3" name="圖片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19925" y="4584700"/>
            <a:ext cx="122396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4" name="圖片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37300" y="4764088"/>
            <a:ext cx="6826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5" name="圖片 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04863" y="4760913"/>
            <a:ext cx="106045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6" name="圖片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209835">
            <a:off x="3222625" y="1479550"/>
            <a:ext cx="26670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7" name="圖片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477859">
            <a:off x="6519863" y="1497013"/>
            <a:ext cx="265112" cy="117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8" name="圖片 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499401">
            <a:off x="1709738" y="1287463"/>
            <a:ext cx="265112" cy="117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6" name="Text Box 2">
            <a:extLst/>
          </p:cNvPr>
          <p:cNvSpPr txBox="1">
            <a:spLocks noChangeArrowheads="1"/>
          </p:cNvSpPr>
          <p:nvPr/>
        </p:nvSpPr>
        <p:spPr bwMode="auto">
          <a:xfrm>
            <a:off x="146070" y="1482824"/>
            <a:ext cx="677108" cy="530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vert="eaVert"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年度重要日程表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依簡章為準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)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22883" name="圖片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636" y="-10710"/>
            <a:ext cx="8143364" cy="691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84" name="文字方塊 2"/>
          <p:cNvSpPr txBox="1">
            <a:spLocks noChangeArrowheads="1"/>
          </p:cNvSpPr>
          <p:nvPr/>
        </p:nvSpPr>
        <p:spPr bwMode="auto">
          <a:xfrm>
            <a:off x="76001" y="836712"/>
            <a:ext cx="11525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108</a:t>
            </a:r>
            <a:endParaRPr lang="zh-TW" altLang="en-US" sz="3600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圖片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73175"/>
            <a:ext cx="91440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圖片 5">
            <a:extLst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66023">
            <a:off x="433388" y="2227263"/>
            <a:ext cx="2482850" cy="2386012"/>
          </a:xfrm>
          <a:prstGeom prst="rect">
            <a:avLst/>
          </a:prstGeom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6">
            <a:extLst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050" y="2466975"/>
            <a:ext cx="6264275" cy="2770188"/>
          </a:xfrm>
          <a:prstGeom prst="rect">
            <a:avLst/>
          </a:prstGeom>
          <a:effectLst>
            <a:outerShdw blurRad="50800" dist="127000" dir="6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4933" name="文字方塊 8"/>
          <p:cNvSpPr txBox="1">
            <a:spLocks noChangeArrowheads="1"/>
          </p:cNvSpPr>
          <p:nvPr/>
        </p:nvSpPr>
        <p:spPr bwMode="auto">
          <a:xfrm>
            <a:off x="1335088" y="2708275"/>
            <a:ext cx="676592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sz="4800" b="1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桃連區特色招生</a:t>
            </a:r>
            <a:endParaRPr lang="en-US" altLang="zh-TW" sz="4800" b="1">
              <a:solidFill>
                <a:schemeClr val="hlink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4800" b="1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及免試入學介紹</a:t>
            </a:r>
            <a:endParaRPr lang="en-US" altLang="zh-TW" sz="4800" b="1">
              <a:solidFill>
                <a:schemeClr val="hlink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4800" b="1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（含超額比序）</a:t>
            </a:r>
            <a:endParaRPr lang="en-US" altLang="zh-TW" sz="4800" b="1">
              <a:solidFill>
                <a:schemeClr val="hlink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24934" name="圖片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99350" y="552450"/>
            <a:ext cx="1033463" cy="127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5" name="圖片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19925" y="4584700"/>
            <a:ext cx="122396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6" name="圖片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37300" y="4764088"/>
            <a:ext cx="6826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7" name="圖片 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04863" y="4760913"/>
            <a:ext cx="106045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8" name="圖片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209835">
            <a:off x="3222625" y="1479550"/>
            <a:ext cx="26670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9" name="圖片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477859">
            <a:off x="6519863" y="1497013"/>
            <a:ext cx="265112" cy="117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40" name="圖片 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499401">
            <a:off x="1709738" y="1287463"/>
            <a:ext cx="265112" cy="117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圖片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64704"/>
            <a:ext cx="9144000" cy="565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Shape 84"/>
          <p:cNvSpPr>
            <a:spLocks noChangeArrowheads="1"/>
          </p:cNvSpPr>
          <p:nvPr/>
        </p:nvSpPr>
        <p:spPr bwMode="auto">
          <a:xfrm>
            <a:off x="3635375" y="2420938"/>
            <a:ext cx="1223963" cy="38735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eaLnBrk="1" hangingPunct="1"/>
            <a:endParaRPr kumimoji="0" lang="zh-TW" altLang="en-US" sz="1800">
              <a:solidFill>
                <a:srgbClr val="000000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資料庫圖表 2">
            <a:extLst/>
          </p:cNvPr>
          <p:cNvGraphicFramePr/>
          <p:nvPr>
            <p:extLst>
              <p:ext uri="{D42A27DB-BD31-4B8C-83A1-F6EECF244321}">
                <p14:modId xmlns:p14="http://schemas.microsoft.com/office/powerpoint/2010/main" val="1316736076"/>
              </p:ext>
            </p:extLst>
          </p:nvPr>
        </p:nvGraphicFramePr>
        <p:xfrm>
          <a:off x="323528" y="1700808"/>
          <a:ext cx="8460432" cy="4768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文字方塊 1"/>
          <p:cNvSpPr txBox="1"/>
          <p:nvPr/>
        </p:nvSpPr>
        <p:spPr>
          <a:xfrm>
            <a:off x="1043608" y="908720"/>
            <a:ext cx="7488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ea typeface="超研澤新藝體" panose="02010609010101010101" pitchFamily="49" charset="-120"/>
              </a:rPr>
              <a:t>多出來的機會，不影響免試入學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文字方塊 3"/>
          <p:cNvSpPr txBox="1">
            <a:spLocks noChangeArrowheads="1"/>
          </p:cNvSpPr>
          <p:nvPr/>
        </p:nvSpPr>
        <p:spPr bwMode="auto">
          <a:xfrm>
            <a:off x="250825" y="692150"/>
            <a:ext cx="86756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None/>
            </a:pPr>
            <a:r>
              <a:rPr lang="zh-TW" altLang="en-US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桃連區的特色招生</a:t>
            </a:r>
            <a:r>
              <a:rPr lang="en-US" altLang="zh-TW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甄選入學</a:t>
            </a:r>
            <a:r>
              <a:rPr lang="en-US" altLang="zh-TW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藝才班、體育班</a:t>
            </a:r>
            <a:r>
              <a:rPr lang="en-US" altLang="zh-TW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</p:txBody>
      </p:sp>
      <p:sp>
        <p:nvSpPr>
          <p:cNvPr id="126979" name="文字方塊 1"/>
          <p:cNvSpPr txBox="1">
            <a:spLocks noChangeArrowheads="1"/>
          </p:cNvSpPr>
          <p:nvPr/>
        </p:nvSpPr>
        <p:spPr bwMode="auto">
          <a:xfrm>
            <a:off x="287338" y="1341438"/>
            <a:ext cx="8856662" cy="526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 typeface="Arial" pitchFamily="34" charset="0"/>
              <a:buNone/>
            </a:pPr>
            <a:r>
              <a:rPr lang="zh-TW" altLang="en-US" sz="24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武陵高中</a:t>
            </a:r>
            <a:r>
              <a:rPr lang="en-US" altLang="zh-TW" sz="24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(2)</a:t>
            </a:r>
            <a:r>
              <a:rPr lang="zh-TW" altLang="en-US" sz="24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4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科學班</a:t>
            </a:r>
            <a:r>
              <a:rPr lang="en-US" altLang="zh-TW" sz="24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4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班、音樂班</a:t>
            </a:r>
            <a:r>
              <a:rPr lang="en-US" altLang="zh-TW" sz="24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4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40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4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桃園高中</a:t>
            </a:r>
            <a:r>
              <a:rPr lang="en-US" altLang="zh-TW" sz="24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(2)</a:t>
            </a:r>
            <a:r>
              <a:rPr lang="zh-TW" altLang="en-US" sz="24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4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體育班</a:t>
            </a:r>
            <a:r>
              <a:rPr lang="en-US" altLang="zh-TW" sz="24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4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班、舞蹈班</a:t>
            </a:r>
            <a:r>
              <a:rPr lang="en-US" altLang="zh-TW" sz="24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4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40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4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中大壢中</a:t>
            </a:r>
            <a:r>
              <a:rPr lang="en-US" altLang="zh-TW" sz="24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en-US" sz="24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4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音樂班</a:t>
            </a:r>
            <a:r>
              <a:rPr lang="en-US" altLang="zh-TW" sz="24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4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40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4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內壢高中</a:t>
            </a:r>
            <a:r>
              <a:rPr lang="en-US" altLang="zh-TW" sz="24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en-US" sz="24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4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美術班</a:t>
            </a:r>
            <a:r>
              <a:rPr lang="en-US" altLang="zh-TW" sz="24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4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40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4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陽明高中</a:t>
            </a:r>
            <a:r>
              <a:rPr lang="en-US" altLang="zh-TW" sz="24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en-US" sz="24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4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美術班</a:t>
            </a:r>
            <a:r>
              <a:rPr lang="en-US" altLang="zh-TW" sz="24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4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40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4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南崁高中</a:t>
            </a:r>
            <a:r>
              <a:rPr lang="en-US" altLang="zh-TW" sz="24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(3)</a:t>
            </a:r>
            <a:r>
              <a:rPr lang="zh-TW" altLang="en-US" sz="24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4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體育班</a:t>
            </a:r>
            <a:r>
              <a:rPr lang="en-US" altLang="zh-TW" sz="24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4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班、音樂班</a:t>
            </a:r>
            <a:r>
              <a:rPr lang="en-US" altLang="zh-TW" sz="24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4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班、美術班</a:t>
            </a:r>
            <a:r>
              <a:rPr lang="en-US" altLang="zh-TW" sz="24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4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40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4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永豐高中</a:t>
            </a:r>
            <a:r>
              <a:rPr lang="en-US" altLang="zh-TW" sz="24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(2)</a:t>
            </a:r>
            <a:r>
              <a:rPr lang="zh-TW" altLang="en-US" sz="24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4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體育班</a:t>
            </a:r>
            <a:r>
              <a:rPr lang="en-US" altLang="zh-TW" sz="24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24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40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4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平鎮高中</a:t>
            </a:r>
            <a:r>
              <a:rPr lang="en-US" altLang="zh-TW" sz="24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(3)</a:t>
            </a:r>
            <a:r>
              <a:rPr lang="zh-TW" altLang="en-US" sz="24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4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體育班</a:t>
            </a:r>
            <a:r>
              <a:rPr lang="en-US" altLang="zh-TW" sz="24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24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班、美術班</a:t>
            </a:r>
            <a:r>
              <a:rPr lang="en-US" altLang="zh-TW" sz="24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4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</a:p>
          <a:p>
            <a:pPr eaLnBrk="1" hangingPunct="1">
              <a:buFont typeface="Arial" pitchFamily="34" charset="0"/>
              <a:buNone/>
            </a:pPr>
            <a:r>
              <a:rPr lang="zh-TW" altLang="en-US" sz="24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大園高中</a:t>
            </a:r>
            <a:r>
              <a:rPr lang="en-US" altLang="zh-TW" sz="24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en-US" sz="24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4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體育班</a:t>
            </a:r>
            <a:r>
              <a:rPr lang="en-US" altLang="zh-TW" sz="24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4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40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4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大溪高中</a:t>
            </a:r>
            <a:r>
              <a:rPr lang="en-US" altLang="zh-TW" sz="24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en-US" sz="24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4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體育班</a:t>
            </a:r>
            <a:r>
              <a:rPr lang="en-US" altLang="zh-TW" sz="24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4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40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4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北科附工</a:t>
            </a:r>
            <a:r>
              <a:rPr lang="en-US" altLang="zh-TW" sz="24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en-US" sz="24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4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體育班</a:t>
            </a:r>
            <a:r>
              <a:rPr lang="en-US" altLang="zh-TW" sz="24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4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40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4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壽山高中</a:t>
            </a:r>
            <a:r>
              <a:rPr lang="en-US" altLang="zh-TW" sz="24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(2)</a:t>
            </a:r>
            <a:r>
              <a:rPr lang="zh-TW" altLang="en-US" sz="24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4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體育班</a:t>
            </a:r>
            <a:r>
              <a:rPr lang="en-US" altLang="zh-TW" sz="24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24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</a:p>
          <a:p>
            <a:pPr eaLnBrk="1" hangingPunct="1">
              <a:buFont typeface="Arial" pitchFamily="34" charset="0"/>
              <a:buNone/>
            </a:pPr>
            <a:r>
              <a:rPr lang="zh-TW" altLang="en-US" sz="24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觀音高中</a:t>
            </a:r>
            <a:r>
              <a:rPr lang="en-US" altLang="zh-TW" sz="24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en-US" sz="24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4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體育班</a:t>
            </a:r>
            <a:r>
              <a:rPr lang="en-US" altLang="zh-TW" sz="24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4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</a:p>
          <a:p>
            <a:pPr eaLnBrk="1" hangingPunct="1">
              <a:buFont typeface="Arial" pitchFamily="34" charset="0"/>
              <a:buNone/>
            </a:pPr>
            <a:r>
              <a:rPr lang="zh-TW" altLang="en-US" sz="24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新屋高中</a:t>
            </a:r>
            <a:r>
              <a:rPr lang="en-US" altLang="zh-TW" sz="24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en-US" sz="24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4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體育班</a:t>
            </a:r>
            <a:r>
              <a:rPr lang="en-US" altLang="zh-TW" sz="24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4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/>
          </p:cNvPr>
          <p:cNvSpPr>
            <a:spLocks noGrp="1"/>
          </p:cNvSpPr>
          <p:nvPr>
            <p:ph type="ctrTitle" idx="4294967295"/>
          </p:nvPr>
        </p:nvSpPr>
        <p:spPr>
          <a:xfrm>
            <a:off x="179388" y="1340768"/>
            <a:ext cx="8964612" cy="1470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zh-TW" alt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專業群科甄選</a:t>
            </a:r>
            <a:r>
              <a:rPr lang="en-US" altLang="zh-TW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特色招生</a:t>
            </a:r>
            <a:r>
              <a:rPr lang="en-US" altLang="zh-TW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7" name="表格 6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291655"/>
              </p:ext>
            </p:extLst>
          </p:nvPr>
        </p:nvGraphicFramePr>
        <p:xfrm>
          <a:off x="179512" y="4005064"/>
          <a:ext cx="8715375" cy="2349500"/>
        </p:xfrm>
        <a:graphic>
          <a:graphicData uri="http://schemas.openxmlformats.org/drawingml/2006/table">
            <a:tbl>
              <a:tblPr/>
              <a:tblGrid>
                <a:gridCol w="19780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89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2481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69900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特色招生專業群科甄選入學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報名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108/03/18 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~ </a:t>
                      </a: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03/22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術科測驗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108/04/27 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~ </a:t>
                      </a: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04/28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放榜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108/06/13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報到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108/06/14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放棄、遞補截止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108/06/17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128003" name="群組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78750" y="3071813"/>
            <a:ext cx="1365250" cy="148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矩形 4"/>
          <p:cNvSpPr>
            <a:spLocks noChangeArrowheads="1"/>
          </p:cNvSpPr>
          <p:nvPr/>
        </p:nvSpPr>
        <p:spPr bwMode="auto">
          <a:xfrm>
            <a:off x="288925" y="646113"/>
            <a:ext cx="88566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>108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學年度特色招生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專業群科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甄選入學招生名額</a:t>
            </a:r>
          </a:p>
        </p:txBody>
      </p:sp>
      <p:graphicFrame>
        <p:nvGraphicFramePr>
          <p:cNvPr id="4" name="表格 3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3210021"/>
              </p:ext>
            </p:extLst>
          </p:nvPr>
        </p:nvGraphicFramePr>
        <p:xfrm>
          <a:off x="288925" y="1268413"/>
          <a:ext cx="8424862" cy="50498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640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8029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31619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1748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4679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2017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職群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學校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特色班科別名稱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人數</a:t>
                      </a:r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合計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132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機械群</a:t>
                      </a:r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機械科</a:t>
                      </a:r>
                      <a:r>
                        <a:rPr lang="en-US" altLang="zh-TW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機械科特色班</a:t>
                      </a:r>
                      <a:r>
                        <a:rPr lang="en-US" altLang="zh-TW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</a:t>
                      </a:r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58235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桃園市私立成功工商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機械科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電腦輔助機械設計特色班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58235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桃園市私立六和高中</a:t>
                      </a:r>
                      <a:endParaRPr lang="zh-TW" altLang="en-US" sz="1800" b="0" i="0" u="none" strike="noStrike" dirty="0" smtClean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機電科</a:t>
                      </a:r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機電科特色班</a:t>
                      </a:r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24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1320"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動力機械群</a:t>
                      </a:r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國立台北科大附屬桃園農工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汽車科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汽車工程特色班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37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428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13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桃園市私立啟英高中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汽車科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電動車修護特色班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46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613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飛機修護科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飛機修護科特色班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613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汽車科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工藝特色班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613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桃園市私立大興高中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飛機修護科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飛機修護科特色班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80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613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桃園市私立方曙商工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飛機修護科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無人機特色班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30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613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汽車科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維修實務特色班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613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汽車科</a:t>
                      </a:r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車輛科技工藝特色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  <a:endParaRPr lang="zh-TW" altLang="en-US" sz="1800" b="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61320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桃園市私立清華高中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軌道車輛科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軌道車輛科特色班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矩形 4"/>
          <p:cNvSpPr>
            <a:spLocks noChangeArrowheads="1"/>
          </p:cNvSpPr>
          <p:nvPr/>
        </p:nvSpPr>
        <p:spPr bwMode="auto">
          <a:xfrm>
            <a:off x="288925" y="646113"/>
            <a:ext cx="88566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TW" b="1">
                <a:latin typeface="標楷體" pitchFamily="65" charset="-120"/>
                <a:ea typeface="標楷體" pitchFamily="65" charset="-120"/>
              </a:rPr>
              <a:t>108</a:t>
            </a:r>
            <a:r>
              <a:rPr lang="zh-TW" altLang="en-US" b="1">
                <a:latin typeface="標楷體" pitchFamily="65" charset="-120"/>
                <a:ea typeface="標楷體" pitchFamily="65" charset="-120"/>
              </a:rPr>
              <a:t>學年度特色招生專業群科甄選入學招生名額</a:t>
            </a:r>
          </a:p>
        </p:txBody>
      </p:sp>
      <p:graphicFrame>
        <p:nvGraphicFramePr>
          <p:cNvPr id="5" name="表格 4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1812113"/>
              </p:ext>
            </p:extLst>
          </p:nvPr>
        </p:nvGraphicFramePr>
        <p:xfrm>
          <a:off x="395288" y="1484313"/>
          <a:ext cx="8424862" cy="46164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640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8029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31619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1748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4679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283842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職群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學校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特色班科別名稱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人數</a:t>
                      </a:r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合計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1211">
                <a:tc rowSpan="12"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電機電子群</a:t>
                      </a:r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12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418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121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電子科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電子科特色班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121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桃園市私立方曙商工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r>
                        <a:rPr lang="en-US" altLang="zh-TW" sz="18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(VR</a:t>
                      </a:r>
                      <a:r>
                        <a:rPr lang="zh-TW" altLang="en-US" sz="18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電競特色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班</a:t>
                      </a:r>
                      <a:r>
                        <a:rPr lang="en-US" altLang="zh-TW" sz="18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121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桃園市私立育達高中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r>
                        <a:rPr lang="en-US" altLang="zh-TW" sz="18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智慧居家應用特色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121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桃園市私立治平高中</a:t>
                      </a:r>
                      <a:endParaRPr lang="zh-TW" altLang="en-US" sz="1800" b="0" i="0" u="none" strike="noStrike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r>
                        <a:rPr lang="en-US" altLang="zh-TW" sz="18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智慧機器人班</a:t>
                      </a:r>
                      <a:r>
                        <a:rPr lang="en-US" altLang="zh-TW" sz="18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6121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桃園市私立治平高中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電機科</a:t>
                      </a:r>
                      <a:r>
                        <a:rPr lang="en-US" altLang="zh-TW" sz="18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太陽光電設置班</a:t>
                      </a:r>
                      <a:r>
                        <a:rPr lang="en-US" altLang="zh-TW" sz="18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6121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桃園市私立振聲高中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資訊科特色班班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59282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桃園市私立啟英高中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創意</a:t>
                      </a:r>
                      <a:r>
                        <a:rPr lang="zh-TW" altLang="en-US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機器人特色</a:t>
                      </a:r>
                      <a:r>
                        <a:rPr lang="zh-TW" alt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46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61211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桃園市私立大興高中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電機科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水電技術特色班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61211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桃園市私立大興高中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電機科</a:t>
                      </a:r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電信網路技術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61211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桃園市私立成功工商</a:t>
                      </a:r>
                      <a:endParaRPr lang="zh-TW" altLang="en-US" sz="1800" b="0" i="0" u="none" strike="noStrike" dirty="0" smtClean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r>
                        <a:rPr lang="en-US" altLang="zh-TW" sz="18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電子競技特色班</a:t>
                      </a:r>
                      <a:r>
                        <a:rPr lang="en-US" altLang="zh-TW" sz="18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 smtClean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61211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桃園市私立清華高中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r>
                        <a:rPr lang="en-US" altLang="zh-TW" sz="18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創客養成訓練班</a:t>
                      </a:r>
                      <a:r>
                        <a:rPr lang="en-US" altLang="zh-TW" sz="18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 smtClean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矩形 4"/>
          <p:cNvSpPr>
            <a:spLocks noChangeArrowheads="1"/>
          </p:cNvSpPr>
          <p:nvPr/>
        </p:nvSpPr>
        <p:spPr bwMode="auto">
          <a:xfrm>
            <a:off x="288925" y="646113"/>
            <a:ext cx="88566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TW" b="1">
                <a:latin typeface="標楷體" pitchFamily="65" charset="-120"/>
                <a:ea typeface="標楷體" pitchFamily="65" charset="-120"/>
              </a:rPr>
              <a:t>108</a:t>
            </a:r>
            <a:r>
              <a:rPr lang="zh-TW" altLang="en-US" b="1">
                <a:latin typeface="標楷體" pitchFamily="65" charset="-120"/>
                <a:ea typeface="標楷體" pitchFamily="65" charset="-120"/>
              </a:rPr>
              <a:t>學年度特色招生專業群科甄選入學招生名額</a:t>
            </a:r>
          </a:p>
        </p:txBody>
      </p:sp>
      <p:graphicFrame>
        <p:nvGraphicFramePr>
          <p:cNvPr id="6" name="表格 5">
            <a:extLst/>
          </p:cNvPr>
          <p:cNvGraphicFramePr>
            <a:graphicFrameLocks noGrp="1"/>
          </p:cNvGraphicFramePr>
          <p:nvPr/>
        </p:nvGraphicFramePr>
        <p:xfrm>
          <a:off x="182563" y="1865313"/>
          <a:ext cx="8726487" cy="4803776"/>
        </p:xfrm>
        <a:graphic>
          <a:graphicData uri="http://schemas.openxmlformats.org/drawingml/2006/table">
            <a:tbl>
              <a:tblPr/>
              <a:tblGrid>
                <a:gridCol w="86889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0046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10445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2062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65159"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外語群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應用外語科英文組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英文特色班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328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515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應用外語科日文組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日文特色班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515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桃園市私立育達高中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應用外語科英文組</a:t>
                      </a:r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雙語航服特色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6515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桃園市私立治平高中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應用外語科英文組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英語國際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8225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桃園市私立治平高中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應用外語科日文組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日語國際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70181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桃園市私立啟英高中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應用外語科日文組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日語導覽特色班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46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70181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</a:t>
                      </a:r>
                      <a:r>
                        <a:rPr lang="zh-TW" altLang="en-US" sz="1800" u="none" strike="noStrike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私立振聲高中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應用外語</a:t>
                      </a:r>
                      <a:r>
                        <a:rPr lang="zh-TW" alt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科英文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組</a:t>
                      </a:r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應用外語特色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7018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農業群</a:t>
                      </a:r>
                    </a:p>
                  </a:txBody>
                  <a:tcPr marL="7863" marR="7863" marT="786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國立台北科大附屬桃園農工</a:t>
                      </a:r>
                    </a:p>
                  </a:txBody>
                  <a:tcPr marL="7863" marR="7863" marT="786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農場經營科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+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畜產保健科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農業群特色班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</a:p>
                  </a:txBody>
                  <a:tcPr marL="7863" marR="7863" marT="786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</a:p>
                  </a:txBody>
                  <a:tcPr marL="7863" marR="7863" marT="786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7018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藝術群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表演藝術科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綜藝表演特色班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93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80157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桃園市私立啟英高中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表演藝術科</a:t>
                      </a:r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街舞表演</a:t>
                      </a:r>
                      <a:r>
                        <a:rPr lang="zh-TW" altLang="zh-TW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、</a:t>
                      </a:r>
                      <a:r>
                        <a:rPr lang="zh-TW" altLang="en-U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古典舞蹈特色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46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graphicFrame>
        <p:nvGraphicFramePr>
          <p:cNvPr id="7" name="表格 6">
            <a:extLst/>
          </p:cNvPr>
          <p:cNvGraphicFramePr>
            <a:graphicFrameLocks noGrp="1"/>
          </p:cNvGraphicFramePr>
          <p:nvPr/>
        </p:nvGraphicFramePr>
        <p:xfrm>
          <a:off x="182563" y="1544638"/>
          <a:ext cx="8723312" cy="3206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521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1717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10445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2887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2062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2067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職群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學校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特色班科別名稱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人數</a:t>
                      </a:r>
                      <a:endParaRPr lang="zh-TW" alt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合計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6179073"/>
              </p:ext>
            </p:extLst>
          </p:nvPr>
        </p:nvGraphicFramePr>
        <p:xfrm>
          <a:off x="222250" y="1109663"/>
          <a:ext cx="8723313" cy="5568433"/>
        </p:xfrm>
        <a:graphic>
          <a:graphicData uri="http://schemas.openxmlformats.org/drawingml/2006/table">
            <a:tbl>
              <a:tblPr/>
              <a:tblGrid>
                <a:gridCol w="11280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456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94647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0107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0207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70804"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家政群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桃園市私立大興高中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時尚造型科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時尚造型婚禮設計班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289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080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桃園市私立育達高中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幼兒保育科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幼兒戲劇特色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94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080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桃園市私立育達高中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時尚造型科</a:t>
                      </a:r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商業髮型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科特色班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9090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桃園市私立治平高中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時尚造型科</a:t>
                      </a:r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整體造型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設計特色班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15127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桃園市私立啟英高中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時尚造型科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時尚造型特色班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46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15127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桃園市私立成功工商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幼保科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幼兒文學展演班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15127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桃園市私立清華高中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時尚造型科</a:t>
                      </a:r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新潮流日系變髮達人班</a:t>
                      </a:r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15648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設計群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多媒體設計科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多媒體設計科特色班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207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5102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桃園市私立育達高中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廣告設計科</a:t>
                      </a:r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動漫創作特色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5102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桃園市私立振聲高中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多媒體設計科</a:t>
                      </a:r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多媒體設計特色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51023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桃園市私立啟英高中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室內設計</a:t>
                      </a:r>
                      <a:r>
                        <a:rPr lang="zh-TW" altLang="en-U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科</a:t>
                      </a:r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虛擬</a:t>
                      </a:r>
                      <a:r>
                        <a:rPr lang="zh-TW" alt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實境空間</a:t>
                      </a:r>
                      <a:r>
                        <a:rPr lang="zh-TW" altLang="en-US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設計特色班</a:t>
                      </a:r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46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51023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</a:t>
                      </a:r>
                      <a:r>
                        <a:rPr lang="zh-TW" altLang="en-U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私立大興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多媒體設計科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多媒體影音創作特色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graphicFrame>
        <p:nvGraphicFramePr>
          <p:cNvPr id="5" name="表格 4">
            <a:extLst/>
          </p:cNvPr>
          <p:cNvGraphicFramePr>
            <a:graphicFrameLocks noGrp="1"/>
          </p:cNvGraphicFramePr>
          <p:nvPr/>
        </p:nvGraphicFramePr>
        <p:xfrm>
          <a:off x="214313" y="836613"/>
          <a:ext cx="8726487" cy="2841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4726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3435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95595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9168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9722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284162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職群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學校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特色班科別名稱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人數</a:t>
                      </a:r>
                      <a:endParaRPr lang="zh-TW" alt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合計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矩形 4"/>
          <p:cNvSpPr>
            <a:spLocks noChangeArrowheads="1"/>
          </p:cNvSpPr>
          <p:nvPr/>
        </p:nvSpPr>
        <p:spPr bwMode="auto">
          <a:xfrm>
            <a:off x="288925" y="646113"/>
            <a:ext cx="88566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TW" b="1">
                <a:latin typeface="標楷體" pitchFamily="65" charset="-120"/>
                <a:ea typeface="標楷體" pitchFamily="65" charset="-120"/>
              </a:rPr>
              <a:t>108</a:t>
            </a:r>
            <a:r>
              <a:rPr lang="zh-TW" altLang="en-US" b="1">
                <a:latin typeface="標楷體" pitchFamily="65" charset="-120"/>
                <a:ea typeface="標楷體" pitchFamily="65" charset="-120"/>
              </a:rPr>
              <a:t>學年度特色招生專業群科甄選入學招生名額</a:t>
            </a:r>
          </a:p>
        </p:txBody>
      </p:sp>
      <p:graphicFrame>
        <p:nvGraphicFramePr>
          <p:cNvPr id="6" name="表格 5">
            <a:extLst/>
          </p:cNvPr>
          <p:cNvGraphicFramePr>
            <a:graphicFrameLocks noGrp="1"/>
          </p:cNvGraphicFramePr>
          <p:nvPr/>
        </p:nvGraphicFramePr>
        <p:xfrm>
          <a:off x="395288" y="1773238"/>
          <a:ext cx="8475662" cy="4806956"/>
        </p:xfrm>
        <a:graphic>
          <a:graphicData uri="http://schemas.openxmlformats.org/drawingml/2006/table">
            <a:tbl>
              <a:tblPr/>
              <a:tblGrid>
                <a:gridCol w="8697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3693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84465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5388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7045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43354">
                <a:tc rowSpan="14"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餐旅群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觀光事業科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觀光事業科特色班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14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693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桃園市私立大興高中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航空餐飲特色班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桃園市私立方曙商工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微型創業特色班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烘焙特色班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94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鐵板燒料理特色班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日本料理特色班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點心創作特色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  <a:endParaRPr lang="zh-TW" altLang="en-US" sz="18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國際餐飲廚藝特色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  <a:endParaRPr lang="zh-TW" altLang="en-US" sz="18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觀光事業科</a:t>
                      </a:r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時尚飲品美學特色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  <a:endParaRPr lang="zh-TW" altLang="en-US" sz="18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觀光事業科</a:t>
                      </a:r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全球觀光實務特色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</a:t>
                      </a:r>
                      <a:r>
                        <a:rPr lang="zh-TW" altLang="en-US" sz="18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私立清華高中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客家美食特色班</a:t>
                      </a:r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桃園市私立育達高中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創意廚藝製作特色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94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桃園市私立振聲高中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觀光觀光事業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科</a:t>
                      </a:r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觀光科特色班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桃園市私立成功工商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異國料理特色班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  <p:graphicFrame>
        <p:nvGraphicFramePr>
          <p:cNvPr id="7" name="表格 6">
            <a:extLst/>
          </p:cNvPr>
          <p:cNvGraphicFramePr>
            <a:graphicFrameLocks noGrp="1"/>
          </p:cNvGraphicFramePr>
          <p:nvPr/>
        </p:nvGraphicFramePr>
        <p:xfrm>
          <a:off x="398463" y="1439863"/>
          <a:ext cx="8469311" cy="3333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10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3596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87667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9280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9280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3337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職群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4" marR="9524" marT="95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學校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4" marR="9524" marT="95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特色班科別名稱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4" marR="9524" marT="95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人數</a:t>
                      </a:r>
                      <a:endParaRPr lang="zh-TW" alt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4" marR="9524" marT="95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合計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4" marR="9524" marT="95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矩形 4"/>
          <p:cNvSpPr>
            <a:spLocks noChangeArrowheads="1"/>
          </p:cNvSpPr>
          <p:nvPr/>
        </p:nvSpPr>
        <p:spPr bwMode="auto">
          <a:xfrm>
            <a:off x="288925" y="646113"/>
            <a:ext cx="88566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TW" b="1">
                <a:latin typeface="標楷體" pitchFamily="65" charset="-120"/>
                <a:ea typeface="標楷體" pitchFamily="65" charset="-120"/>
              </a:rPr>
              <a:t>108</a:t>
            </a:r>
            <a:r>
              <a:rPr lang="zh-TW" altLang="en-US" b="1">
                <a:latin typeface="標楷體" pitchFamily="65" charset="-120"/>
                <a:ea typeface="標楷體" pitchFamily="65" charset="-120"/>
              </a:rPr>
              <a:t>學年度特色招生專業群科甄選入學招生名額</a:t>
            </a:r>
          </a:p>
        </p:txBody>
      </p:sp>
      <p:graphicFrame>
        <p:nvGraphicFramePr>
          <p:cNvPr id="6" name="表格 5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4519171"/>
              </p:ext>
            </p:extLst>
          </p:nvPr>
        </p:nvGraphicFramePr>
        <p:xfrm>
          <a:off x="428625" y="1844675"/>
          <a:ext cx="8477249" cy="3419472"/>
        </p:xfrm>
        <a:graphic>
          <a:graphicData uri="http://schemas.openxmlformats.org/drawingml/2006/table">
            <a:tbl>
              <a:tblPr/>
              <a:tblGrid>
                <a:gridCol w="84407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6864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05637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3206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7608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84034"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商管群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國際貿易科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國際貿易科特色班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389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403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資料處理科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資料處理科特色班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493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資料處理科</a:t>
                      </a:r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電競實務特色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23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桃園市私立育達高中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資料處理科</a:t>
                      </a:r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遊戲程式設計特色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818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桃園市私立治平高中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資料處理科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微網行銷特色班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706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桃園市私立振聲高中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電子商務科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電子商務科特色班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84034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桃園市私立啟英高中</a:t>
                      </a:r>
                      <a:endParaRPr lang="zh-TW" alt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資料處理科</a:t>
                      </a:r>
                      <a:r>
                        <a:rPr lang="en-US" altLang="zh-TW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電競產業特色</a:t>
                      </a:r>
                      <a:r>
                        <a:rPr lang="zh-TW" alt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班</a:t>
                      </a:r>
                      <a:r>
                        <a:rPr lang="en-US" altLang="zh-TW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46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86187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桃園市私立啟英高中</a:t>
                      </a:r>
                      <a:endParaRPr lang="zh-TW" alt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電子商務科</a:t>
                      </a:r>
                      <a:r>
                        <a:rPr lang="en-US" altLang="zh-TW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電競企劃特色</a:t>
                      </a:r>
                      <a:r>
                        <a:rPr lang="zh-TW" alt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班</a:t>
                      </a:r>
                      <a:r>
                        <a:rPr lang="en-US" altLang="zh-TW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46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68698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桃園市私立成功工商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流通科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微型創業經營班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graphicFrame>
        <p:nvGraphicFramePr>
          <p:cNvPr id="7" name="表格 6">
            <a:extLst/>
          </p:cNvPr>
          <p:cNvGraphicFramePr>
            <a:graphicFrameLocks noGrp="1"/>
          </p:cNvGraphicFramePr>
          <p:nvPr/>
        </p:nvGraphicFramePr>
        <p:xfrm>
          <a:off x="428625" y="1524000"/>
          <a:ext cx="8477249" cy="3206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814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0619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03433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322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7633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2067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職群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學校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特色班科別名稱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人數</a:t>
                      </a:r>
                      <a:endParaRPr lang="zh-TW" alt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合計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57759" name="矩形 4"/>
          <p:cNvSpPr>
            <a:spLocks noChangeArrowheads="1"/>
          </p:cNvSpPr>
          <p:nvPr/>
        </p:nvSpPr>
        <p:spPr bwMode="auto">
          <a:xfrm>
            <a:off x="430213" y="5584825"/>
            <a:ext cx="87153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TW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108</a:t>
            </a:r>
            <a:r>
              <a:rPr lang="zh-TW" altLang="en-US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學年度合計 </a:t>
            </a:r>
            <a:r>
              <a:rPr lang="en-US" altLang="zh-TW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校 </a:t>
            </a:r>
            <a:r>
              <a:rPr lang="en-US" altLang="zh-TW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10</a:t>
            </a:r>
            <a:r>
              <a:rPr lang="zh-TW" altLang="en-US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lang="en-US" altLang="zh-TW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73</a:t>
            </a:r>
            <a:r>
              <a:rPr lang="zh-TW" altLang="en-US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班 共 </a:t>
            </a:r>
            <a:r>
              <a:rPr lang="en-US" altLang="zh-TW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2951</a:t>
            </a:r>
            <a:r>
              <a:rPr lang="zh-TW" altLang="en-US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名額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34" name="Group 34"/>
          <p:cNvGraphicFramePr>
            <a:graphicFrameLocks noGrp="1"/>
          </p:cNvGraphicFramePr>
          <p:nvPr/>
        </p:nvGraphicFramePr>
        <p:xfrm>
          <a:off x="250825" y="981075"/>
          <a:ext cx="8642350" cy="5849621"/>
        </p:xfrm>
        <a:graphic>
          <a:graphicData uri="http://schemas.openxmlformats.org/drawingml/2006/table">
            <a:tbl>
              <a:tblPr/>
              <a:tblGrid>
                <a:gridCol w="13795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810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68178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82588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              </a:t>
                      </a:r>
                      <a:r>
                        <a:rPr kumimoji="0" lang="zh-TW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各校術科考試類型歸類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參考，以簡章為準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endParaRPr kumimoji="0" lang="zh-TW" altLang="zh-TW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考試類型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科數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學校科別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47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術科</a:t>
                      </a: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面試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44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大興電機、大興餐管、大興時尚造型、六和機電</a:t>
                      </a:r>
                      <a:r>
                        <a:rPr kumimoji="0" lang="zh-TW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育達資訊、育達資處、育達應外、育達廣設、育達時尚、育達幼保、育達餐管、方曙飛修、方曙資訊、方曙餐飲、</a:t>
                      </a: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啟英汽車、啟英資訊、啟英資處、啟英電商、啟英應外</a:t>
                      </a: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日文</a:t>
                      </a: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、啟英時尚造型、啟英室內設計、啟英表藝、永平資處</a:t>
                      </a:r>
                      <a:r>
                        <a:rPr kumimoji="0" lang="zh-TW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、永平汽車、永平餐管（點心</a:t>
                      </a: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創作</a:t>
                      </a:r>
                      <a:r>
                        <a:rPr kumimoji="0" lang="zh-TW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）、永平餐管（</a:t>
                      </a: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國際餐飲廚藝</a:t>
                      </a:r>
                      <a:r>
                        <a:rPr kumimoji="0" lang="zh-TW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）</a:t>
                      </a: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永平餐管（烘焙）、永平餐管（鐵板燒） 、永平餐管（</a:t>
                      </a: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泰式</a:t>
                      </a:r>
                      <a:r>
                        <a:rPr kumimoji="0" lang="zh-TW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料理）、永平餐管（日本料理）、永平觀光（</a:t>
                      </a: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時尚飲品美學</a:t>
                      </a:r>
                      <a:r>
                        <a:rPr kumimoji="0" lang="zh-TW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）、永平觀光（</a:t>
                      </a: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全球觀光</a:t>
                      </a:r>
                      <a:r>
                        <a:rPr kumimoji="0" lang="zh-TW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）、永平表演藝術</a:t>
                      </a: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、成功機械、成功流通、成功幼保、成功資訊</a:t>
                      </a:r>
                      <a:r>
                        <a:rPr kumimoji="0" lang="zh-TW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成功餐管</a:t>
                      </a: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異國料理</a:t>
                      </a: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6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術科</a:t>
                      </a: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書審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6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光啟餐旅</a:t>
                      </a:r>
                      <a:r>
                        <a:rPr kumimoji="0" lang="zh-TW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、</a:t>
                      </a: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北科附工汽車、清華餐旅</a:t>
                      </a:r>
                      <a:r>
                        <a:rPr kumimoji="0" lang="zh-TW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特色班、</a:t>
                      </a: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清華家政</a:t>
                      </a:r>
                      <a:r>
                        <a:rPr kumimoji="0" lang="zh-TW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特色班、</a:t>
                      </a: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清華電機</a:t>
                      </a:r>
                      <a:r>
                        <a:rPr kumimoji="0" lang="zh-TW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特色班、</a:t>
                      </a: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清華動力</a:t>
                      </a:r>
                      <a:r>
                        <a:rPr kumimoji="0" lang="zh-TW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特色班</a:t>
                      </a:r>
                    </a:p>
                  </a:txBody>
                  <a:tcPr marL="52812" marR="528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685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術科</a:t>
                      </a: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面試</a:t>
                      </a: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書審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23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北科附工</a:t>
                      </a:r>
                      <a:r>
                        <a:rPr kumimoji="0" lang="zh-TW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農業群特色班、大興飛修、新興機械、</a:t>
                      </a: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新興汽車、</a:t>
                      </a:r>
                      <a:r>
                        <a:rPr kumimoji="0" lang="zh-TW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新興飛修、新興資訊、新興資處、新興國貿、新興應外（日文）、新興觀光英文、新興多媒設計、新興觀光事業、</a:t>
                      </a: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振聲多媒體設計</a:t>
                      </a:r>
                      <a:r>
                        <a:rPr kumimoji="0" lang="zh-TW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振聲觀光</a:t>
                      </a:r>
                      <a:r>
                        <a:rPr kumimoji="0" lang="zh-TW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振聲資訊</a:t>
                      </a:r>
                      <a:r>
                        <a:rPr kumimoji="0" lang="zh-TW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振聲電子商務、振聲應外</a:t>
                      </a:r>
                      <a:r>
                        <a:rPr kumimoji="0" lang="zh-TW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、治平資訊、治平資處、治平應外（英文）、治平應外（日文）、治平電機、治平時尚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合計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73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 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58749" name="標題 1"/>
          <p:cNvSpPr txBox="1">
            <a:spLocks/>
          </p:cNvSpPr>
          <p:nvPr/>
        </p:nvSpPr>
        <p:spPr bwMode="auto">
          <a:xfrm>
            <a:off x="684213" y="333375"/>
            <a:ext cx="799147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buFont typeface="Arial" pitchFamily="34" charset="0"/>
              <a:buNone/>
            </a:pPr>
            <a:r>
              <a:rPr kumimoji="0" lang="zh-TW" altLang="en-US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特色招生甄選入學辦理概況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hape 8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 lIns="91425" tIns="45700" rIns="91425" bIns="45700"/>
          <a:lstStyle/>
          <a:p>
            <a:pPr eaLnBrk="1" hangingPunct="1">
              <a:buSzPct val="25000"/>
            </a:pPr>
            <a:r>
              <a:rPr lang="en-US" altLang="zh-TW" b="1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105</a:t>
            </a:r>
            <a:r>
              <a:rPr lang="zh-TW" altLang="en-US" b="1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至</a:t>
            </a:r>
            <a:r>
              <a:rPr lang="en-US" altLang="zh-TW" b="1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107</a:t>
            </a:r>
            <a:r>
              <a:rPr lang="zh-TW" altLang="en-US" b="1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學年度桃連區成果比較</a:t>
            </a:r>
          </a:p>
        </p:txBody>
      </p:sp>
      <p:pic>
        <p:nvPicPr>
          <p:cNvPr id="15363" name="圖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" y="1341438"/>
            <a:ext cx="9124950" cy="516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矩形 1">
            <a:extLst/>
          </p:cNvPr>
          <p:cNvSpPr/>
          <p:nvPr/>
        </p:nvSpPr>
        <p:spPr bwMode="auto">
          <a:xfrm>
            <a:off x="6958013" y="4292600"/>
            <a:ext cx="1728787" cy="194468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eaLnBrk="1" hangingPunct="1">
              <a:defRPr/>
            </a:pPr>
            <a:endParaRPr lang="zh-TW" altLang="en-US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/>
          </p:cNvPr>
          <p:cNvSpPr>
            <a:spLocks noGrp="1"/>
          </p:cNvSpPr>
          <p:nvPr>
            <p:ph type="title" idx="4294967295"/>
          </p:nvPr>
        </p:nvSpPr>
        <p:spPr>
          <a:xfrm>
            <a:off x="0" y="1341438"/>
            <a:ext cx="2160588" cy="417512"/>
          </a:xfrm>
          <a:solidFill>
            <a:srgbClr val="FF0000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>
            <a:normAutofit/>
          </a:bodyPr>
          <a:lstStyle/>
          <a:p>
            <a:pPr>
              <a:defRPr/>
            </a:pPr>
            <a:r>
              <a:rPr lang="zh-TW" altLang="en-US" sz="2000" kern="12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itchFamily="34" charset="-120"/>
                <a:cs typeface="Tahoma" pitchFamily="34" charset="0"/>
              </a:rPr>
              <a:t>術科考試舉隅</a:t>
            </a:r>
            <a:r>
              <a:rPr lang="en-US" altLang="zh-TW" sz="2000" kern="12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itchFamily="34" charset="-120"/>
                <a:cs typeface="Tahoma" pitchFamily="34" charset="0"/>
              </a:rPr>
              <a:t>(</a:t>
            </a:r>
            <a:r>
              <a:rPr lang="zh-TW" altLang="en-US" sz="2000" kern="12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itchFamily="34" charset="-120"/>
                <a:cs typeface="Tahoma" pitchFamily="34" charset="0"/>
              </a:rPr>
              <a:t>一</a:t>
            </a:r>
            <a:r>
              <a:rPr lang="en-US" altLang="zh-TW" sz="2000" kern="12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itchFamily="34" charset="-120"/>
                <a:cs typeface="Tahoma" pitchFamily="34" charset="0"/>
              </a:rPr>
              <a:t>)</a:t>
            </a:r>
            <a:endParaRPr lang="zh-TW" altLang="en-US" sz="2000" kern="1200" dirty="0">
              <a:ln w="19050">
                <a:solidFill>
                  <a:schemeClr val="bg1"/>
                </a:solidFill>
              </a:ln>
              <a:solidFill>
                <a:srgbClr val="FF0000"/>
              </a:solidFill>
              <a:latin typeface="微軟正黑體" pitchFamily="34" charset="-120"/>
              <a:cs typeface="Tahoma" pitchFamily="34" charset="0"/>
            </a:endParaRPr>
          </a:p>
        </p:txBody>
      </p:sp>
      <p:graphicFrame>
        <p:nvGraphicFramePr>
          <p:cNvPr id="4" name="表格 3">
            <a:extLst/>
          </p:cNvPr>
          <p:cNvGraphicFramePr>
            <a:graphicFrameLocks noGrp="1"/>
          </p:cNvGraphicFramePr>
          <p:nvPr/>
        </p:nvGraphicFramePr>
        <p:xfrm>
          <a:off x="550863" y="1773238"/>
          <a:ext cx="7848600" cy="3767140"/>
        </p:xfrm>
        <a:graphic>
          <a:graphicData uri="http://schemas.openxmlformats.org/drawingml/2006/table">
            <a:tbl>
              <a:tblPr/>
              <a:tblGrid>
                <a:gridCol w="20161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8324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952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職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   </a:t>
                      </a: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群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5239" marR="15239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各校術科測驗舉隅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3538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機械群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5239" marR="15239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機械能力測驗、空間概念三視圖及立體圖繪製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35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鉛筆素描、製圖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35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平面圖繪製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3538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動力機械群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5239" marR="15239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基本手工具使用與辨識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35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汽車修護基礎工具認識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635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汽車修護相關手工具使用、歐姆定律量測電路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63538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電機與電子群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5239" marR="15239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樂高機器人組裝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635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簡易電路焊接製作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635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碰碰車組裝與控制設計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137248" name="標題 1"/>
          <p:cNvSpPr txBox="1">
            <a:spLocks/>
          </p:cNvSpPr>
          <p:nvPr/>
        </p:nvSpPr>
        <p:spPr bwMode="auto">
          <a:xfrm>
            <a:off x="755650" y="476250"/>
            <a:ext cx="799306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buFont typeface="Arial" pitchFamily="34" charset="0"/>
              <a:buNone/>
            </a:pPr>
            <a:r>
              <a:rPr kumimoji="0" lang="zh-TW" altLang="en-US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特色招生甄選入學辦理概況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/>
          </p:cNvPr>
          <p:cNvGraphicFramePr>
            <a:graphicFrameLocks noGrp="1"/>
          </p:cNvGraphicFramePr>
          <p:nvPr/>
        </p:nvGraphicFramePr>
        <p:xfrm>
          <a:off x="493713" y="1557338"/>
          <a:ext cx="8280400" cy="4238625"/>
        </p:xfrm>
        <a:graphic>
          <a:graphicData uri="http://schemas.openxmlformats.org/drawingml/2006/table">
            <a:tbl>
              <a:tblPr/>
              <a:tblGrid>
                <a:gridCol w="19192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36111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8257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土木與建築群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素描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設計圖草圖繪製、立體模型製作、設計理念說明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模型製作與測量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257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商業與管理群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商業理財規劃實作、商品創意行銷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邏輯推理測驗、中英文輸入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個人理財規劃、商品創意行銷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8257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外語群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文章朗讀、生活英語口語問答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英文口試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口語表達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8257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設計群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素描、插畫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素描、立體造型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設計繪畫術科測驗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8257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農業群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農藝作物識別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園藝作物與資材識別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經濟動物與寵物種類識別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  <p:sp>
        <p:nvSpPr>
          <p:cNvPr id="138282" name="標題 1"/>
          <p:cNvSpPr txBox="1">
            <a:spLocks/>
          </p:cNvSpPr>
          <p:nvPr/>
        </p:nvSpPr>
        <p:spPr bwMode="auto">
          <a:xfrm>
            <a:off x="827088" y="476250"/>
            <a:ext cx="74676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buFont typeface="Arial" pitchFamily="34" charset="0"/>
              <a:buNone/>
            </a:pPr>
            <a:r>
              <a:rPr kumimoji="0" lang="zh-TW" altLang="en-US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特色招生甄選入學辦理概況</a:t>
            </a:r>
          </a:p>
        </p:txBody>
      </p:sp>
      <p:sp>
        <p:nvSpPr>
          <p:cNvPr id="6" name="標題 1">
            <a:extLst/>
          </p:cNvPr>
          <p:cNvSpPr txBox="1">
            <a:spLocks/>
          </p:cNvSpPr>
          <p:nvPr/>
        </p:nvSpPr>
        <p:spPr>
          <a:xfrm>
            <a:off x="539552" y="1124744"/>
            <a:ext cx="2160240" cy="418058"/>
          </a:xfrm>
          <a:prstGeom prst="rect">
            <a:avLst/>
          </a:prstGeom>
          <a:solidFill>
            <a:srgbClr val="FF0000"/>
          </a:solidFill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kumimoji="0" lang="zh-TW" altLang="en-US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術科考試舉隅</a:t>
            </a:r>
            <a:r>
              <a:rPr kumimoji="0" lang="en-US" altLang="zh-TW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(</a:t>
            </a:r>
            <a:r>
              <a:rPr kumimoji="0" lang="zh-TW" altLang="en-US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二</a:t>
            </a:r>
            <a:r>
              <a:rPr kumimoji="0" lang="en-US" altLang="zh-TW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)</a:t>
            </a:r>
            <a:endParaRPr kumimoji="0" lang="zh-TW" altLang="en-US" sz="2000" dirty="0">
              <a:ln w="19050">
                <a:solidFill>
                  <a:srgbClr val="FFFFFF"/>
                </a:solidFill>
              </a:ln>
              <a:solidFill>
                <a:srgbClr val="FF0000"/>
              </a:solidFill>
              <a:latin typeface="微軟正黑體" pitchFamily="34" charset="-120"/>
              <a:ea typeface="新細明體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>
            <a:extLst/>
          </p:cNvPr>
          <p:cNvGraphicFramePr>
            <a:graphicFrameLocks noGrp="1"/>
          </p:cNvGraphicFramePr>
          <p:nvPr/>
        </p:nvGraphicFramePr>
        <p:xfrm>
          <a:off x="395288" y="1989138"/>
          <a:ext cx="8137525" cy="2876552"/>
        </p:xfrm>
        <a:graphic>
          <a:graphicData uri="http://schemas.openxmlformats.org/drawingml/2006/table">
            <a:tbl>
              <a:tblPr/>
              <a:tblGrid>
                <a:gridCol w="15700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5674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87338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家政群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5241" marR="15241" marT="952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創意繪圖（設計理念文字說明）、基礎設計手縫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73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眼部化粧設計圖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73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說故事、帶動唱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7338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餐旅群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5241" marR="15241" marT="952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由個人自選特殊才藝表現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73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廚藝刀工、創意盤飾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873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麵包包餡技巧、辨識基本食材及調味料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7622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藝術群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5241" marR="15241" marT="952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自選才藝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8896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任選器樂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國樂、西樂擇一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自選曲一首、任選肢體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拳擊、舞蹈擇一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創意表演、現場音感測驗、體能潛力測驗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873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 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才藝專長與口語表達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139292" name="標題 1"/>
          <p:cNvSpPr txBox="1">
            <a:spLocks/>
          </p:cNvSpPr>
          <p:nvPr/>
        </p:nvSpPr>
        <p:spPr bwMode="auto">
          <a:xfrm>
            <a:off x="827088" y="476250"/>
            <a:ext cx="74676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lnSpc>
                <a:spcPct val="80000"/>
              </a:lnSpc>
              <a:buFont typeface="Arial" pitchFamily="34" charset="0"/>
              <a:buNone/>
            </a:pPr>
            <a:r>
              <a:rPr kumimoji="0" lang="zh-TW" altLang="en-US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特色招生甄選入學辦理概況</a:t>
            </a:r>
          </a:p>
        </p:txBody>
      </p:sp>
      <p:sp>
        <p:nvSpPr>
          <p:cNvPr id="11" name="標題 1">
            <a:extLst/>
          </p:cNvPr>
          <p:cNvSpPr txBox="1">
            <a:spLocks/>
          </p:cNvSpPr>
          <p:nvPr/>
        </p:nvSpPr>
        <p:spPr>
          <a:xfrm>
            <a:off x="395536" y="1498774"/>
            <a:ext cx="2160240" cy="418058"/>
          </a:xfrm>
          <a:prstGeom prst="rect">
            <a:avLst/>
          </a:prstGeom>
          <a:solidFill>
            <a:srgbClr val="FF0000"/>
          </a:solidFill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kumimoji="0" lang="zh-TW" altLang="en-US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術科考試舉隅</a:t>
            </a:r>
            <a:r>
              <a:rPr kumimoji="0" lang="en-US" altLang="zh-TW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(</a:t>
            </a:r>
            <a:r>
              <a:rPr kumimoji="0" lang="zh-TW" altLang="en-US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三</a:t>
            </a:r>
            <a:r>
              <a:rPr kumimoji="0" lang="en-US" altLang="zh-TW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)</a:t>
            </a:r>
            <a:endParaRPr kumimoji="0" lang="zh-TW" altLang="en-US" sz="2000" dirty="0">
              <a:ln w="19050">
                <a:solidFill>
                  <a:srgbClr val="FFFFFF"/>
                </a:solidFill>
              </a:ln>
              <a:solidFill>
                <a:srgbClr val="FF0000"/>
              </a:solidFill>
              <a:latin typeface="微軟正黑體" pitchFamily="34" charset="-120"/>
              <a:ea typeface="新細明體"/>
              <a:cs typeface="Tahoma" pitchFamily="34" charset="0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文字方塊 3"/>
          <p:cNvSpPr txBox="1">
            <a:spLocks noChangeArrowheads="1"/>
          </p:cNvSpPr>
          <p:nvPr/>
        </p:nvSpPr>
        <p:spPr bwMode="auto">
          <a:xfrm>
            <a:off x="611188" y="1557338"/>
            <a:ext cx="65516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None/>
            </a:pPr>
            <a:r>
              <a:rPr lang="zh-TW" altLang="en-US" sz="3600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桃連區的特色招生</a:t>
            </a:r>
            <a:r>
              <a:rPr lang="en-US" altLang="zh-TW" sz="3600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600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考試入學</a:t>
            </a:r>
            <a:r>
              <a:rPr lang="en-US" altLang="zh-TW" sz="3600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</p:txBody>
      </p:sp>
      <p:sp>
        <p:nvSpPr>
          <p:cNvPr id="140291" name="文字方塊 1"/>
          <p:cNvSpPr txBox="1">
            <a:spLocks noChangeArrowheads="1"/>
          </p:cNvSpPr>
          <p:nvPr/>
        </p:nvSpPr>
        <p:spPr bwMode="auto">
          <a:xfrm>
            <a:off x="755576" y="2420938"/>
            <a:ext cx="8388424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Font typeface="Arial" pitchFamily="34" charset="0"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內壢高中</a:t>
            </a:r>
            <a:r>
              <a:rPr lang="en-US" altLang="zh-TW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(2)</a:t>
            </a: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endParaRPr lang="en-US" altLang="zh-TW" sz="28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數理科技國際教育</a:t>
            </a:r>
            <a:r>
              <a:rPr lang="en-US" altLang="zh-TW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班、創意人文國際教育</a:t>
            </a:r>
            <a:r>
              <a:rPr lang="en-US" altLang="zh-TW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8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endParaRPr lang="en-US" altLang="zh-TW" sz="28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大園高中</a:t>
            </a:r>
            <a:r>
              <a:rPr lang="en-US" altLang="zh-TW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(2)</a:t>
            </a: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endParaRPr lang="en-US" altLang="zh-TW" sz="28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數理邏輯國際</a:t>
            </a:r>
            <a:r>
              <a:rPr lang="en-US" altLang="zh-TW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班、國際交流特色</a:t>
            </a:r>
            <a:r>
              <a:rPr lang="en-US" altLang="zh-TW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8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endParaRPr lang="en-US" altLang="zh-TW" sz="28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endParaRPr lang="zh-TW" altLang="en-US" sz="28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597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文字方塊 3"/>
          <p:cNvSpPr txBox="1">
            <a:spLocks noChangeArrowheads="1"/>
          </p:cNvSpPr>
          <p:nvPr/>
        </p:nvSpPr>
        <p:spPr bwMode="auto">
          <a:xfrm>
            <a:off x="611188" y="1557338"/>
            <a:ext cx="65516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3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3600" b="1">
                <a:latin typeface="標楷體" panose="03000509000000000000" pitchFamily="65" charset="-120"/>
                <a:ea typeface="標楷體" panose="03000509000000000000" pitchFamily="65" charset="-120"/>
              </a:rPr>
              <a:t>桃連區的特色招生</a:t>
            </a:r>
            <a:r>
              <a:rPr lang="en-US" altLang="zh-TW" sz="3600" b="1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b="1">
                <a:latin typeface="標楷體" panose="03000509000000000000" pitchFamily="65" charset="-120"/>
                <a:ea typeface="標楷體" panose="03000509000000000000" pitchFamily="65" charset="-120"/>
              </a:rPr>
              <a:t>考試入學</a:t>
            </a:r>
            <a:r>
              <a:rPr lang="en-US" altLang="zh-TW" sz="3600" b="1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37891" name="文字方塊 1"/>
          <p:cNvSpPr txBox="1">
            <a:spLocks noChangeArrowheads="1"/>
          </p:cNvSpPr>
          <p:nvPr/>
        </p:nvSpPr>
        <p:spPr bwMode="auto">
          <a:xfrm>
            <a:off x="179388" y="2420938"/>
            <a:ext cx="8964612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3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zh-TW" altLang="en-US" sz="28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內壢高中</a:t>
            </a:r>
            <a:r>
              <a:rPr lang="en-US" altLang="zh-TW" sz="28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r>
              <a:rPr lang="zh-TW" altLang="en-US" sz="28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>
                <a:latin typeface="標楷體" panose="03000509000000000000" pitchFamily="65" charset="-120"/>
                <a:ea typeface="標楷體" panose="03000509000000000000" pitchFamily="65" charset="-120"/>
              </a:rPr>
              <a:t>數理科技國際教育特色班</a:t>
            </a:r>
            <a:r>
              <a:rPr lang="en-US" altLang="zh-TW" sz="280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>
                <a:latin typeface="標楷體" panose="03000509000000000000" pitchFamily="65" charset="-120"/>
                <a:ea typeface="標楷體" panose="03000509000000000000" pitchFamily="65" charset="-120"/>
              </a:rPr>
              <a:t>班、</a:t>
            </a:r>
            <a:r>
              <a:rPr lang="en-US" altLang="zh-TW" sz="280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80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800">
                <a:latin typeface="標楷體" panose="03000509000000000000" pitchFamily="65" charset="-120"/>
                <a:ea typeface="標楷體" panose="03000509000000000000" pitchFamily="65" charset="-120"/>
              </a:rPr>
              <a:t>             創藝人文國際教育特色班</a:t>
            </a:r>
            <a:r>
              <a:rPr lang="en-US" altLang="zh-TW" sz="280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>
                <a:latin typeface="標楷體" panose="03000509000000000000" pitchFamily="65" charset="-120"/>
                <a:ea typeface="標楷體" panose="03000509000000000000" pitchFamily="65" charset="-120"/>
              </a:rPr>
              <a:t>班。</a:t>
            </a:r>
            <a:endParaRPr lang="en-US" altLang="zh-TW" sz="28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zh-TW" altLang="en-US" sz="28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大園國際高中</a:t>
            </a:r>
            <a:r>
              <a:rPr lang="en-US" altLang="zh-TW" sz="28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r>
              <a:rPr lang="zh-TW" altLang="en-US" sz="28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>
                <a:latin typeface="標楷體" panose="03000509000000000000" pitchFamily="65" charset="-120"/>
                <a:ea typeface="標楷體" panose="03000509000000000000" pitchFamily="65" charset="-120"/>
              </a:rPr>
              <a:t>數理邏輯國際特色班</a:t>
            </a:r>
            <a:r>
              <a:rPr lang="en-US" altLang="zh-TW" sz="280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8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en-US" altLang="zh-TW" sz="2800">
                <a:latin typeface="標楷體" panose="03000509000000000000" pitchFamily="65" charset="-120"/>
                <a:ea typeface="標楷體" panose="03000509000000000000" pitchFamily="65" charset="-120"/>
              </a:rPr>
              <a:t>			</a:t>
            </a:r>
            <a:r>
              <a:rPr lang="zh-TW" altLang="en-US" sz="2800">
                <a:latin typeface="標楷體" panose="03000509000000000000" pitchFamily="65" charset="-120"/>
                <a:ea typeface="標楷體" panose="03000509000000000000" pitchFamily="65" charset="-120"/>
              </a:rPr>
              <a:t>  國際交流特色班</a:t>
            </a:r>
            <a:r>
              <a:rPr lang="en-US" altLang="zh-TW" sz="280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8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TW" sz="28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8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1238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文字方塊 3"/>
          <p:cNvSpPr txBox="1">
            <a:spLocks noChangeArrowheads="1"/>
          </p:cNvSpPr>
          <p:nvPr/>
        </p:nvSpPr>
        <p:spPr bwMode="auto">
          <a:xfrm>
            <a:off x="3132138" y="0"/>
            <a:ext cx="4608512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3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3600" b="1">
                <a:latin typeface="標楷體" panose="03000509000000000000" pitchFamily="65" charset="-120"/>
                <a:ea typeface="標楷體" panose="03000509000000000000" pitchFamily="65" charset="-120"/>
              </a:rPr>
              <a:t>桃連區的特色招生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TW" sz="3600" b="1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b="1">
                <a:latin typeface="標楷體" panose="03000509000000000000" pitchFamily="65" charset="-120"/>
                <a:ea typeface="標楷體" panose="03000509000000000000" pitchFamily="65" charset="-120"/>
              </a:rPr>
              <a:t>考試入學</a:t>
            </a:r>
            <a:r>
              <a:rPr lang="en-US" altLang="zh-TW" sz="3600" b="1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600" b="1">
                <a:latin typeface="標楷體" panose="03000509000000000000" pitchFamily="65" charset="-120"/>
                <a:ea typeface="標楷體" panose="03000509000000000000" pitchFamily="65" charset="-120"/>
              </a:rPr>
              <a:t>內壢高中</a:t>
            </a:r>
            <a:r>
              <a:rPr lang="en-US" altLang="zh-TW" sz="3600" b="1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pic>
        <p:nvPicPr>
          <p:cNvPr id="38915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125538"/>
            <a:ext cx="7675562" cy="569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Rectangle 6"/>
          <p:cNvSpPr>
            <a:spLocks noChangeArrowheads="1"/>
          </p:cNvSpPr>
          <p:nvPr/>
        </p:nvSpPr>
        <p:spPr bwMode="auto">
          <a:xfrm>
            <a:off x="6889750" y="4797425"/>
            <a:ext cx="863600" cy="2889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3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86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文字方塊 3"/>
          <p:cNvSpPr txBox="1">
            <a:spLocks noChangeArrowheads="1"/>
          </p:cNvSpPr>
          <p:nvPr/>
        </p:nvSpPr>
        <p:spPr bwMode="auto">
          <a:xfrm>
            <a:off x="2268538" y="0"/>
            <a:ext cx="56165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3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3600" b="1">
                <a:latin typeface="標楷體" panose="03000509000000000000" pitchFamily="65" charset="-120"/>
                <a:ea typeface="標楷體" panose="03000509000000000000" pitchFamily="65" charset="-120"/>
              </a:rPr>
              <a:t>桃連區的特色招生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TW" sz="3600" b="1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b="1">
                <a:latin typeface="標楷體" panose="03000509000000000000" pitchFamily="65" charset="-120"/>
                <a:ea typeface="標楷體" panose="03000509000000000000" pitchFamily="65" charset="-120"/>
              </a:rPr>
              <a:t>考試入學</a:t>
            </a:r>
            <a:r>
              <a:rPr lang="en-US" altLang="zh-TW" sz="3600" b="1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600" b="1">
                <a:latin typeface="標楷體" panose="03000509000000000000" pitchFamily="65" charset="-120"/>
                <a:ea typeface="標楷體" panose="03000509000000000000" pitchFamily="65" charset="-120"/>
              </a:rPr>
              <a:t>內壢高中</a:t>
            </a:r>
            <a:r>
              <a:rPr lang="en-US" altLang="zh-TW" sz="3600" b="1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pic>
        <p:nvPicPr>
          <p:cNvPr id="39939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9350"/>
            <a:ext cx="9144000" cy="570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788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文字方塊 3"/>
          <p:cNvSpPr txBox="1">
            <a:spLocks noChangeArrowheads="1"/>
          </p:cNvSpPr>
          <p:nvPr/>
        </p:nvSpPr>
        <p:spPr bwMode="auto">
          <a:xfrm>
            <a:off x="2268538" y="0"/>
            <a:ext cx="56165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3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3600" b="1">
                <a:latin typeface="標楷體" panose="03000509000000000000" pitchFamily="65" charset="-120"/>
                <a:ea typeface="標楷體" panose="03000509000000000000" pitchFamily="65" charset="-120"/>
              </a:rPr>
              <a:t>桃連區的特色招生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TW" sz="3600" b="1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b="1">
                <a:latin typeface="標楷體" panose="03000509000000000000" pitchFamily="65" charset="-120"/>
                <a:ea typeface="標楷體" panose="03000509000000000000" pitchFamily="65" charset="-120"/>
              </a:rPr>
              <a:t>考試入學</a:t>
            </a:r>
            <a:r>
              <a:rPr lang="en-US" altLang="zh-TW" sz="3600" b="1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600" b="1">
                <a:latin typeface="標楷體" panose="03000509000000000000" pitchFamily="65" charset="-120"/>
                <a:ea typeface="標楷體" panose="03000509000000000000" pitchFamily="65" charset="-120"/>
              </a:rPr>
              <a:t>內壢高中</a:t>
            </a:r>
            <a:r>
              <a:rPr lang="en-US" altLang="zh-TW" sz="3600" b="1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pic>
        <p:nvPicPr>
          <p:cNvPr id="40963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190625"/>
            <a:ext cx="6400800" cy="565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5508625" y="2057400"/>
            <a:ext cx="1657350" cy="6477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3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17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文字方塊 3"/>
          <p:cNvSpPr txBox="1">
            <a:spLocks noChangeArrowheads="1"/>
          </p:cNvSpPr>
          <p:nvPr/>
        </p:nvSpPr>
        <p:spPr bwMode="auto">
          <a:xfrm>
            <a:off x="2987675" y="0"/>
            <a:ext cx="56165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3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3600" b="1">
                <a:latin typeface="標楷體" panose="03000509000000000000" pitchFamily="65" charset="-120"/>
                <a:ea typeface="標楷體" panose="03000509000000000000" pitchFamily="65" charset="-120"/>
              </a:rPr>
              <a:t>桃連區的特色招生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TW" sz="3600" b="1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b="1">
                <a:latin typeface="標楷體" panose="03000509000000000000" pitchFamily="65" charset="-120"/>
                <a:ea typeface="標楷體" panose="03000509000000000000" pitchFamily="65" charset="-120"/>
              </a:rPr>
              <a:t>考試入學</a:t>
            </a:r>
            <a:r>
              <a:rPr lang="en-US" altLang="zh-TW" sz="3600" b="1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600" b="1">
                <a:latin typeface="Arial" panose="020B0604020202020204" pitchFamily="34" charset="0"/>
                <a:ea typeface="標楷體" panose="03000509000000000000" pitchFamily="65" charset="-120"/>
              </a:rPr>
              <a:t>大園國際高中</a:t>
            </a:r>
            <a:r>
              <a:rPr lang="en-US" altLang="zh-TW" sz="3600" b="1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pic>
        <p:nvPicPr>
          <p:cNvPr id="41987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125538"/>
            <a:ext cx="6313488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3924300" y="3141663"/>
            <a:ext cx="2808288" cy="431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3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00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文字方塊 3"/>
          <p:cNvSpPr txBox="1">
            <a:spLocks noChangeArrowheads="1"/>
          </p:cNvSpPr>
          <p:nvPr/>
        </p:nvSpPr>
        <p:spPr bwMode="auto">
          <a:xfrm>
            <a:off x="2268538" y="0"/>
            <a:ext cx="56165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3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3600" b="1">
                <a:latin typeface="標楷體" panose="03000509000000000000" pitchFamily="65" charset="-120"/>
                <a:ea typeface="標楷體" panose="03000509000000000000" pitchFamily="65" charset="-120"/>
              </a:rPr>
              <a:t>桃連區的特色招生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TW" sz="3600" b="1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b="1">
                <a:latin typeface="標楷體" panose="03000509000000000000" pitchFamily="65" charset="-120"/>
                <a:ea typeface="標楷體" panose="03000509000000000000" pitchFamily="65" charset="-120"/>
              </a:rPr>
              <a:t>考試入學</a:t>
            </a:r>
            <a:r>
              <a:rPr lang="en-US" altLang="zh-TW" sz="3600" b="1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600" b="1">
                <a:latin typeface="Arial" panose="020B0604020202020204" pitchFamily="34" charset="0"/>
                <a:ea typeface="標楷體" panose="03000509000000000000" pitchFamily="65" charset="-120"/>
              </a:rPr>
              <a:t>大園國際高中</a:t>
            </a:r>
            <a:r>
              <a:rPr lang="en-US" altLang="zh-TW" sz="3600" b="1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pic>
        <p:nvPicPr>
          <p:cNvPr id="43011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113"/>
            <a:ext cx="9144000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748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9386" name="Group 154">
            <a:extLst/>
          </p:cNvPr>
          <p:cNvGraphicFramePr>
            <a:graphicFrameLocks noGrp="1"/>
          </p:cNvGraphicFramePr>
          <p:nvPr/>
        </p:nvGraphicFramePr>
        <p:xfrm>
          <a:off x="341313" y="1628775"/>
          <a:ext cx="8567738" cy="4495801"/>
        </p:xfrm>
        <a:graphic>
          <a:graphicData uri="http://schemas.openxmlformats.org/drawingml/2006/table">
            <a:tbl>
              <a:tblPr/>
              <a:tblGrid>
                <a:gridCol w="15001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668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8428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8428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6525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6683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8906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高中</a:t>
                      </a: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每學期</a:t>
                      </a: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高職</a:t>
                      </a: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每學期</a:t>
                      </a: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8906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免學費補助金額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免學費補助金額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906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家戶年所得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公立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私立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公立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私立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23912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年國教</a:t>
                      </a: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入學後</a:t>
                      </a: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/>
                      </a:r>
                      <a:b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</a:b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教育部</a:t>
                      </a: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  <a:endParaRPr kumimoji="1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148</a:t>
                      </a: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萬以下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6240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22800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5400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22800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6489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148</a:t>
                      </a: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萬以上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不補助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5000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3663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桃園市</a:t>
                      </a: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補助</a:t>
                      </a:r>
                    </a:p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二名子女家庭</a:t>
                      </a:r>
                      <a:r>
                        <a:rPr kumimoji="1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148</a:t>
                      </a: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萬以上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6240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17800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3" name="標題 1">
            <a:extLst/>
          </p:cNvPr>
          <p:cNvSpPr txBox="1">
            <a:spLocks/>
          </p:cNvSpPr>
          <p:nvPr/>
        </p:nvSpPr>
        <p:spPr>
          <a:xfrm>
            <a:off x="107950" y="714375"/>
            <a:ext cx="5392738" cy="7699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kumimoji="0" lang="zh-TW" altLang="en-US" sz="4000" b="1" dirty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二、學費補助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文字方塊 3"/>
          <p:cNvSpPr txBox="1">
            <a:spLocks noChangeArrowheads="1"/>
          </p:cNvSpPr>
          <p:nvPr/>
        </p:nvSpPr>
        <p:spPr bwMode="auto">
          <a:xfrm>
            <a:off x="2268538" y="0"/>
            <a:ext cx="56165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3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3600" b="1">
                <a:latin typeface="標楷體" panose="03000509000000000000" pitchFamily="65" charset="-120"/>
                <a:ea typeface="標楷體" panose="03000509000000000000" pitchFamily="65" charset="-120"/>
              </a:rPr>
              <a:t>桃連區的特色招生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TW" sz="3600" b="1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b="1">
                <a:latin typeface="標楷體" panose="03000509000000000000" pitchFamily="65" charset="-120"/>
                <a:ea typeface="標楷體" panose="03000509000000000000" pitchFamily="65" charset="-120"/>
              </a:rPr>
              <a:t>考試入學</a:t>
            </a:r>
            <a:r>
              <a:rPr lang="en-US" altLang="zh-TW" sz="3600" b="1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600" b="1">
                <a:latin typeface="標楷體" panose="03000509000000000000" pitchFamily="65" charset="-120"/>
                <a:ea typeface="標楷體" panose="03000509000000000000" pitchFamily="65" charset="-120"/>
              </a:rPr>
              <a:t>大園國際高中</a:t>
            </a:r>
            <a:r>
              <a:rPr lang="en-US" altLang="zh-TW" sz="3600" b="1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pic>
        <p:nvPicPr>
          <p:cNvPr id="44035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1890713"/>
            <a:ext cx="9144001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250825" y="4149725"/>
            <a:ext cx="1296988" cy="122396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3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2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zh-TW" altLang="en-US" dirty="0" smtClean="0"/>
              <a:t>先免後特</a:t>
            </a:r>
            <a:r>
              <a:rPr lang="en-US" altLang="zh-TW" dirty="0" smtClean="0"/>
              <a:t>_</a:t>
            </a:r>
            <a:r>
              <a:rPr lang="zh-TW" altLang="en-US" dirty="0" smtClean="0"/>
              <a:t>志願選填</a:t>
            </a:r>
            <a:endParaRPr lang="zh-TW" altLang="en-US" dirty="0"/>
          </a:p>
        </p:txBody>
      </p:sp>
      <p:sp>
        <p:nvSpPr>
          <p:cNvPr id="45059" name="投影片編號版面配置區 3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3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2B962E1F-0F60-468D-88CF-3C2E97F006F6}" type="slidenum">
              <a:rPr kumimoji="0" lang="en-US" altLang="zh-TW" sz="1200">
                <a:solidFill>
                  <a:srgbClr val="0C3226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61</a:t>
            </a:fld>
            <a:endParaRPr kumimoji="0" lang="en-US" altLang="zh-TW" sz="1200">
              <a:solidFill>
                <a:srgbClr val="0C3226"/>
              </a:solidFill>
            </a:endParaRPr>
          </a:p>
        </p:txBody>
      </p:sp>
      <p:graphicFrame>
        <p:nvGraphicFramePr>
          <p:cNvPr id="65602" name="Group 66"/>
          <p:cNvGraphicFramePr>
            <a:graphicFrameLocks noGrp="1"/>
          </p:cNvGraphicFramePr>
          <p:nvPr>
            <p:ph idx="4294967295"/>
          </p:nvPr>
        </p:nvGraphicFramePr>
        <p:xfrm>
          <a:off x="1187450" y="1557338"/>
          <a:ext cx="7488238" cy="5156203"/>
        </p:xfrm>
        <a:graphic>
          <a:graphicData uri="http://schemas.openxmlformats.org/drawingml/2006/table">
            <a:tbl>
              <a:tblPr/>
              <a:tblGrid>
                <a:gridCol w="12477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1758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3357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6206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02723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64009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分發編號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免試</a:t>
                      </a:r>
                      <a:endParaRPr kumimoji="0" lang="en-US" altLang="zh-TW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志願數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免試校科</a:t>
                      </a:r>
                      <a:endParaRPr kumimoji="0" lang="en-US" altLang="zh-TW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kumimoji="0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鎖定不動</a:t>
                      </a:r>
                      <a:r>
                        <a:rPr kumimoji="0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)</a:t>
                      </a:r>
                      <a:endParaRPr kumimoji="0" lang="zh-TW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特招考試</a:t>
                      </a:r>
                      <a:endParaRPr kumimoji="0" lang="en-US" altLang="zh-TW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志願數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特招考試</a:t>
                      </a:r>
                      <a:endParaRPr kumimoji="0" lang="en-US" altLang="zh-TW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校科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968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kumimoji="0" lang="zh-TW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1</a:t>
                      </a:r>
                      <a:endParaRPr kumimoji="0" lang="zh-TW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**高中普通科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968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5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2</a:t>
                      </a:r>
                      <a:endParaRPr kumimoji="0" lang="zh-TW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5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++</a:t>
                      </a:r>
                      <a:r>
                        <a:rPr kumimoji="0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高中普通科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5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5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5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968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kumimoji="0" lang="zh-TW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3</a:t>
                      </a:r>
                      <a:endParaRPr kumimoji="0" lang="zh-TW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**高職家政科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968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endParaRPr kumimoji="0" lang="zh-TW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5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5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5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1</a:t>
                      </a:r>
                      <a:endParaRPr kumimoji="0" lang="zh-TW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5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大園國際高中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5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968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endParaRPr kumimoji="0" lang="zh-TW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4</a:t>
                      </a:r>
                      <a:endParaRPr kumimoji="0" lang="zh-TW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**高職應外科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968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endParaRPr kumimoji="0" lang="zh-TW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5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5</a:t>
                      </a:r>
                      <a:endParaRPr kumimoji="0" lang="zh-TW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5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--</a:t>
                      </a:r>
                      <a:r>
                        <a:rPr kumimoji="0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高職應外科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5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5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5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968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  <a:endParaRPr kumimoji="0" lang="zh-TW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6</a:t>
                      </a:r>
                      <a:endParaRPr kumimoji="0" lang="zh-TW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++</a:t>
                      </a:r>
                      <a:r>
                        <a:rPr kumimoji="0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高職化工科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73818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說明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5E8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免試至</a:t>
                      </a:r>
                      <a:r>
                        <a:rPr kumimoji="0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30</a:t>
                      </a:r>
                      <a:r>
                        <a:rPr kumimoji="0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個志願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5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特招考試</a:t>
                      </a:r>
                      <a:r>
                        <a:rPr kumimoji="0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1~2</a:t>
                      </a:r>
                      <a:r>
                        <a:rPr kumimoji="0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個志願</a:t>
                      </a:r>
                      <a:endParaRPr kumimoji="0" lang="en-US" altLang="zh-TW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◎</a:t>
                      </a:r>
                      <a:r>
                        <a:rPr kumimoji="0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大園國際高中：國際交流特色班、數理邏輯國際特色班。</a:t>
                      </a:r>
                      <a:endParaRPr kumimoji="0" lang="en-US" altLang="zh-TW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◎</a:t>
                      </a:r>
                      <a:r>
                        <a:rPr kumimoji="0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內壢高中：數理科技國際教</a:t>
                      </a:r>
                      <a:r>
                        <a:rPr kumimoji="0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/>
                      </a:r>
                      <a:br>
                        <a:rPr kumimoji="0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</a:br>
                      <a:r>
                        <a:rPr kumimoji="0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     育特色班、創藝人文國際</a:t>
                      </a:r>
                      <a:r>
                        <a:rPr kumimoji="0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/>
                      </a:r>
                      <a:br>
                        <a:rPr kumimoji="0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</a:br>
                      <a:r>
                        <a:rPr kumimoji="0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     教育特色班班。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5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151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>
            <a:extLst/>
          </p:cNvPr>
          <p:cNvSpPr>
            <a:spLocks noGrp="1"/>
          </p:cNvSpPr>
          <p:nvPr>
            <p:ph type="body" idx="4294967295"/>
          </p:nvPr>
        </p:nvSpPr>
        <p:spPr>
          <a:xfrm>
            <a:off x="1371600" y="2420938"/>
            <a:ext cx="7772400" cy="1500187"/>
          </a:xfrm>
        </p:spPr>
        <p:txBody>
          <a:bodyPr anchor="b"/>
          <a:lstStyle/>
          <a:p>
            <a:pPr marL="0" indent="0" algn="ctr">
              <a:buFont typeface="Arial" pitchFamily="34" charset="0"/>
              <a:buNone/>
              <a:defRPr/>
            </a:pPr>
            <a:r>
              <a:rPr lang="zh-TW" altLang="en-US" sz="6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國中教育會考說明</a:t>
            </a:r>
            <a:endParaRPr lang="zh-TW" altLang="en-US" sz="6600">
              <a:ea typeface="微軟正黑體" pitchFamily="34" charset="-120"/>
            </a:endParaRPr>
          </a:p>
        </p:txBody>
      </p:sp>
      <p:sp>
        <p:nvSpPr>
          <p:cNvPr id="94211" name="投影片編號版面配置區 3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>
              <a:buFont typeface="Arial" pitchFamily="34" charset="0"/>
              <a:buNone/>
            </a:pPr>
            <a:fld id="{73D9CB42-2F99-46B2-966D-961D946719C8}" type="slidenum">
              <a:rPr kumimoji="0" lang="en-US" altLang="zh-TW" sz="1200">
                <a:solidFill>
                  <a:srgbClr val="0C3226"/>
                </a:solidFill>
              </a:rPr>
              <a:pPr algn="r" eaLnBrk="1" hangingPunct="1">
                <a:buFont typeface="Arial" pitchFamily="34" charset="0"/>
                <a:buNone/>
              </a:pPr>
              <a:t>62</a:t>
            </a:fld>
            <a:endParaRPr kumimoji="0" lang="en-US" altLang="zh-TW" sz="1200">
              <a:solidFill>
                <a:srgbClr val="0C3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50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教育會考何時考</a:t>
            </a:r>
          </a:p>
        </p:txBody>
      </p:sp>
      <p:graphicFrame>
        <p:nvGraphicFramePr>
          <p:cNvPr id="5" name="內容版面配置區 4">
            <a:extLst/>
          </p:cNvPr>
          <p:cNvGraphicFramePr>
            <a:graphicFrameLocks noGrp="1"/>
          </p:cNvGraphicFramePr>
          <p:nvPr>
            <p:ph idx="4294967295"/>
          </p:nvPr>
        </p:nvGraphicFramePr>
        <p:xfrm>
          <a:off x="500034" y="1268413"/>
          <a:ext cx="8280400" cy="5195891"/>
        </p:xfrm>
        <a:graphic>
          <a:graphicData uri="http://schemas.openxmlformats.org/drawingml/2006/table">
            <a:tbl>
              <a:tblPr/>
              <a:tblGrid>
                <a:gridCol w="20701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701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701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701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572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108</a:t>
                      </a:r>
                      <a:r>
                        <a:rPr kumimoji="0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年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月</a:t>
                      </a:r>
                      <a:r>
                        <a:rPr kumimoji="0" lang="en-US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18</a:t>
                      </a:r>
                      <a:r>
                        <a:rPr kumimoji="0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日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（六）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108</a:t>
                      </a:r>
                      <a:r>
                        <a:rPr kumimoji="0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年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  <a:r>
                        <a:rPr kumimoji="0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月</a:t>
                      </a:r>
                      <a:r>
                        <a:rPr kumimoji="0" lang="en-US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19</a:t>
                      </a:r>
                      <a:r>
                        <a:rPr kumimoji="0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日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（日）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08:20-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08:20-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社    會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自    然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11:50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數    學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英語（閱讀）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11:50-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午休 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11:30-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13:40-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13:50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12:05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13:50-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15:00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    文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12:05-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英語（聽力）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42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15:00-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15:40-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15:50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15:50-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16:40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寫作測驗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91384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標題 1"/>
          <p:cNvSpPr>
            <a:spLocks noGrp="1"/>
          </p:cNvSpPr>
          <p:nvPr>
            <p:ph type="title" idx="4294967295"/>
          </p:nvPr>
        </p:nvSpPr>
        <p:spPr>
          <a:xfrm>
            <a:off x="914400" y="188913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教育會考怎麼考</a:t>
            </a:r>
          </a:p>
        </p:txBody>
      </p:sp>
      <p:graphicFrame>
        <p:nvGraphicFramePr>
          <p:cNvPr id="4" name="內容版面配置區 3">
            <a:extLst/>
          </p:cNvPr>
          <p:cNvGraphicFramePr>
            <a:graphicFrameLocks noGrp="1"/>
          </p:cNvGraphicFramePr>
          <p:nvPr>
            <p:ph idx="4294967295"/>
          </p:nvPr>
        </p:nvGraphicFramePr>
        <p:xfrm>
          <a:off x="857224" y="1268413"/>
          <a:ext cx="7704138" cy="5035554"/>
        </p:xfrm>
        <a:graphic>
          <a:graphicData uri="http://schemas.openxmlformats.org/drawingml/2006/table">
            <a:tbl>
              <a:tblPr/>
              <a:tblGrid>
                <a:gridCol w="17033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891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2723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843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考試科目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題型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題數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考試時間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50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　文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45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50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70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508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  語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（閱讀）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45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60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5086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（聽力）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30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25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508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數　學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25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30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80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5086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非選擇題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50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社　會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60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70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70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50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自　然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50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60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70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50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寫作測驗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引導寫作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50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28421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內容版面配置區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r>
              <a:rPr lang="zh-TW" altLang="en-US" sz="3400" b="1" smtClean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數學科「</a:t>
            </a:r>
            <a:r>
              <a:rPr lang="zh-TW" altLang="en-US" sz="3400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非選擇題」</a:t>
            </a:r>
            <a:r>
              <a:rPr lang="zh-TW" altLang="en-US" sz="3400" b="1" smtClean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以及英語科「</a:t>
            </a:r>
            <a:r>
              <a:rPr lang="zh-TW" altLang="en-US" sz="3400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聽力測驗」</a:t>
            </a:r>
            <a:r>
              <a:rPr lang="zh-TW" altLang="en-US" sz="3400" b="1" smtClean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部分均納入成績計算。</a:t>
            </a:r>
            <a:endParaRPr lang="en-US" altLang="zh-TW" sz="3400" b="1" smtClean="0">
              <a:solidFill>
                <a:srgbClr val="333399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zh-TW" sz="3400" b="1" smtClean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英語科</a:t>
            </a:r>
            <a:r>
              <a:rPr lang="zh-TW" altLang="en-US" sz="3400" b="1" smtClean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zh-TW" sz="3400" b="1" smtClean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呈現整體（閱讀及聽力）能力等級，並分列閱讀及聽力的等級描述，以提供學生學力資訊，閱讀及聽力計分比例為</a:t>
            </a:r>
            <a:r>
              <a:rPr lang="en-US" altLang="zh-TW" sz="3400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80:20</a:t>
            </a:r>
            <a:r>
              <a:rPr lang="zh-TW" altLang="zh-TW" sz="3400" b="1" smtClean="0">
                <a:solidFill>
                  <a:srgbClr val="333399"/>
                </a:solidFill>
              </a:rPr>
              <a:t>。</a:t>
            </a:r>
            <a:endParaRPr lang="en-US" altLang="zh-TW" sz="3400" b="1" smtClean="0">
              <a:solidFill>
                <a:srgbClr val="333399"/>
              </a:solidFill>
            </a:endParaRPr>
          </a:p>
          <a:p>
            <a:r>
              <a:rPr lang="zh-TW" altLang="zh-TW" sz="3400" b="1" smtClean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數學科</a:t>
            </a:r>
            <a:r>
              <a:rPr lang="zh-TW" altLang="en-US" sz="3400" b="1" smtClean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zh-TW" sz="3400" b="1" smtClean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選擇題及非選擇題計分比例為</a:t>
            </a:r>
            <a:r>
              <a:rPr lang="en-US" altLang="zh-TW" sz="3400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85:15</a:t>
            </a:r>
            <a:r>
              <a:rPr lang="zh-TW" altLang="zh-TW" sz="3400" b="1" smtClean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。</a:t>
            </a:r>
          </a:p>
          <a:p>
            <a:pPr>
              <a:buFont typeface="Arial" pitchFamily="34" charset="0"/>
              <a:buNone/>
            </a:pPr>
            <a:r>
              <a:rPr lang="zh-TW" altLang="en-US" smtClean="0">
                <a:solidFill>
                  <a:srgbClr val="003366"/>
                </a:solidFill>
              </a:rPr>
              <a:t/>
            </a:r>
            <a:br>
              <a:rPr lang="zh-TW" altLang="en-US" smtClean="0">
                <a:solidFill>
                  <a:srgbClr val="003366"/>
                </a:solidFill>
              </a:rPr>
            </a:br>
            <a:endParaRPr lang="zh-TW" altLang="en-US" smtClean="0"/>
          </a:p>
        </p:txBody>
      </p:sp>
      <p:sp>
        <p:nvSpPr>
          <p:cNvPr id="6" name="Picture 5" descr="MC900281970[1]"/>
          <p:cNvSpPr>
            <a:spLocks noChangeAspect="1" noChangeArrowheads="1"/>
          </p:cNvSpPr>
          <p:nvPr/>
        </p:nvSpPr>
        <p:spPr bwMode="auto">
          <a:xfrm>
            <a:off x="7573963" y="0"/>
            <a:ext cx="1570037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endParaRPr lang="zh-TW" altLang="en-US" sz="18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70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標題 1"/>
          <p:cNvSpPr>
            <a:spLocks noGrp="1"/>
          </p:cNvSpPr>
          <p:nvPr>
            <p:ph type="title" idx="4294967295"/>
          </p:nvPr>
        </p:nvSpPr>
        <p:spPr>
          <a:xfrm>
            <a:off x="0" y="115888"/>
            <a:ext cx="8229600" cy="1143000"/>
          </a:xfrm>
        </p:spPr>
        <p:txBody>
          <a:bodyPr/>
          <a:lstStyle/>
          <a:p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國中教育會考 成績單</a:t>
            </a:r>
          </a:p>
        </p:txBody>
      </p:sp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5150" y="1643063"/>
            <a:ext cx="5278438" cy="483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矩形圖說文字 1">
            <a:extLst/>
          </p:cNvPr>
          <p:cNvSpPr/>
          <p:nvPr/>
        </p:nvSpPr>
        <p:spPr>
          <a:xfrm>
            <a:off x="1979613" y="1114425"/>
            <a:ext cx="1522412" cy="431800"/>
          </a:xfrm>
          <a:prstGeom prst="wedgeRectCallout">
            <a:avLst>
              <a:gd name="adj1" fmla="val 16582"/>
              <a:gd name="adj2" fmla="val 10339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等級</a:t>
            </a:r>
            <a:r>
              <a:rPr lang="en-US" altLang="zh-TW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級分</a:t>
            </a:r>
            <a:r>
              <a:rPr lang="en-US" altLang="zh-TW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18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矩形圖說文字 12">
            <a:extLst/>
          </p:cNvPr>
          <p:cNvSpPr/>
          <p:nvPr/>
        </p:nvSpPr>
        <p:spPr>
          <a:xfrm>
            <a:off x="3924300" y="1114425"/>
            <a:ext cx="2087563" cy="431800"/>
          </a:xfrm>
          <a:prstGeom prst="wedgeRectCallout">
            <a:avLst>
              <a:gd name="adj1" fmla="val 4746"/>
              <a:gd name="adj2" fmla="val 98746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等級</a:t>
            </a:r>
            <a:r>
              <a:rPr lang="en-US" altLang="zh-TW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級分</a:t>
            </a:r>
            <a:r>
              <a:rPr lang="en-US" altLang="zh-TW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說明</a:t>
            </a:r>
          </a:p>
        </p:txBody>
      </p:sp>
    </p:spTree>
    <p:extLst>
      <p:ext uri="{BB962C8B-B14F-4D97-AF65-F5344CB8AC3E}">
        <p14:creationId xmlns:p14="http://schemas.microsoft.com/office/powerpoint/2010/main" val="620415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標題 3"/>
          <p:cNvSpPr>
            <a:spLocks noGrp="1"/>
          </p:cNvSpPr>
          <p:nvPr>
            <p:ph type="title" idx="4294967295"/>
          </p:nvPr>
        </p:nvSpPr>
        <p:spPr>
          <a:xfrm>
            <a:off x="914400" y="404813"/>
            <a:ext cx="8229600" cy="850900"/>
          </a:xfrm>
        </p:spPr>
        <p:txBody>
          <a:bodyPr/>
          <a:lstStyle/>
          <a:p>
            <a:pPr eaLnBrk="1" hangingPunct="1"/>
            <a:r>
              <a:rPr lang="zh-TW" altLang="en-US" sz="4200" b="1" smtClean="0">
                <a:solidFill>
                  <a:schemeClr val="hlink"/>
                </a:solidFill>
                <a:ea typeface="標楷體" pitchFamily="65" charset="-120"/>
              </a:rPr>
              <a:t>能力等級與加註標示</a:t>
            </a:r>
          </a:p>
        </p:txBody>
      </p:sp>
      <p:graphicFrame>
        <p:nvGraphicFramePr>
          <p:cNvPr id="6" name="內容版面配置區 5">
            <a:extLst/>
          </p:cNvPr>
          <p:cNvGraphicFramePr>
            <a:graphicFrameLocks noGrp="1"/>
          </p:cNvGraphicFramePr>
          <p:nvPr>
            <p:ph idx="4294967295"/>
          </p:nvPr>
        </p:nvGraphicFramePr>
        <p:xfrm>
          <a:off x="814388" y="1366838"/>
          <a:ext cx="8329642" cy="460800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4002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7170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85765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760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能力等級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加註標示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標示說明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6000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精熟</a:t>
                      </a:r>
                      <a:r>
                        <a:rPr lang="en-US" altLang="zh-TW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(A)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答對題數</a:t>
                      </a:r>
                      <a:r>
                        <a:rPr lang="en-US" altLang="zh-TW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80~85%</a:t>
                      </a:r>
                      <a:r>
                        <a:rPr lang="zh-TW" altLang="en-US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以上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A++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精熟等級前</a:t>
                      </a: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25%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A+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精熟等級前</a:t>
                      </a: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26%</a:t>
                      </a:r>
                      <a:r>
                        <a:rPr lang="zh-TW" altLang="en-US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～</a:t>
                      </a: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50%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A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76000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基礎</a:t>
                      </a:r>
                      <a:r>
                        <a:rPr lang="en-US" altLang="zh-TW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(B)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答對題數</a:t>
                      </a:r>
                      <a:endParaRPr lang="en-US" altLang="zh-TW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40%</a:t>
                      </a:r>
                      <a:r>
                        <a:rPr lang="zh-TW" altLang="en-US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以上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B ++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基礎等級前</a:t>
                      </a:r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25%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B+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基礎等級前</a:t>
                      </a:r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26%</a:t>
                      </a:r>
                      <a:r>
                        <a:rPr lang="zh-TW" altLang="en-US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～</a:t>
                      </a:r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50%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B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待加強</a:t>
                      </a:r>
                      <a:r>
                        <a:rPr lang="en-US" altLang="zh-TW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(C)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C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636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/>
          </p:cNvSpPr>
          <p:nvPr>
            <p:ph type="title" idx="4294967295"/>
          </p:nvPr>
        </p:nvSpPr>
        <p:spPr>
          <a:xfrm>
            <a:off x="914400" y="2708275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mtClean="0">
                <a:latin typeface="微軟正黑體" pitchFamily="34" charset="-120"/>
                <a:ea typeface="標楷體" pitchFamily="65" charset="-120"/>
              </a:rPr>
              <a:t>數學科非選擇題</a:t>
            </a:r>
            <a:r>
              <a:rPr lang="en-US" altLang="zh-TW" smtClean="0">
                <a:latin typeface="微軟正黑體" pitchFamily="34" charset="-120"/>
                <a:ea typeface="標楷體" pitchFamily="65" charset="-120"/>
              </a:rPr>
              <a:t/>
            </a:r>
            <a:br>
              <a:rPr lang="en-US" altLang="zh-TW" smtClean="0">
                <a:latin typeface="微軟正黑體" pitchFamily="34" charset="-120"/>
                <a:ea typeface="標楷體" pitchFamily="65" charset="-120"/>
              </a:rPr>
            </a:br>
            <a:r>
              <a:rPr lang="zh-TW" altLang="en-US" smtClean="0">
                <a:latin typeface="微軟正黑體" pitchFamily="34" charset="-120"/>
                <a:ea typeface="標楷體" pitchFamily="65" charset="-120"/>
              </a:rPr>
              <a:t>評分說明</a:t>
            </a:r>
          </a:p>
        </p:txBody>
      </p:sp>
    </p:spTree>
    <p:extLst>
      <p:ext uri="{BB962C8B-B14F-4D97-AF65-F5344CB8AC3E}">
        <p14:creationId xmlns:p14="http://schemas.microsoft.com/office/powerpoint/2010/main" val="252136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數學非選擇題評量的能力</a:t>
            </a:r>
          </a:p>
        </p:txBody>
      </p:sp>
      <p:sp>
        <p:nvSpPr>
          <p:cNvPr id="106499" name="內容版面配置區 2"/>
          <p:cNvSpPr>
            <a:spLocks noGrp="1"/>
          </p:cNvSpPr>
          <p:nvPr>
            <p:ph idx="4294967295"/>
          </p:nvPr>
        </p:nvSpPr>
        <p:spPr>
          <a:xfrm>
            <a:off x="914400" y="1384300"/>
            <a:ext cx="8229600" cy="4781550"/>
          </a:xfrm>
        </p:spPr>
        <p:txBody>
          <a:bodyPr/>
          <a:lstStyle/>
          <a:p>
            <a:pPr eaLnBrk="1" hangingPunct="1">
              <a:buFont typeface="Wingdings" pitchFamily="2" charset="2"/>
              <a:buChar char="u"/>
            </a:pPr>
            <a:r>
              <a:rPr lang="zh-TW" altLang="zh-TW" smtClean="0">
                <a:latin typeface="標楷體" pitchFamily="65" charset="-120"/>
                <a:ea typeface="標楷體" pitchFamily="65" charset="-120"/>
              </a:rPr>
              <a:t>評量學生</a:t>
            </a:r>
            <a:r>
              <a:rPr lang="zh-TW" altLang="zh-TW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運用數學知識解題</a:t>
            </a:r>
            <a:r>
              <a:rPr lang="zh-TW" altLang="zh-TW" smtClean="0">
                <a:latin typeface="標楷體" pitchFamily="65" charset="-120"/>
                <a:ea typeface="標楷體" pitchFamily="65" charset="-120"/>
              </a:rPr>
              <a:t>，並</a:t>
            </a:r>
            <a:r>
              <a:rPr lang="zh-TW" altLang="zh-TW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表達其解題思維過程與說明理由的能力</a:t>
            </a:r>
            <a:r>
              <a:rPr lang="zh-TW" altLang="zh-TW" smtClean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Char char="u"/>
            </a:pPr>
            <a:r>
              <a:rPr lang="zh-TW" altLang="zh-TW" smtClean="0">
                <a:latin typeface="標楷體" pitchFamily="65" charset="-120"/>
                <a:ea typeface="標楷體" pitchFamily="65" charset="-120"/>
              </a:rPr>
              <a:t>評分規準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：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   評閱</a:t>
            </a:r>
            <a:r>
              <a:rPr lang="zh-TW" altLang="zh-TW" smtClean="0">
                <a:latin typeface="標楷體" pitchFamily="65" charset="-120"/>
                <a:ea typeface="標楷體" pitchFamily="65" charset="-120"/>
              </a:rPr>
              <a:t>學生解題過程中擬定「</a:t>
            </a:r>
            <a:r>
              <a:rPr lang="zh-TW" altLang="zh-TW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策略</a:t>
            </a:r>
            <a:r>
              <a:rPr lang="zh-TW" altLang="zh-TW" smtClean="0">
                <a:latin typeface="標楷體" pitchFamily="65" charset="-120"/>
                <a:ea typeface="標楷體" pitchFamily="65" charset="-120"/>
              </a:rPr>
              <a:t>」的適切性，及過程「</a:t>
            </a:r>
            <a:r>
              <a:rPr lang="zh-TW" altLang="zh-TW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表達</a:t>
            </a:r>
            <a:r>
              <a:rPr lang="zh-TW" altLang="zh-TW" smtClean="0">
                <a:latin typeface="標楷體" pitchFamily="65" charset="-120"/>
                <a:ea typeface="標楷體" pitchFamily="65" charset="-120"/>
              </a:rPr>
              <a:t>」的合理、完整性。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 lvl="1" eaLnBrk="1" hangingPunct="1">
              <a:buFont typeface="Arial" pitchFamily="34" charset="0"/>
              <a:buChar char="•"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「</a:t>
            </a:r>
            <a:r>
              <a:rPr lang="zh-TW" altLang="en-US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策略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」是指學生察覺題目條件要素，將題目轉化成數學問題並擬定解題方法。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 lvl="1" eaLnBrk="1" hangingPunct="1">
              <a:buFont typeface="Arial" pitchFamily="34" charset="0"/>
              <a:buChar char="•"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「</a:t>
            </a:r>
            <a:r>
              <a:rPr lang="zh-TW" altLang="en-US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表達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」是指解題過程的呈現與步驟間合理性的說明。</a:t>
            </a:r>
          </a:p>
        </p:txBody>
      </p:sp>
    </p:spTree>
    <p:extLst>
      <p:ext uri="{BB962C8B-B14F-4D97-AF65-F5344CB8AC3E}">
        <p14:creationId xmlns:p14="http://schemas.microsoft.com/office/powerpoint/2010/main" val="336830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/>
          </p:cNvPr>
          <p:cNvSpPr txBox="1">
            <a:spLocks/>
          </p:cNvSpPr>
          <p:nvPr/>
        </p:nvSpPr>
        <p:spPr>
          <a:xfrm>
            <a:off x="2051050" y="558800"/>
            <a:ext cx="5392738" cy="1155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kumimoji="0" lang="zh-TW" altLang="en-US" sz="4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桃園市學費補助</a:t>
            </a:r>
          </a:p>
        </p:txBody>
      </p:sp>
      <p:pic>
        <p:nvPicPr>
          <p:cNvPr id="19459" name="Picture 4" descr="Capture_2016_02_29_12_23_43_78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773238"/>
            <a:ext cx="8569325" cy="453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評分規準</a:t>
            </a:r>
          </a:p>
        </p:txBody>
      </p:sp>
      <p:graphicFrame>
        <p:nvGraphicFramePr>
          <p:cNvPr id="548867" name="Group 3">
            <a:extLst/>
          </p:cNvPr>
          <p:cNvGraphicFramePr>
            <a:graphicFrameLocks noGrp="1"/>
          </p:cNvGraphicFramePr>
          <p:nvPr>
            <p:ph idx="4294967295"/>
          </p:nvPr>
        </p:nvGraphicFramePr>
        <p:xfrm>
          <a:off x="574675" y="1628775"/>
          <a:ext cx="8569325" cy="3829050"/>
        </p:xfrm>
        <a:graphic>
          <a:graphicData uri="http://schemas.openxmlformats.org/drawingml/2006/table">
            <a:tbl>
              <a:tblPr/>
              <a:tblGrid>
                <a:gridCol w="9207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6485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181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分數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評分規準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6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3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1.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策略適切，表達合理、完整。</a:t>
                      </a:r>
                      <a:endParaRPr kumimoji="0" lang="en-US" altLang="zh-TW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888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2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策略適切，表達雖合理，大致完整，但出現計算錯誤。</a:t>
                      </a:r>
                      <a:endParaRPr kumimoji="0" lang="en-US" altLang="zh-TW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策略適切，表達合理，大致完整，但沒有顯示部分步驟間的合理性。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888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策略適切，表達雖大致合理，但出現錯誤的引用。</a:t>
                      </a:r>
                      <a:endParaRPr kumimoji="0" lang="en-US" altLang="zh-TW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策略方向正確，但缺乏嚴謹性，不足以解決題目問題。</a:t>
                      </a:r>
                      <a:endParaRPr kumimoji="0" lang="en-US" altLang="zh-TW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策略方向正確，但未能完全將題目轉化成數學問題。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66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1.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策略模糊不清；解題過程空白或與題目無關。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939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圖片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32025" y="115888"/>
            <a:ext cx="4543425" cy="640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>
            <a:extLst/>
          </p:cNvPr>
          <p:cNvSpPr txBox="1">
            <a:spLocks/>
          </p:cNvSpPr>
          <p:nvPr/>
        </p:nvSpPr>
        <p:spPr bwMode="auto">
          <a:xfrm>
            <a:off x="395288" y="0"/>
            <a:ext cx="1019175" cy="443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</a:rPr>
              <a:t>答案卷樣式</a:t>
            </a:r>
            <a:endParaRPr lang="zh-TW" altLang="en-US" sz="4400" b="1" dirty="0">
              <a:latin typeface="標楷體" pitchFamily="65" charset="-120"/>
              <a:ea typeface="標楷體" pitchFamily="65" charset="-120"/>
              <a:cs typeface="+mj-cs"/>
            </a:endParaRPr>
          </a:p>
        </p:txBody>
      </p:sp>
      <p:sp>
        <p:nvSpPr>
          <p:cNvPr id="4" name="矩形圖說文字 3">
            <a:extLst/>
          </p:cNvPr>
          <p:cNvSpPr/>
          <p:nvPr/>
        </p:nvSpPr>
        <p:spPr>
          <a:xfrm>
            <a:off x="6337300" y="692150"/>
            <a:ext cx="2698750" cy="936625"/>
          </a:xfrm>
          <a:prstGeom prst="wedgeRectCallout">
            <a:avLst>
              <a:gd name="adj1" fmla="val -77691"/>
              <a:gd name="adj2" fmla="val 4253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Arial" pitchFamily="34" charset="0"/>
              <a:buChar char="•"/>
              <a:defRPr/>
            </a:pPr>
            <a:r>
              <a:rPr lang="zh-TW" altLang="en-US" sz="18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非選擇題作答區每格</a:t>
            </a:r>
            <a:endParaRPr lang="en-US" altLang="zh-TW" sz="1800" dirty="0">
              <a:solidFill>
                <a:schemeClr val="tx1"/>
              </a:solidFill>
              <a:latin typeface="標楷體" pitchFamily="65" charset="-120"/>
            </a:endParaRPr>
          </a:p>
          <a:p>
            <a:pPr indent="98425">
              <a:defRPr/>
            </a:pP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大小為 </a:t>
            </a:r>
            <a:r>
              <a:rPr lang="en-US" altLang="zh-TW" sz="1800" b="1" u="sng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12cm*12cm</a:t>
            </a:r>
            <a:endParaRPr lang="zh-TW" altLang="en-US" sz="18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矩形圖說文字 5">
            <a:extLst/>
          </p:cNvPr>
          <p:cNvSpPr/>
          <p:nvPr/>
        </p:nvSpPr>
        <p:spPr>
          <a:xfrm>
            <a:off x="144463" y="4365625"/>
            <a:ext cx="2124075" cy="1079500"/>
          </a:xfrm>
          <a:prstGeom prst="wedgeRectCallout">
            <a:avLst>
              <a:gd name="adj1" fmla="val 70568"/>
              <a:gd name="adj2" fmla="val -638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選擇題作答區，</a:t>
            </a:r>
            <a:endParaRPr lang="en-US" altLang="zh-TW" sz="1800" dirty="0">
              <a:solidFill>
                <a:schemeClr val="tx1"/>
              </a:solidFill>
              <a:latin typeface="標楷體" pitchFamily="65" charset="-120"/>
            </a:endParaRPr>
          </a:p>
          <a:p>
            <a:pPr algn="ctr">
              <a:defRPr/>
            </a:pP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需以</a:t>
            </a:r>
            <a:r>
              <a:rPr lang="en-US" altLang="zh-TW" sz="1800" dirty="0">
                <a:solidFill>
                  <a:schemeClr val="tx1"/>
                </a:solidFill>
                <a:latin typeface="標楷體" pitchFamily="65" charset="-120"/>
              </a:rPr>
              <a:t>2B</a:t>
            </a: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鉛筆書寫</a:t>
            </a:r>
          </a:p>
        </p:txBody>
      </p:sp>
    </p:spTree>
    <p:extLst>
      <p:ext uri="{BB962C8B-B14F-4D97-AF65-F5344CB8AC3E}">
        <p14:creationId xmlns:p14="http://schemas.microsoft.com/office/powerpoint/2010/main" val="394105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標題 1"/>
          <p:cNvSpPr>
            <a:spLocks noGrp="1"/>
          </p:cNvSpPr>
          <p:nvPr>
            <p:ph type="title" idx="4294967295"/>
          </p:nvPr>
        </p:nvSpPr>
        <p:spPr>
          <a:xfrm>
            <a:off x="914400" y="115888"/>
            <a:ext cx="8229600" cy="1143000"/>
          </a:xfrm>
        </p:spPr>
        <p:txBody>
          <a:bodyPr/>
          <a:lstStyle/>
          <a:p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作答注意事項</a:t>
            </a:r>
          </a:p>
        </p:txBody>
      </p:sp>
      <p:sp>
        <p:nvSpPr>
          <p:cNvPr id="109571" name="內容版面配置區 2"/>
          <p:cNvSpPr>
            <a:spLocks noGrp="1"/>
          </p:cNvSpPr>
          <p:nvPr>
            <p:ph idx="4294967295"/>
          </p:nvPr>
        </p:nvSpPr>
        <p:spPr>
          <a:xfrm>
            <a:off x="863600" y="1000125"/>
            <a:ext cx="8280400" cy="3014663"/>
          </a:xfrm>
        </p:spPr>
        <p:txBody>
          <a:bodyPr/>
          <a:lstStyle/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zh-TW" altLang="zh-TW" sz="2800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只寫答案而</a:t>
            </a:r>
            <a:r>
              <a:rPr lang="zh-TW" altLang="zh-TW" sz="280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無計算過程或說明</a:t>
            </a:r>
            <a:r>
              <a:rPr lang="zh-TW" altLang="zh-TW" sz="2800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，無法判斷其</a:t>
            </a:r>
            <a:r>
              <a:rPr lang="zh-TW" altLang="en-US" sz="2800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「策略」與「表達」</a:t>
            </a:r>
            <a:r>
              <a:rPr lang="zh-TW" altLang="zh-TW" sz="2800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能力，</a:t>
            </a:r>
            <a:r>
              <a:rPr lang="zh-TW" altLang="en-US" sz="2800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該題以</a:t>
            </a:r>
            <a:r>
              <a:rPr lang="en-US" altLang="zh-TW" sz="2800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0</a:t>
            </a:r>
            <a:r>
              <a:rPr lang="zh-TW" altLang="zh-TW" sz="2800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分</a:t>
            </a:r>
            <a:r>
              <a:rPr lang="zh-TW" altLang="en-US" sz="2800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計</a:t>
            </a:r>
            <a:r>
              <a:rPr lang="zh-TW" altLang="zh-TW" sz="2800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。</a:t>
            </a:r>
            <a:endParaRPr lang="en-US" altLang="zh-TW" sz="2800" smtClean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zh-TW" altLang="en-US" sz="2800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使用</a:t>
            </a:r>
            <a:r>
              <a:rPr lang="zh-TW" altLang="en-US" sz="280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黑色墨水</a:t>
            </a:r>
            <a:r>
              <a:rPr lang="zh-TW" altLang="en-US" sz="2800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的筆書寫，</a:t>
            </a:r>
            <a:r>
              <a:rPr lang="zh-TW" altLang="en-US" sz="280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在規定的作答區內書寫</a:t>
            </a:r>
            <a:endParaRPr lang="en-US" altLang="zh-TW" sz="3000" smtClean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marL="914400" lvl="1" indent="-514350" eaLnBrk="1" hangingPunct="1">
              <a:buFont typeface="Arial" pitchFamily="34" charset="0"/>
              <a:buChar char="•"/>
            </a:pPr>
            <a:r>
              <a:rPr lang="zh-TW" altLang="en-US" sz="2600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學生作答超出作答區，</a:t>
            </a:r>
            <a:r>
              <a:rPr lang="zh-TW" altLang="en-US" sz="260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僅以作答區內之內容進行評分</a:t>
            </a:r>
            <a:endParaRPr lang="en-US" altLang="zh-TW" sz="2600" smtClean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marL="914400" lvl="1" indent="-514350" eaLnBrk="1" hangingPunct="1">
              <a:buFont typeface="Arial" pitchFamily="34" charset="0"/>
              <a:buChar char="•"/>
            </a:pPr>
            <a:r>
              <a:rPr lang="zh-TW" altLang="en-US" sz="2600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學生可先行</a:t>
            </a:r>
            <a:r>
              <a:rPr lang="zh-TW" altLang="en-US" sz="260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規劃作答方式</a:t>
            </a:r>
            <a:r>
              <a:rPr lang="zh-TW" altLang="en-US" sz="2600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避免超出作答區</a:t>
            </a:r>
            <a:endParaRPr lang="en-US" altLang="zh-TW" sz="2600" smtClean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" name="內容版面配置區 2">
            <a:extLst/>
          </p:cNvPr>
          <p:cNvSpPr txBox="1">
            <a:spLocks/>
          </p:cNvSpPr>
          <p:nvPr/>
        </p:nvSpPr>
        <p:spPr bwMode="auto">
          <a:xfrm>
            <a:off x="468313" y="3786188"/>
            <a:ext cx="8280400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 algn="just" eaLnBrk="1">
              <a:spcBef>
                <a:spcPct val="20000"/>
              </a:spcBef>
              <a:buFontTx/>
              <a:buAutoNum type="arabicPeriod" startAt="3"/>
              <a:defRPr/>
            </a:pPr>
            <a:r>
              <a:rPr kumimoji="0" lang="zh-TW" altLang="en-US" sz="2800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若作答時</a:t>
            </a:r>
            <a:r>
              <a:rPr kumimoji="0" lang="zh-TW" altLang="en-US" sz="2800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自行在試題圖形上標示的記號</a:t>
            </a:r>
            <a:r>
              <a:rPr kumimoji="0" lang="zh-TW" altLang="en-US" sz="2800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，在作答時需要用到，則</a:t>
            </a:r>
            <a:r>
              <a:rPr kumimoji="0" lang="zh-TW" altLang="en-US" sz="2800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需將題目圖形畫在作答區內</a:t>
            </a:r>
            <a:r>
              <a:rPr kumimoji="0" lang="zh-TW" altLang="en-US" sz="2800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，以利閱卷委員進行評分。</a:t>
            </a:r>
            <a:endParaRPr kumimoji="0" lang="en-US" altLang="zh-TW" sz="2800" kern="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514350" indent="-514350" algn="just" eaLnBrk="1">
              <a:spcBef>
                <a:spcPct val="20000"/>
              </a:spcBef>
              <a:buFontTx/>
              <a:buAutoNum type="arabicPeriod" startAt="4"/>
              <a:defRPr/>
            </a:pPr>
            <a:r>
              <a:rPr kumimoji="0" lang="zh-TW" altLang="en-US" sz="2800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違規卷</a:t>
            </a:r>
            <a:r>
              <a:rPr kumimoji="0" lang="zh-TW" altLang="en-US" sz="2800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包含學生洩漏私人身份（如：姓名、准考證號）、劃記與題目無關的文字、圖形或符號，</a:t>
            </a:r>
            <a:r>
              <a:rPr kumimoji="0" lang="zh-TW" altLang="en-US" sz="2800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則</a:t>
            </a:r>
            <a:r>
              <a:rPr kumimoji="0" lang="zh-TW" altLang="en-US" sz="2800" b="1" u="sng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數學科</a:t>
            </a:r>
            <a:r>
              <a:rPr kumimoji="0" lang="zh-TW" altLang="en-US" sz="2800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不計列等級</a:t>
            </a:r>
            <a:r>
              <a:rPr kumimoji="0" lang="zh-TW" altLang="en-US" sz="2800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kumimoji="0" lang="en-US" altLang="zh-TW" sz="2800" kern="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514350" indent="-514350">
              <a:spcBef>
                <a:spcPct val="20000"/>
              </a:spcBef>
              <a:buFont typeface="Arial" pitchFamily="34" charset="0"/>
              <a:buNone/>
              <a:defRPr/>
            </a:pPr>
            <a:endParaRPr kumimoji="0" lang="en-US" altLang="zh-TW" kern="0" dirty="0">
              <a:latin typeface="微軟正黑體" pitchFamily="34" charset="-120"/>
              <a:ea typeface="標楷體" pitchFamily="65" charset="-120"/>
            </a:endParaRPr>
          </a:p>
          <a:p>
            <a:pPr marL="514350" indent="-514350">
              <a:spcBef>
                <a:spcPct val="20000"/>
              </a:spcBef>
              <a:buFont typeface="Arial" pitchFamily="34" charset="0"/>
              <a:buChar char="•"/>
              <a:defRPr/>
            </a:pPr>
            <a:endParaRPr kumimoji="0" lang="zh-TW" altLang="en-US" kern="0" dirty="0">
              <a:latin typeface="微軟正黑體" pitchFamily="34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1817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標題 1"/>
          <p:cNvSpPr>
            <a:spLocks noGrp="1"/>
          </p:cNvSpPr>
          <p:nvPr>
            <p:ph type="title" idx="4294967295"/>
          </p:nvPr>
        </p:nvSpPr>
        <p:spPr>
          <a:xfrm>
            <a:off x="0" y="188913"/>
            <a:ext cx="8229600" cy="1143000"/>
          </a:xfrm>
        </p:spPr>
        <p:txBody>
          <a:bodyPr/>
          <a:lstStyle/>
          <a:p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超出作答區</a:t>
            </a:r>
          </a:p>
        </p:txBody>
      </p:sp>
      <p:sp>
        <p:nvSpPr>
          <p:cNvPr id="110595" name="內容版面配置區 2"/>
          <p:cNvSpPr>
            <a:spLocks noGrp="1"/>
          </p:cNvSpPr>
          <p:nvPr>
            <p:ph idx="4294967295"/>
          </p:nvPr>
        </p:nvSpPr>
        <p:spPr>
          <a:xfrm>
            <a:off x="5965825" y="1198563"/>
            <a:ext cx="3178175" cy="1158875"/>
          </a:xfrm>
        </p:spPr>
        <p:txBody>
          <a:bodyPr/>
          <a:lstStyle/>
          <a:p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僅針對作答區內容進行評分</a:t>
            </a:r>
          </a:p>
        </p:txBody>
      </p:sp>
      <p:pic>
        <p:nvPicPr>
          <p:cNvPr id="110596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7825" y="1071563"/>
            <a:ext cx="4051300" cy="4102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0597" name="圖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78400" y="2671763"/>
            <a:ext cx="3879850" cy="3971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4039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標題 1"/>
          <p:cNvSpPr>
            <a:spLocks noGrp="1"/>
          </p:cNvSpPr>
          <p:nvPr>
            <p:ph type="title" idx="4294967295"/>
          </p:nvPr>
        </p:nvSpPr>
        <p:spPr>
          <a:xfrm>
            <a:off x="0" y="260350"/>
            <a:ext cx="8229600" cy="1143000"/>
          </a:xfrm>
        </p:spPr>
        <p:txBody>
          <a:bodyPr/>
          <a:lstStyle/>
          <a:p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規劃作答區</a:t>
            </a:r>
          </a:p>
        </p:txBody>
      </p:sp>
      <p:sp>
        <p:nvSpPr>
          <p:cNvPr id="111619" name="內容版面配置區 2"/>
          <p:cNvSpPr>
            <a:spLocks noGrp="1"/>
          </p:cNvSpPr>
          <p:nvPr>
            <p:ph idx="4294967295"/>
          </p:nvPr>
        </p:nvSpPr>
        <p:spPr>
          <a:xfrm>
            <a:off x="4500563" y="1143000"/>
            <a:ext cx="4643437" cy="1714500"/>
          </a:xfrm>
        </p:spPr>
        <p:txBody>
          <a:bodyPr/>
          <a:lstStyle/>
          <a:p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學生標示作答順序，並將作答區區分作答。</a:t>
            </a:r>
          </a:p>
        </p:txBody>
      </p:sp>
      <p:pic>
        <p:nvPicPr>
          <p:cNvPr id="111620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2263" y="1227138"/>
            <a:ext cx="3963987" cy="4059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1621" name="圖片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59325" y="2433638"/>
            <a:ext cx="4170363" cy="421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1200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標題 1"/>
          <p:cNvSpPr>
            <a:spLocks noGrp="1"/>
          </p:cNvSpPr>
          <p:nvPr>
            <p:ph type="title" idx="4294967295"/>
          </p:nvPr>
        </p:nvSpPr>
        <p:spPr>
          <a:xfrm>
            <a:off x="0" y="185738"/>
            <a:ext cx="8229600" cy="1143000"/>
          </a:xfrm>
        </p:spPr>
        <p:txBody>
          <a:bodyPr/>
          <a:lstStyle/>
          <a:p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將題目圖形畫在作答區內</a:t>
            </a:r>
          </a:p>
        </p:txBody>
      </p:sp>
      <p:sp>
        <p:nvSpPr>
          <p:cNvPr id="112643" name="內容版面配置區 2"/>
          <p:cNvSpPr>
            <a:spLocks noGrp="1"/>
          </p:cNvSpPr>
          <p:nvPr>
            <p:ph idx="4294967295"/>
          </p:nvPr>
        </p:nvSpPr>
        <p:spPr>
          <a:xfrm>
            <a:off x="5616575" y="1412875"/>
            <a:ext cx="3527425" cy="4781550"/>
          </a:xfrm>
        </p:spPr>
        <p:txBody>
          <a:bodyPr/>
          <a:lstStyle/>
          <a:p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學生如自行在題目的圖形上標示記號，並使用該記號作答時，需將題目圖形及使用的記號畫記在作答區內。</a:t>
            </a:r>
          </a:p>
        </p:txBody>
      </p:sp>
      <p:pic>
        <p:nvPicPr>
          <p:cNvPr id="112644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9400" y="1244600"/>
            <a:ext cx="5016500" cy="511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3517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標題 1"/>
          <p:cNvSpPr>
            <a:spLocks noGrp="1"/>
          </p:cNvSpPr>
          <p:nvPr>
            <p:ph type="title" idx="4294967295"/>
          </p:nvPr>
        </p:nvSpPr>
        <p:spPr>
          <a:xfrm>
            <a:off x="914400" y="260350"/>
            <a:ext cx="8229600" cy="1143000"/>
          </a:xfrm>
        </p:spPr>
        <p:txBody>
          <a:bodyPr/>
          <a:lstStyle/>
          <a:p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違規卷</a:t>
            </a:r>
          </a:p>
        </p:txBody>
      </p:sp>
      <p:sp>
        <p:nvSpPr>
          <p:cNvPr id="113667" name="內容版面配置區 2"/>
          <p:cNvSpPr>
            <a:spLocks noGrp="1"/>
          </p:cNvSpPr>
          <p:nvPr>
            <p:ph idx="4294967295"/>
          </p:nvPr>
        </p:nvSpPr>
        <p:spPr>
          <a:xfrm>
            <a:off x="4929188" y="1143000"/>
            <a:ext cx="4214812" cy="1801813"/>
          </a:xfrm>
        </p:spPr>
        <p:txBody>
          <a:bodyPr/>
          <a:lstStyle/>
          <a:p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作答區中書寫與解題無關之文字、作圖。</a:t>
            </a:r>
          </a:p>
        </p:txBody>
      </p:sp>
      <p:pic>
        <p:nvPicPr>
          <p:cNvPr id="113668" name="圖片 4" descr="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1285875"/>
            <a:ext cx="4087812" cy="39449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3669" name="Picture 2" descr="C:\Documents and Settings\liying\桌面\違規卷\105141212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67288" y="2357438"/>
            <a:ext cx="3819525" cy="4143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2707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/>
          </p:cNvSpPr>
          <p:nvPr>
            <p:ph type="title" idx="4294967295"/>
          </p:nvPr>
        </p:nvSpPr>
        <p:spPr>
          <a:xfrm>
            <a:off x="914400" y="2708275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mtClean="0">
                <a:latin typeface="微軟正黑體" pitchFamily="34" charset="-120"/>
                <a:ea typeface="標楷體" pitchFamily="65" charset="-120"/>
              </a:rPr>
              <a:t>寫作測驗</a:t>
            </a:r>
            <a:r>
              <a:rPr lang="en-US" altLang="zh-TW" smtClean="0">
                <a:latin typeface="微軟正黑體" pitchFamily="34" charset="-120"/>
                <a:ea typeface="標楷體" pitchFamily="65" charset="-120"/>
              </a:rPr>
              <a:t/>
            </a:r>
            <a:br>
              <a:rPr lang="en-US" altLang="zh-TW" smtClean="0">
                <a:latin typeface="微軟正黑體" pitchFamily="34" charset="-120"/>
                <a:ea typeface="標楷體" pitchFamily="65" charset="-120"/>
              </a:rPr>
            </a:br>
            <a:r>
              <a:rPr lang="zh-TW" altLang="en-US" smtClean="0">
                <a:latin typeface="微軟正黑體" pitchFamily="34" charset="-120"/>
                <a:ea typeface="標楷體" pitchFamily="65" charset="-120"/>
              </a:rPr>
              <a:t>評分說明</a:t>
            </a:r>
          </a:p>
        </p:txBody>
      </p:sp>
    </p:spTree>
    <p:extLst>
      <p:ext uri="{BB962C8B-B14F-4D97-AF65-F5344CB8AC3E}">
        <p14:creationId xmlns:p14="http://schemas.microsoft.com/office/powerpoint/2010/main" val="172588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 idx="4294967295"/>
          </p:nvPr>
        </p:nvSpPr>
        <p:spPr>
          <a:xfrm>
            <a:off x="914400" y="11588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寫作測驗評量的能力</a:t>
            </a:r>
          </a:p>
        </p:txBody>
      </p:sp>
      <p:sp>
        <p:nvSpPr>
          <p:cNvPr id="115715" name="內容版面配置區 2"/>
          <p:cNvSpPr>
            <a:spLocks noGrp="1"/>
          </p:cNvSpPr>
          <p:nvPr>
            <p:ph idx="4294967295"/>
          </p:nvPr>
        </p:nvSpPr>
        <p:spPr>
          <a:xfrm>
            <a:off x="342928" y="1484313"/>
            <a:ext cx="8229600" cy="4824412"/>
          </a:xfrm>
        </p:spPr>
        <p:txBody>
          <a:bodyPr/>
          <a:lstStyle/>
          <a:p>
            <a:pPr marL="0" indent="0" algn="just" eaLnBrk="1">
              <a:lnSpc>
                <a:spcPct val="90000"/>
              </a:lnSpc>
              <a:spcAft>
                <a:spcPts val="600"/>
              </a:spcAft>
              <a:buFont typeface="Wingdings" pitchFamily="2" charset="2"/>
              <a:buNone/>
            </a:pPr>
            <a:r>
              <a:rPr lang="zh-TW" altLang="en-US" sz="3000" dirty="0" smtClean="0">
                <a:latin typeface="標楷體" pitchFamily="65" charset="-120"/>
                <a:ea typeface="標楷體" pitchFamily="65" charset="-120"/>
              </a:rPr>
              <a:t>檢測國中畢業生</a:t>
            </a:r>
            <a:r>
              <a:rPr lang="zh-TW" altLang="en-US" sz="30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表達經驗見聞</a:t>
            </a:r>
            <a:r>
              <a:rPr lang="zh-TW" altLang="en-US" sz="3000" dirty="0" smtClean="0">
                <a:latin typeface="標楷體" pitchFamily="65" charset="-120"/>
                <a:ea typeface="標楷體" pitchFamily="65" charset="-120"/>
              </a:rPr>
              <a:t>和</a:t>
            </a:r>
            <a:r>
              <a:rPr lang="zh-TW" altLang="en-US" sz="30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情感思想的綜合語文能力。</a:t>
            </a:r>
            <a:endParaRPr lang="zh-TW" altLang="en-US" sz="3000" dirty="0" smtClean="0">
              <a:latin typeface="標楷體" pitchFamily="65" charset="-120"/>
              <a:ea typeface="標楷體" pitchFamily="65" charset="-120"/>
            </a:endParaRPr>
          </a:p>
          <a:p>
            <a:pPr marL="0" indent="0" algn="just" eaLnBrk="1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u"/>
            </a:pP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立意與取材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：能依不同的寫作目的，統整閱讀內容、篩選合適素材，以表現個人意念。</a:t>
            </a:r>
          </a:p>
          <a:p>
            <a:pPr marL="0" indent="0" algn="just" eaLnBrk="1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u"/>
            </a:pP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結構組織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：能掌握寫作步驟，首尾連貫，組織完整篇章。</a:t>
            </a:r>
          </a:p>
          <a:p>
            <a:pPr marL="0" indent="0" algn="just" eaLnBrk="1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u"/>
            </a:pP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遣詞造句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：能正確使用本國語文，</a:t>
            </a:r>
            <a:r>
              <a:rPr lang="zh-TW" altLang="en-US" sz="2600" dirty="0" smtClean="0">
                <a:latin typeface="標楷體" pitchFamily="65" charset="-120"/>
                <a:ea typeface="標楷體" pitchFamily="65" charset="-120"/>
              </a:rPr>
              <a:t>適當的遣詞用字、運用各種句型及修辭寫作。</a:t>
            </a:r>
            <a:endParaRPr lang="zh-TW" altLang="en-US" sz="2800" dirty="0" smtClean="0">
              <a:latin typeface="標楷體" pitchFamily="65" charset="-120"/>
              <a:ea typeface="標楷體" pitchFamily="65" charset="-120"/>
            </a:endParaRPr>
          </a:p>
          <a:p>
            <a:pPr marL="0" indent="0" algn="just" eaLnBrk="1">
              <a:lnSpc>
                <a:spcPct val="90000"/>
              </a:lnSpc>
              <a:buFont typeface="Wingdings" pitchFamily="2" charset="2"/>
              <a:buChar char="u"/>
            </a:pP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錯別字、格式及標點符號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：能正確運用文字、格式及標點符號。</a:t>
            </a:r>
          </a:p>
        </p:txBody>
      </p:sp>
    </p:spTree>
    <p:extLst>
      <p:ext uri="{BB962C8B-B14F-4D97-AF65-F5344CB8AC3E}">
        <p14:creationId xmlns:p14="http://schemas.microsoft.com/office/powerpoint/2010/main" val="162161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答案卷樣式</a:t>
            </a:r>
          </a:p>
        </p:txBody>
      </p:sp>
      <p:pic>
        <p:nvPicPr>
          <p:cNvPr id="116739" name="圖片 6" descr="會考_寫作測驗答案卷_0917_一般卷_頁面_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175" y="2133600"/>
            <a:ext cx="4373563" cy="312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0" name="圖片 6" descr="會考_寫作測驗答案卷_0826_反面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6613" y="2157413"/>
            <a:ext cx="4389437" cy="310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>
            <a:extLst/>
          </p:cNvPr>
          <p:cNvSpPr/>
          <p:nvPr/>
        </p:nvSpPr>
        <p:spPr>
          <a:xfrm>
            <a:off x="3884613" y="4365625"/>
            <a:ext cx="431800" cy="8937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8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矩形 7">
            <a:extLst/>
          </p:cNvPr>
          <p:cNvSpPr/>
          <p:nvPr/>
        </p:nvSpPr>
        <p:spPr>
          <a:xfrm>
            <a:off x="8380413" y="4365625"/>
            <a:ext cx="431800" cy="8937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8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矩形 8">
            <a:extLst/>
          </p:cNvPr>
          <p:cNvSpPr/>
          <p:nvPr/>
        </p:nvSpPr>
        <p:spPr>
          <a:xfrm>
            <a:off x="3668713" y="2127250"/>
            <a:ext cx="431800" cy="8953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80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9251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7DAE4D0A-6C6E-4A43-895F-597127DC05AC}" type="slidenum">
              <a:rPr lang="en-US" altLang="zh-TW" sz="1400" b="1">
                <a:latin typeface="Arial" pitchFamily="34" charset="0"/>
              </a:rPr>
              <a:pPr algn="r" eaLnBrk="1" hangingPunct="1"/>
              <a:t>8</a:t>
            </a:fld>
            <a:endParaRPr lang="en-US" altLang="zh-TW" sz="1400" b="1">
              <a:latin typeface="Arial" pitchFamily="34" charset="0"/>
            </a:endParaRPr>
          </a:p>
        </p:txBody>
      </p:sp>
      <p:sp>
        <p:nvSpPr>
          <p:cNvPr id="21507" name="Rectangle 2"/>
          <p:cNvSpPr>
            <a:spLocks noChangeArrowheads="1"/>
          </p:cNvSpPr>
          <p:nvPr/>
        </p:nvSpPr>
        <p:spPr bwMode="auto">
          <a:xfrm>
            <a:off x="211138" y="1549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21508" name="Rectangle 3"/>
          <p:cNvSpPr>
            <a:spLocks noChangeArrowheads="1"/>
          </p:cNvSpPr>
          <p:nvPr/>
        </p:nvSpPr>
        <p:spPr bwMode="auto">
          <a:xfrm>
            <a:off x="611188" y="971550"/>
            <a:ext cx="813752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eaLnBrk="1" hangingPunct="1"/>
            <a:r>
              <a:rPr lang="en-US" altLang="zh-TW" sz="2400">
                <a:solidFill>
                  <a:srgbClr val="000099"/>
                </a:solidFill>
                <a:latin typeface="標楷體" pitchFamily="65" charset="-120"/>
              </a:rPr>
              <a:t>96</a:t>
            </a:r>
            <a:r>
              <a:rPr lang="zh-TW" altLang="en-US" sz="2400">
                <a:solidFill>
                  <a:srgbClr val="000099"/>
                </a:solidFill>
                <a:latin typeface="標楷體" pitchFamily="65" charset="-120"/>
              </a:rPr>
              <a:t>學年度至</a:t>
            </a:r>
            <a:r>
              <a:rPr lang="en-US" altLang="zh-TW" sz="2400">
                <a:solidFill>
                  <a:srgbClr val="000099"/>
                </a:solidFill>
                <a:latin typeface="標楷體" pitchFamily="65" charset="-120"/>
              </a:rPr>
              <a:t>109</a:t>
            </a:r>
            <a:r>
              <a:rPr lang="zh-TW" altLang="en-US" sz="2400">
                <a:solidFill>
                  <a:srgbClr val="000099"/>
                </a:solidFill>
                <a:latin typeface="標楷體" pitchFamily="65" charset="-120"/>
              </a:rPr>
              <a:t>學年度國中畢業生將由每年</a:t>
            </a:r>
            <a:r>
              <a:rPr lang="en-US" altLang="zh-TW" sz="2400">
                <a:solidFill>
                  <a:srgbClr val="000099"/>
                </a:solidFill>
                <a:latin typeface="標楷體" pitchFamily="65" charset="-120"/>
              </a:rPr>
              <a:t>31</a:t>
            </a:r>
            <a:r>
              <a:rPr lang="zh-TW" altLang="en-US" sz="2400">
                <a:solidFill>
                  <a:srgbClr val="000099"/>
                </a:solidFill>
                <a:latin typeface="標楷體" pitchFamily="65" charset="-120"/>
              </a:rPr>
              <a:t>萬</a:t>
            </a:r>
            <a:r>
              <a:rPr lang="en-US" altLang="zh-TW" sz="2400">
                <a:solidFill>
                  <a:srgbClr val="000099"/>
                </a:solidFill>
                <a:latin typeface="標楷體" pitchFamily="65" charset="-120"/>
              </a:rPr>
              <a:t>7,975</a:t>
            </a:r>
            <a:r>
              <a:rPr lang="zh-TW" altLang="en-US" sz="2400">
                <a:solidFill>
                  <a:srgbClr val="000099"/>
                </a:solidFill>
                <a:latin typeface="標楷體" pitchFamily="65" charset="-120"/>
              </a:rPr>
              <a:t>人降至</a:t>
            </a:r>
            <a:r>
              <a:rPr lang="en-US" altLang="zh-TW" sz="2400">
                <a:solidFill>
                  <a:srgbClr val="000099"/>
                </a:solidFill>
                <a:latin typeface="標楷體" pitchFamily="65" charset="-120"/>
              </a:rPr>
              <a:t>19</a:t>
            </a:r>
            <a:r>
              <a:rPr lang="zh-TW" altLang="en-US" sz="2400">
                <a:solidFill>
                  <a:srgbClr val="000099"/>
                </a:solidFill>
                <a:latin typeface="標楷體" pitchFamily="65" charset="-120"/>
              </a:rPr>
              <a:t>萬</a:t>
            </a:r>
            <a:r>
              <a:rPr lang="en-US" altLang="zh-TW" sz="2400">
                <a:solidFill>
                  <a:srgbClr val="000099"/>
                </a:solidFill>
                <a:latin typeface="標楷體" pitchFamily="65" charset="-120"/>
              </a:rPr>
              <a:t>9,700</a:t>
            </a:r>
            <a:r>
              <a:rPr lang="zh-TW" altLang="en-US" sz="2400">
                <a:solidFill>
                  <a:srgbClr val="000099"/>
                </a:solidFill>
                <a:latin typeface="標楷體" pitchFamily="65" charset="-120"/>
              </a:rPr>
              <a:t>人。</a:t>
            </a:r>
            <a:r>
              <a:rPr lang="en-US" altLang="zh-TW" sz="2400">
                <a:solidFill>
                  <a:srgbClr val="FF3300"/>
                </a:solidFill>
                <a:latin typeface="標楷體" pitchFamily="65" charset="-120"/>
              </a:rPr>
              <a:t>101</a:t>
            </a:r>
            <a:r>
              <a:rPr lang="zh-TW" altLang="en-US" sz="2400">
                <a:solidFill>
                  <a:srgbClr val="FF3300"/>
                </a:solidFill>
                <a:latin typeface="標楷體" pitchFamily="65" charset="-120"/>
              </a:rPr>
              <a:t>學年度</a:t>
            </a:r>
            <a:r>
              <a:rPr lang="zh-TW" altLang="en-US" sz="2400">
                <a:solidFill>
                  <a:srgbClr val="000099"/>
                </a:solidFill>
                <a:latin typeface="標楷體" pitchFamily="65" charset="-120"/>
              </a:rPr>
              <a:t>預估國中畢業生人數</a:t>
            </a:r>
            <a:r>
              <a:rPr lang="zh-TW" altLang="en-US" sz="2400">
                <a:solidFill>
                  <a:srgbClr val="FF3300"/>
                </a:solidFill>
                <a:latin typeface="標楷體" pitchFamily="65" charset="-120"/>
              </a:rPr>
              <a:t>跌破</a:t>
            </a:r>
            <a:r>
              <a:rPr lang="en-US" altLang="zh-TW" sz="2400">
                <a:solidFill>
                  <a:srgbClr val="FF3300"/>
                </a:solidFill>
                <a:latin typeface="標楷體" pitchFamily="65" charset="-120"/>
              </a:rPr>
              <a:t>30</a:t>
            </a:r>
            <a:r>
              <a:rPr lang="zh-TW" altLang="en-US" sz="2400">
                <a:solidFill>
                  <a:srgbClr val="FF3300"/>
                </a:solidFill>
                <a:latin typeface="標楷體" pitchFamily="65" charset="-120"/>
              </a:rPr>
              <a:t>萬人，約為</a:t>
            </a:r>
            <a:r>
              <a:rPr lang="en-US" altLang="zh-TW" sz="2400">
                <a:solidFill>
                  <a:srgbClr val="FF3300"/>
                </a:solidFill>
                <a:latin typeface="標楷體" pitchFamily="65" charset="-120"/>
              </a:rPr>
              <a:t>28</a:t>
            </a:r>
            <a:r>
              <a:rPr lang="zh-TW" altLang="en-US" sz="2400">
                <a:solidFill>
                  <a:srgbClr val="FF3300"/>
                </a:solidFill>
                <a:latin typeface="標楷體" pitchFamily="65" charset="-120"/>
              </a:rPr>
              <a:t>萬</a:t>
            </a:r>
            <a:r>
              <a:rPr lang="en-US" altLang="zh-TW" sz="2400">
                <a:solidFill>
                  <a:srgbClr val="FF3300"/>
                </a:solidFill>
                <a:latin typeface="標楷體" pitchFamily="65" charset="-120"/>
              </a:rPr>
              <a:t>5,552</a:t>
            </a:r>
            <a:r>
              <a:rPr lang="zh-TW" altLang="en-US" sz="2400">
                <a:solidFill>
                  <a:srgbClr val="FF3300"/>
                </a:solidFill>
                <a:latin typeface="標楷體" pitchFamily="65" charset="-120"/>
              </a:rPr>
              <a:t>人</a:t>
            </a:r>
            <a:r>
              <a:rPr lang="en-US" altLang="en-US" sz="2400"/>
              <a:t>，</a:t>
            </a:r>
            <a:r>
              <a:rPr lang="en-US" altLang="zh-TW" sz="2400">
                <a:solidFill>
                  <a:srgbClr val="FF3300"/>
                </a:solidFill>
                <a:latin typeface="標楷體" pitchFamily="65" charset="-120"/>
              </a:rPr>
              <a:t>109</a:t>
            </a:r>
            <a:r>
              <a:rPr lang="zh-TW" altLang="en-US" sz="2400">
                <a:solidFill>
                  <a:srgbClr val="FF3300"/>
                </a:solidFill>
                <a:latin typeface="標楷體" pitchFamily="65" charset="-120"/>
              </a:rPr>
              <a:t>學年度</a:t>
            </a:r>
            <a:r>
              <a:rPr lang="zh-TW" altLang="en-US" sz="2400">
                <a:solidFill>
                  <a:srgbClr val="000099"/>
                </a:solidFill>
                <a:latin typeface="標楷體" pitchFamily="65" charset="-120"/>
              </a:rPr>
              <a:t>預估國中畢業生</a:t>
            </a:r>
            <a:r>
              <a:rPr lang="zh-TW" altLang="en-US" sz="2400">
                <a:solidFill>
                  <a:srgbClr val="FF0000"/>
                </a:solidFill>
                <a:latin typeface="標楷體" pitchFamily="65" charset="-120"/>
              </a:rPr>
              <a:t>跌破</a:t>
            </a:r>
            <a:r>
              <a:rPr lang="en-US" altLang="zh-TW" sz="2400">
                <a:solidFill>
                  <a:srgbClr val="FF0000"/>
                </a:solidFill>
                <a:latin typeface="標楷體" pitchFamily="65" charset="-120"/>
              </a:rPr>
              <a:t>20</a:t>
            </a:r>
            <a:r>
              <a:rPr lang="zh-TW" altLang="en-US" sz="2400">
                <a:solidFill>
                  <a:srgbClr val="FF0000"/>
                </a:solidFill>
                <a:latin typeface="標楷體" pitchFamily="65" charset="-120"/>
              </a:rPr>
              <a:t>萬人</a:t>
            </a:r>
            <a:r>
              <a:rPr lang="zh-TW" altLang="en-US" sz="2400">
                <a:solidFill>
                  <a:srgbClr val="000099"/>
                </a:solidFill>
                <a:latin typeface="標楷體" pitchFamily="65" charset="-120"/>
              </a:rPr>
              <a:t>，約為</a:t>
            </a:r>
            <a:r>
              <a:rPr lang="en-US" altLang="zh-TW" sz="2400">
                <a:solidFill>
                  <a:srgbClr val="FF3300"/>
                </a:solidFill>
                <a:latin typeface="標楷體" pitchFamily="65" charset="-120"/>
              </a:rPr>
              <a:t>19</a:t>
            </a:r>
            <a:r>
              <a:rPr lang="zh-TW" altLang="en-US" sz="2400">
                <a:solidFill>
                  <a:srgbClr val="FF3300"/>
                </a:solidFill>
                <a:latin typeface="標楷體" pitchFamily="65" charset="-120"/>
              </a:rPr>
              <a:t>萬</a:t>
            </a:r>
            <a:r>
              <a:rPr lang="en-US" altLang="zh-TW" sz="2400">
                <a:solidFill>
                  <a:srgbClr val="FF3300"/>
                </a:solidFill>
                <a:latin typeface="標楷體" pitchFamily="65" charset="-120"/>
              </a:rPr>
              <a:t>9,770</a:t>
            </a:r>
            <a:r>
              <a:rPr lang="zh-TW" altLang="en-US" sz="2400">
                <a:solidFill>
                  <a:srgbClr val="000099"/>
                </a:solidFill>
                <a:latin typeface="標楷體" pitchFamily="65" charset="-120"/>
              </a:rPr>
              <a:t>人。 </a:t>
            </a:r>
          </a:p>
        </p:txBody>
      </p:sp>
      <p:sp>
        <p:nvSpPr>
          <p:cNvPr id="185348" name="Rectangle 4">
            <a:extLst/>
          </p:cNvPr>
          <p:cNvSpPr>
            <a:spLocks noChangeArrowheads="1"/>
          </p:cNvSpPr>
          <p:nvPr/>
        </p:nvSpPr>
        <p:spPr bwMode="auto">
          <a:xfrm>
            <a:off x="1258888" y="188913"/>
            <a:ext cx="6697662" cy="7016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zh-TW" altLang="en-US" sz="4000" dirty="0">
                <a:effectLst>
                  <a:outerShdw blurRad="38100" dist="38100" dir="2700000" algn="tl">
                    <a:srgbClr val="FFFFFF"/>
                  </a:outerShdw>
                </a:effectLst>
                <a:latin typeface="標楷體" pitchFamily="65" charset="-120"/>
                <a:ea typeface="標楷體" pitchFamily="65" charset="-120"/>
              </a:rPr>
              <a:t>國中畢業生數趨勢圖</a:t>
            </a:r>
          </a:p>
        </p:txBody>
      </p:sp>
      <p:grpSp>
        <p:nvGrpSpPr>
          <p:cNvPr id="21510" name="Group 5"/>
          <p:cNvGrpSpPr>
            <a:grpSpLocks/>
          </p:cNvGrpSpPr>
          <p:nvPr/>
        </p:nvGrpSpPr>
        <p:grpSpPr bwMode="auto">
          <a:xfrm>
            <a:off x="591423" y="2476469"/>
            <a:ext cx="8640762" cy="4176713"/>
            <a:chOff x="580" y="1434"/>
            <a:chExt cx="4990" cy="2631"/>
          </a:xfrm>
        </p:grpSpPr>
        <p:grpSp>
          <p:nvGrpSpPr>
            <p:cNvPr id="21512" name="Group 152"/>
            <p:cNvGrpSpPr>
              <a:grpSpLocks/>
            </p:cNvGrpSpPr>
            <p:nvPr/>
          </p:nvGrpSpPr>
          <p:grpSpPr bwMode="auto">
            <a:xfrm>
              <a:off x="1070" y="3882"/>
              <a:ext cx="4500" cy="183"/>
              <a:chOff x="1726" y="8597"/>
              <a:chExt cx="9908" cy="403"/>
            </a:xfrm>
          </p:grpSpPr>
          <p:sp>
            <p:nvSpPr>
              <p:cNvPr id="21602" name="Rectangle 13"/>
              <p:cNvSpPr>
                <a:spLocks noChangeArrowheads="1"/>
              </p:cNvSpPr>
              <p:nvPr/>
            </p:nvSpPr>
            <p:spPr bwMode="auto">
              <a:xfrm>
                <a:off x="10900" y="8599"/>
                <a:ext cx="734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eaLnBrk="1" hangingPunct="1"/>
                <a:r>
                  <a:rPr kumimoji="0" lang="zh-TW" altLang="en-US" sz="1000">
                    <a:solidFill>
                      <a:srgbClr val="000000"/>
                    </a:solidFill>
                    <a:latin typeface="標楷體" pitchFamily="65" charset="-120"/>
                  </a:rPr>
                  <a:t>學年度</a:t>
                </a:r>
                <a:endParaRPr kumimoji="0" lang="zh-TW" altLang="en-US" sz="1800"/>
              </a:p>
            </p:txBody>
          </p:sp>
          <p:sp>
            <p:nvSpPr>
              <p:cNvPr id="21603" name="Rectangle 78"/>
              <p:cNvSpPr>
                <a:spLocks noChangeArrowheads="1"/>
              </p:cNvSpPr>
              <p:nvPr/>
            </p:nvSpPr>
            <p:spPr bwMode="auto">
              <a:xfrm>
                <a:off x="2376" y="8597"/>
                <a:ext cx="331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97</a:t>
                </a:r>
                <a:endParaRPr kumimoji="0" lang="en-US" altLang="zh-TW" sz="1800"/>
              </a:p>
            </p:txBody>
          </p:sp>
          <p:sp>
            <p:nvSpPr>
              <p:cNvPr id="21604" name="Rectangle 79"/>
              <p:cNvSpPr>
                <a:spLocks noChangeArrowheads="1"/>
              </p:cNvSpPr>
              <p:nvPr/>
            </p:nvSpPr>
            <p:spPr bwMode="auto">
              <a:xfrm>
                <a:off x="3028" y="8597"/>
                <a:ext cx="338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98</a:t>
                </a:r>
                <a:endParaRPr kumimoji="0" lang="en-US" altLang="zh-TW" sz="1800"/>
              </a:p>
            </p:txBody>
          </p:sp>
          <p:sp>
            <p:nvSpPr>
              <p:cNvPr id="21605" name="Rectangle 80"/>
              <p:cNvSpPr>
                <a:spLocks noChangeArrowheads="1"/>
              </p:cNvSpPr>
              <p:nvPr/>
            </p:nvSpPr>
            <p:spPr bwMode="auto">
              <a:xfrm>
                <a:off x="3683" y="8597"/>
                <a:ext cx="343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99</a:t>
                </a:r>
                <a:endParaRPr kumimoji="0" lang="en-US" altLang="zh-TW" sz="1800"/>
              </a:p>
            </p:txBody>
          </p:sp>
          <p:sp>
            <p:nvSpPr>
              <p:cNvPr id="21606" name="Rectangle 81"/>
              <p:cNvSpPr>
                <a:spLocks noChangeArrowheads="1"/>
              </p:cNvSpPr>
              <p:nvPr/>
            </p:nvSpPr>
            <p:spPr bwMode="auto">
              <a:xfrm>
                <a:off x="4290" y="8597"/>
                <a:ext cx="395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100</a:t>
                </a:r>
                <a:endParaRPr kumimoji="0" lang="en-US" altLang="zh-TW" sz="1800"/>
              </a:p>
            </p:txBody>
          </p:sp>
          <p:sp>
            <p:nvSpPr>
              <p:cNvPr id="21607" name="Rectangle 82"/>
              <p:cNvSpPr>
                <a:spLocks noChangeArrowheads="1"/>
              </p:cNvSpPr>
              <p:nvPr/>
            </p:nvSpPr>
            <p:spPr bwMode="auto">
              <a:xfrm>
                <a:off x="4943" y="8597"/>
                <a:ext cx="402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101</a:t>
                </a:r>
                <a:endParaRPr kumimoji="0" lang="en-US" altLang="zh-TW" sz="1800"/>
              </a:p>
            </p:txBody>
          </p:sp>
          <p:sp>
            <p:nvSpPr>
              <p:cNvPr id="21608" name="Rectangle 83"/>
              <p:cNvSpPr>
                <a:spLocks noChangeArrowheads="1"/>
              </p:cNvSpPr>
              <p:nvPr/>
            </p:nvSpPr>
            <p:spPr bwMode="auto">
              <a:xfrm>
                <a:off x="5596" y="8597"/>
                <a:ext cx="408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102</a:t>
                </a:r>
                <a:endParaRPr kumimoji="0" lang="en-US" altLang="zh-TW" sz="1800"/>
              </a:p>
            </p:txBody>
          </p:sp>
          <p:sp>
            <p:nvSpPr>
              <p:cNvPr id="21609" name="Rectangle 84"/>
              <p:cNvSpPr>
                <a:spLocks noChangeArrowheads="1"/>
              </p:cNvSpPr>
              <p:nvPr/>
            </p:nvSpPr>
            <p:spPr bwMode="auto">
              <a:xfrm>
                <a:off x="6248" y="8597"/>
                <a:ext cx="416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103</a:t>
                </a:r>
                <a:endParaRPr kumimoji="0" lang="en-US" altLang="zh-TW" sz="1800"/>
              </a:p>
            </p:txBody>
          </p:sp>
          <p:sp>
            <p:nvSpPr>
              <p:cNvPr id="21610" name="Rectangle 85"/>
              <p:cNvSpPr>
                <a:spLocks noChangeArrowheads="1"/>
              </p:cNvSpPr>
              <p:nvPr/>
            </p:nvSpPr>
            <p:spPr bwMode="auto">
              <a:xfrm>
                <a:off x="6903" y="8597"/>
                <a:ext cx="420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104</a:t>
                </a:r>
                <a:endParaRPr kumimoji="0" lang="en-US" altLang="zh-TW" sz="1800"/>
              </a:p>
            </p:txBody>
          </p:sp>
          <p:sp>
            <p:nvSpPr>
              <p:cNvPr id="21611" name="Rectangle 86"/>
              <p:cNvSpPr>
                <a:spLocks noChangeArrowheads="1"/>
              </p:cNvSpPr>
              <p:nvPr/>
            </p:nvSpPr>
            <p:spPr bwMode="auto">
              <a:xfrm>
                <a:off x="7555" y="8597"/>
                <a:ext cx="428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105</a:t>
                </a:r>
                <a:endParaRPr kumimoji="0" lang="en-US" altLang="zh-TW" sz="1800"/>
              </a:p>
            </p:txBody>
          </p:sp>
          <p:sp>
            <p:nvSpPr>
              <p:cNvPr id="21612" name="Rectangle 87"/>
              <p:cNvSpPr>
                <a:spLocks noChangeArrowheads="1"/>
              </p:cNvSpPr>
              <p:nvPr/>
            </p:nvSpPr>
            <p:spPr bwMode="auto">
              <a:xfrm>
                <a:off x="8210" y="8597"/>
                <a:ext cx="432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106</a:t>
                </a:r>
                <a:endParaRPr kumimoji="0" lang="en-US" altLang="zh-TW" sz="1800"/>
              </a:p>
            </p:txBody>
          </p:sp>
          <p:sp>
            <p:nvSpPr>
              <p:cNvPr id="21613" name="Rectangle 88"/>
              <p:cNvSpPr>
                <a:spLocks noChangeArrowheads="1"/>
              </p:cNvSpPr>
              <p:nvPr/>
            </p:nvSpPr>
            <p:spPr bwMode="auto">
              <a:xfrm>
                <a:off x="8862" y="8597"/>
                <a:ext cx="440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107</a:t>
                </a:r>
                <a:endParaRPr kumimoji="0" lang="en-US" altLang="zh-TW" sz="1800"/>
              </a:p>
            </p:txBody>
          </p:sp>
          <p:sp>
            <p:nvSpPr>
              <p:cNvPr id="21614" name="Rectangle 89"/>
              <p:cNvSpPr>
                <a:spLocks noChangeArrowheads="1"/>
              </p:cNvSpPr>
              <p:nvPr/>
            </p:nvSpPr>
            <p:spPr bwMode="auto">
              <a:xfrm>
                <a:off x="9514" y="8597"/>
                <a:ext cx="447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108</a:t>
                </a:r>
                <a:endParaRPr kumimoji="0" lang="en-US" altLang="zh-TW" sz="1800"/>
              </a:p>
            </p:txBody>
          </p:sp>
          <p:sp>
            <p:nvSpPr>
              <p:cNvPr id="21615" name="Rectangle 90"/>
              <p:cNvSpPr>
                <a:spLocks noChangeArrowheads="1"/>
              </p:cNvSpPr>
              <p:nvPr/>
            </p:nvSpPr>
            <p:spPr bwMode="auto">
              <a:xfrm>
                <a:off x="10237" y="8599"/>
                <a:ext cx="452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109</a:t>
                </a:r>
                <a:endParaRPr kumimoji="0" lang="en-US" altLang="zh-TW" sz="1800"/>
              </a:p>
            </p:txBody>
          </p:sp>
          <p:sp>
            <p:nvSpPr>
              <p:cNvPr id="21616" name="Rectangle 91"/>
              <p:cNvSpPr>
                <a:spLocks noChangeArrowheads="1"/>
              </p:cNvSpPr>
              <p:nvPr/>
            </p:nvSpPr>
            <p:spPr bwMode="auto">
              <a:xfrm>
                <a:off x="1726" y="8599"/>
                <a:ext cx="367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96</a:t>
                </a:r>
                <a:endParaRPr kumimoji="0" lang="en-US" altLang="zh-TW" sz="1800"/>
              </a:p>
            </p:txBody>
          </p:sp>
        </p:grpSp>
        <p:sp>
          <p:nvSpPr>
            <p:cNvPr id="21513" name="Rectangle 4"/>
            <p:cNvSpPr>
              <a:spLocks noChangeArrowheads="1"/>
            </p:cNvSpPr>
            <p:nvPr/>
          </p:nvSpPr>
          <p:spPr bwMode="auto">
            <a:xfrm>
              <a:off x="580" y="3748"/>
              <a:ext cx="421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eaLnBrk="1" hangingPunct="1"/>
              <a:r>
                <a:rPr kumimoji="0" lang="en-US" altLang="zh-TW" sz="1200">
                  <a:solidFill>
                    <a:srgbClr val="000000"/>
                  </a:solidFill>
                  <a:latin typeface="新細明體" pitchFamily="18" charset="-120"/>
                </a:rPr>
                <a:t>190,000</a:t>
              </a:r>
              <a:endParaRPr kumimoji="0" lang="en-US" altLang="zh-TW" sz="1800"/>
            </a:p>
          </p:txBody>
        </p:sp>
        <p:sp>
          <p:nvSpPr>
            <p:cNvPr id="21514" name="Rectangle 5"/>
            <p:cNvSpPr>
              <a:spLocks noChangeArrowheads="1"/>
            </p:cNvSpPr>
            <p:nvPr/>
          </p:nvSpPr>
          <p:spPr bwMode="auto">
            <a:xfrm>
              <a:off x="580" y="3480"/>
              <a:ext cx="521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eaLnBrk="1" hangingPunct="1"/>
              <a:r>
                <a:rPr kumimoji="0" lang="en-US" altLang="zh-TW" sz="1200">
                  <a:solidFill>
                    <a:srgbClr val="000000"/>
                  </a:solidFill>
                  <a:latin typeface="新細明體" pitchFamily="18" charset="-120"/>
                </a:rPr>
                <a:t>205,000</a:t>
              </a:r>
              <a:endParaRPr kumimoji="0" lang="en-US" altLang="zh-TW" sz="1800"/>
            </a:p>
          </p:txBody>
        </p:sp>
        <p:sp>
          <p:nvSpPr>
            <p:cNvPr id="21515" name="Rectangle 6"/>
            <p:cNvSpPr>
              <a:spLocks noChangeArrowheads="1"/>
            </p:cNvSpPr>
            <p:nvPr/>
          </p:nvSpPr>
          <p:spPr bwMode="auto">
            <a:xfrm>
              <a:off x="580" y="3213"/>
              <a:ext cx="421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eaLnBrk="1" hangingPunct="1"/>
              <a:r>
                <a:rPr kumimoji="0" lang="en-US" altLang="zh-TW" sz="1200">
                  <a:solidFill>
                    <a:srgbClr val="000000"/>
                  </a:solidFill>
                  <a:latin typeface="新細明體" pitchFamily="18" charset="-120"/>
                </a:rPr>
                <a:t>220,000</a:t>
              </a:r>
              <a:endParaRPr kumimoji="0" lang="en-US" altLang="zh-TW" sz="1800"/>
            </a:p>
          </p:txBody>
        </p:sp>
        <p:sp>
          <p:nvSpPr>
            <p:cNvPr id="21516" name="Rectangle 7"/>
            <p:cNvSpPr>
              <a:spLocks noChangeArrowheads="1"/>
            </p:cNvSpPr>
            <p:nvPr/>
          </p:nvSpPr>
          <p:spPr bwMode="auto">
            <a:xfrm>
              <a:off x="580" y="2945"/>
              <a:ext cx="421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eaLnBrk="1" hangingPunct="1"/>
              <a:r>
                <a:rPr kumimoji="0" lang="en-US" altLang="zh-TW" sz="1200">
                  <a:solidFill>
                    <a:srgbClr val="000000"/>
                  </a:solidFill>
                  <a:latin typeface="新細明體" pitchFamily="18" charset="-120"/>
                </a:rPr>
                <a:t>235,000</a:t>
              </a:r>
              <a:endParaRPr kumimoji="0" lang="en-US" altLang="zh-TW" sz="1800"/>
            </a:p>
          </p:txBody>
        </p:sp>
        <p:sp>
          <p:nvSpPr>
            <p:cNvPr id="21517" name="Rectangle 8"/>
            <p:cNvSpPr>
              <a:spLocks noChangeArrowheads="1"/>
            </p:cNvSpPr>
            <p:nvPr/>
          </p:nvSpPr>
          <p:spPr bwMode="auto">
            <a:xfrm>
              <a:off x="580" y="2676"/>
              <a:ext cx="521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eaLnBrk="1" hangingPunct="1"/>
              <a:r>
                <a:rPr kumimoji="0" lang="en-US" altLang="zh-TW" sz="1200">
                  <a:solidFill>
                    <a:srgbClr val="000000"/>
                  </a:solidFill>
                  <a:latin typeface="新細明體" pitchFamily="18" charset="-120"/>
                </a:rPr>
                <a:t>250,000</a:t>
              </a:r>
              <a:endParaRPr kumimoji="0" lang="en-US" altLang="zh-TW" sz="1800"/>
            </a:p>
          </p:txBody>
        </p:sp>
        <p:sp>
          <p:nvSpPr>
            <p:cNvPr id="21518" name="Rectangle 9"/>
            <p:cNvSpPr>
              <a:spLocks noChangeArrowheads="1"/>
            </p:cNvSpPr>
            <p:nvPr/>
          </p:nvSpPr>
          <p:spPr bwMode="auto">
            <a:xfrm>
              <a:off x="580" y="2409"/>
              <a:ext cx="421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eaLnBrk="1" hangingPunct="1"/>
              <a:r>
                <a:rPr kumimoji="0" lang="en-US" altLang="zh-TW" sz="1200">
                  <a:solidFill>
                    <a:srgbClr val="000000"/>
                  </a:solidFill>
                  <a:latin typeface="新細明體" pitchFamily="18" charset="-120"/>
                </a:rPr>
                <a:t>265,000</a:t>
              </a:r>
              <a:endParaRPr kumimoji="0" lang="en-US" altLang="zh-TW" sz="1800"/>
            </a:p>
          </p:txBody>
        </p:sp>
        <p:sp>
          <p:nvSpPr>
            <p:cNvPr id="21519" name="Rectangle 10"/>
            <p:cNvSpPr>
              <a:spLocks noChangeArrowheads="1"/>
            </p:cNvSpPr>
            <p:nvPr/>
          </p:nvSpPr>
          <p:spPr bwMode="auto">
            <a:xfrm>
              <a:off x="580" y="2141"/>
              <a:ext cx="421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eaLnBrk="1" hangingPunct="1"/>
              <a:r>
                <a:rPr kumimoji="0" lang="en-US" altLang="zh-TW" sz="1200">
                  <a:solidFill>
                    <a:srgbClr val="000000"/>
                  </a:solidFill>
                  <a:latin typeface="新細明體" pitchFamily="18" charset="-120"/>
                </a:rPr>
                <a:t>280,000</a:t>
              </a:r>
              <a:endParaRPr kumimoji="0" lang="en-US" altLang="zh-TW" sz="1800"/>
            </a:p>
          </p:txBody>
        </p:sp>
        <p:sp>
          <p:nvSpPr>
            <p:cNvPr id="21520" name="Rectangle 11"/>
            <p:cNvSpPr>
              <a:spLocks noChangeArrowheads="1"/>
            </p:cNvSpPr>
            <p:nvPr/>
          </p:nvSpPr>
          <p:spPr bwMode="auto">
            <a:xfrm>
              <a:off x="580" y="1872"/>
              <a:ext cx="421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eaLnBrk="1" hangingPunct="1"/>
              <a:r>
                <a:rPr kumimoji="0" lang="en-US" altLang="zh-TW" sz="1200">
                  <a:solidFill>
                    <a:srgbClr val="000000"/>
                  </a:solidFill>
                  <a:latin typeface="新細明體" pitchFamily="18" charset="-120"/>
                </a:rPr>
                <a:t>295,000</a:t>
              </a:r>
              <a:endParaRPr kumimoji="0" lang="en-US" altLang="zh-TW" sz="1800"/>
            </a:p>
          </p:txBody>
        </p:sp>
        <p:sp>
          <p:nvSpPr>
            <p:cNvPr id="21521" name="Rectangle 12"/>
            <p:cNvSpPr>
              <a:spLocks noChangeArrowheads="1"/>
            </p:cNvSpPr>
            <p:nvPr/>
          </p:nvSpPr>
          <p:spPr bwMode="auto">
            <a:xfrm>
              <a:off x="580" y="1605"/>
              <a:ext cx="421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eaLnBrk="1" hangingPunct="1"/>
              <a:r>
                <a:rPr kumimoji="0" lang="en-US" altLang="zh-TW" sz="1200">
                  <a:solidFill>
                    <a:srgbClr val="000000"/>
                  </a:solidFill>
                  <a:latin typeface="新細明體" pitchFamily="18" charset="-120"/>
                </a:rPr>
                <a:t>310,000</a:t>
              </a:r>
              <a:endParaRPr kumimoji="0" lang="en-US" altLang="zh-TW" sz="1800"/>
            </a:p>
          </p:txBody>
        </p:sp>
        <p:sp>
          <p:nvSpPr>
            <p:cNvPr id="21522" name="Rectangle 24"/>
            <p:cNvSpPr>
              <a:spLocks noChangeArrowheads="1"/>
            </p:cNvSpPr>
            <p:nvPr/>
          </p:nvSpPr>
          <p:spPr bwMode="auto">
            <a:xfrm>
              <a:off x="987" y="1434"/>
              <a:ext cx="4152" cy="2408"/>
            </a:xfrm>
            <a:prstGeom prst="rect">
              <a:avLst/>
            </a:prstGeom>
            <a:noFill/>
            <a:ln w="825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kumimoji="0" lang="zh-TW" altLang="en-US" sz="1800"/>
            </a:p>
          </p:txBody>
        </p:sp>
        <p:sp>
          <p:nvSpPr>
            <p:cNvPr id="21523" name="Rectangle 68"/>
            <p:cNvSpPr>
              <a:spLocks noChangeArrowheads="1"/>
            </p:cNvSpPr>
            <p:nvPr/>
          </p:nvSpPr>
          <p:spPr bwMode="auto">
            <a:xfrm>
              <a:off x="1247" y="1701"/>
              <a:ext cx="44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316,080</a:t>
              </a:r>
              <a:endParaRPr kumimoji="0" lang="en-US" altLang="zh-TW" sz="1800"/>
            </a:p>
          </p:txBody>
        </p:sp>
        <p:sp>
          <p:nvSpPr>
            <p:cNvPr id="21524" name="Rectangle 69"/>
            <p:cNvSpPr>
              <a:spLocks noChangeArrowheads="1"/>
            </p:cNvSpPr>
            <p:nvPr/>
          </p:nvSpPr>
          <p:spPr bwMode="auto">
            <a:xfrm>
              <a:off x="1833" y="1700"/>
              <a:ext cx="446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316,009</a:t>
              </a:r>
              <a:endParaRPr kumimoji="0" lang="en-US" altLang="zh-TW" sz="1800"/>
            </a:p>
          </p:txBody>
        </p:sp>
        <p:sp>
          <p:nvSpPr>
            <p:cNvPr id="21525" name="Rectangle 70"/>
            <p:cNvSpPr>
              <a:spLocks noChangeArrowheads="1"/>
            </p:cNvSpPr>
            <p:nvPr/>
          </p:nvSpPr>
          <p:spPr bwMode="auto">
            <a:xfrm>
              <a:off x="2257" y="1565"/>
              <a:ext cx="449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311,640</a:t>
              </a:r>
              <a:endParaRPr kumimoji="0" lang="en-US" altLang="zh-TW" sz="1800"/>
            </a:p>
          </p:txBody>
        </p:sp>
        <p:sp>
          <p:nvSpPr>
            <p:cNvPr id="21526" name="Rectangle 71"/>
            <p:cNvSpPr>
              <a:spLocks noChangeArrowheads="1"/>
            </p:cNvSpPr>
            <p:nvPr/>
          </p:nvSpPr>
          <p:spPr bwMode="auto">
            <a:xfrm>
              <a:off x="3061" y="2042"/>
              <a:ext cx="394" cy="1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282,314</a:t>
              </a:r>
              <a:endParaRPr kumimoji="0" lang="en-US" altLang="zh-TW" sz="1800"/>
            </a:p>
          </p:txBody>
        </p:sp>
        <p:sp>
          <p:nvSpPr>
            <p:cNvPr id="21527" name="Rectangle 72"/>
            <p:cNvSpPr>
              <a:spLocks noChangeArrowheads="1"/>
            </p:cNvSpPr>
            <p:nvPr/>
          </p:nvSpPr>
          <p:spPr bwMode="auto">
            <a:xfrm>
              <a:off x="4113" y="3072"/>
              <a:ext cx="466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226,783</a:t>
              </a:r>
              <a:endParaRPr kumimoji="0" lang="en-US" altLang="zh-TW" sz="1800"/>
            </a:p>
          </p:txBody>
        </p:sp>
        <p:sp>
          <p:nvSpPr>
            <p:cNvPr id="21528" name="Rectangle 73"/>
            <p:cNvSpPr>
              <a:spLocks noChangeArrowheads="1"/>
            </p:cNvSpPr>
            <p:nvPr/>
          </p:nvSpPr>
          <p:spPr bwMode="auto">
            <a:xfrm>
              <a:off x="4138" y="3388"/>
              <a:ext cx="369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212,725</a:t>
              </a:r>
              <a:endParaRPr kumimoji="0" lang="en-US" altLang="zh-TW" sz="1800"/>
            </a:p>
          </p:txBody>
        </p:sp>
        <p:sp>
          <p:nvSpPr>
            <p:cNvPr id="21529" name="Rectangle 74"/>
            <p:cNvSpPr>
              <a:spLocks noChangeArrowheads="1"/>
            </p:cNvSpPr>
            <p:nvPr/>
          </p:nvSpPr>
          <p:spPr bwMode="auto">
            <a:xfrm>
              <a:off x="4643" y="3311"/>
              <a:ext cx="339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206,874</a:t>
              </a:r>
              <a:endParaRPr kumimoji="0" lang="en-US" altLang="zh-TW" sz="1800"/>
            </a:p>
          </p:txBody>
        </p:sp>
        <p:sp>
          <p:nvSpPr>
            <p:cNvPr id="21530" name="Rectangle 75"/>
            <p:cNvSpPr>
              <a:spLocks noChangeArrowheads="1"/>
            </p:cNvSpPr>
            <p:nvPr/>
          </p:nvSpPr>
          <p:spPr bwMode="auto">
            <a:xfrm>
              <a:off x="4830" y="3656"/>
              <a:ext cx="364" cy="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199,770</a:t>
              </a:r>
              <a:endParaRPr kumimoji="0" lang="en-US" altLang="zh-TW" sz="1800"/>
            </a:p>
          </p:txBody>
        </p:sp>
        <p:sp>
          <p:nvSpPr>
            <p:cNvPr id="21531" name="Rectangle 76"/>
            <p:cNvSpPr>
              <a:spLocks noChangeArrowheads="1"/>
            </p:cNvSpPr>
            <p:nvPr/>
          </p:nvSpPr>
          <p:spPr bwMode="auto">
            <a:xfrm>
              <a:off x="3532" y="2263"/>
              <a:ext cx="382" cy="2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271,686</a:t>
              </a:r>
              <a:endParaRPr kumimoji="0" lang="en-US" altLang="zh-TW" sz="1800"/>
            </a:p>
          </p:txBody>
        </p:sp>
        <p:sp>
          <p:nvSpPr>
            <p:cNvPr id="21532" name="Rectangle 77"/>
            <p:cNvSpPr>
              <a:spLocks noChangeArrowheads="1"/>
            </p:cNvSpPr>
            <p:nvPr/>
          </p:nvSpPr>
          <p:spPr bwMode="auto">
            <a:xfrm>
              <a:off x="975" y="1474"/>
              <a:ext cx="440" cy="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317,975</a:t>
              </a:r>
              <a:endParaRPr kumimoji="0" lang="en-US" altLang="zh-TW" sz="1800"/>
            </a:p>
          </p:txBody>
        </p:sp>
        <p:sp>
          <p:nvSpPr>
            <p:cNvPr id="21533" name="Rectangle 92"/>
            <p:cNvSpPr>
              <a:spLocks noChangeArrowheads="1"/>
            </p:cNvSpPr>
            <p:nvPr/>
          </p:nvSpPr>
          <p:spPr bwMode="auto">
            <a:xfrm>
              <a:off x="2217" y="2109"/>
              <a:ext cx="417" cy="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285,552</a:t>
              </a:r>
              <a:endParaRPr kumimoji="0" lang="en-US" altLang="zh-TW" sz="1800"/>
            </a:p>
          </p:txBody>
        </p:sp>
        <p:sp>
          <p:nvSpPr>
            <p:cNvPr id="21534" name="Rectangle 93"/>
            <p:cNvSpPr>
              <a:spLocks noChangeArrowheads="1"/>
            </p:cNvSpPr>
            <p:nvPr/>
          </p:nvSpPr>
          <p:spPr bwMode="auto">
            <a:xfrm>
              <a:off x="2698" y="2490"/>
              <a:ext cx="476" cy="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 u="sng">
                  <a:solidFill>
                    <a:srgbClr val="000000"/>
                  </a:solidFill>
                  <a:latin typeface="新細明體" pitchFamily="18" charset="-120"/>
                </a:rPr>
                <a:t>268,752</a:t>
              </a:r>
              <a:endParaRPr kumimoji="0" lang="en-US" altLang="zh-TW" sz="1800"/>
            </a:p>
          </p:txBody>
        </p:sp>
        <p:sp>
          <p:nvSpPr>
            <p:cNvPr id="21535" name="Rectangle 94"/>
            <p:cNvSpPr>
              <a:spLocks noChangeArrowheads="1"/>
            </p:cNvSpPr>
            <p:nvPr/>
          </p:nvSpPr>
          <p:spPr bwMode="auto">
            <a:xfrm>
              <a:off x="3424" y="2855"/>
              <a:ext cx="398" cy="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239,389</a:t>
              </a:r>
              <a:endParaRPr kumimoji="0" lang="en-US" altLang="zh-TW" sz="1800"/>
            </a:p>
          </p:txBody>
        </p:sp>
        <p:sp>
          <p:nvSpPr>
            <p:cNvPr id="21536" name="Line 23"/>
            <p:cNvSpPr>
              <a:spLocks noChangeShapeType="1"/>
            </p:cNvSpPr>
            <p:nvPr/>
          </p:nvSpPr>
          <p:spPr bwMode="auto">
            <a:xfrm>
              <a:off x="987" y="1434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37" name="Freeform 25"/>
            <p:cNvSpPr>
              <a:spLocks/>
            </p:cNvSpPr>
            <p:nvPr/>
          </p:nvSpPr>
          <p:spPr bwMode="auto">
            <a:xfrm>
              <a:off x="987" y="1434"/>
              <a:ext cx="29" cy="2408"/>
            </a:xfrm>
            <a:custGeom>
              <a:avLst/>
              <a:gdLst>
                <a:gd name="T0" fmla="*/ 0 w 33"/>
                <a:gd name="T1" fmla="*/ 0 h 3030"/>
                <a:gd name="T2" fmla="*/ 0 w 33"/>
                <a:gd name="T3" fmla="*/ 358 h 3030"/>
                <a:gd name="T4" fmla="*/ 59 w 33"/>
                <a:gd name="T5" fmla="*/ 358 h 3030"/>
                <a:gd name="T6" fmla="*/ 0 60000 65536"/>
                <a:gd name="T7" fmla="*/ 0 60000 65536"/>
                <a:gd name="T8" fmla="*/ 0 60000 65536"/>
                <a:gd name="T9" fmla="*/ 0 w 33"/>
                <a:gd name="T10" fmla="*/ 0 h 3030"/>
                <a:gd name="T11" fmla="*/ 33 w 33"/>
                <a:gd name="T12" fmla="*/ 3030 h 303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3" h="3030">
                  <a:moveTo>
                    <a:pt x="0" y="0"/>
                  </a:moveTo>
                  <a:lnTo>
                    <a:pt x="0" y="3030"/>
                  </a:lnTo>
                  <a:lnTo>
                    <a:pt x="33" y="303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38" name="Line 26"/>
            <p:cNvSpPr>
              <a:spLocks noChangeShapeType="1"/>
            </p:cNvSpPr>
            <p:nvPr/>
          </p:nvSpPr>
          <p:spPr bwMode="auto">
            <a:xfrm>
              <a:off x="987" y="3574"/>
              <a:ext cx="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39" name="Line 27"/>
            <p:cNvSpPr>
              <a:spLocks noChangeShapeType="1"/>
            </p:cNvSpPr>
            <p:nvPr/>
          </p:nvSpPr>
          <p:spPr bwMode="auto">
            <a:xfrm>
              <a:off x="987" y="3307"/>
              <a:ext cx="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40" name="Line 28"/>
            <p:cNvSpPr>
              <a:spLocks noChangeShapeType="1"/>
            </p:cNvSpPr>
            <p:nvPr/>
          </p:nvSpPr>
          <p:spPr bwMode="auto">
            <a:xfrm>
              <a:off x="987" y="3039"/>
              <a:ext cx="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41" name="Line 29"/>
            <p:cNvSpPr>
              <a:spLocks noChangeShapeType="1"/>
            </p:cNvSpPr>
            <p:nvPr/>
          </p:nvSpPr>
          <p:spPr bwMode="auto">
            <a:xfrm>
              <a:off x="987" y="2772"/>
              <a:ext cx="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42" name="Line 30"/>
            <p:cNvSpPr>
              <a:spLocks noChangeShapeType="1"/>
            </p:cNvSpPr>
            <p:nvPr/>
          </p:nvSpPr>
          <p:spPr bwMode="auto">
            <a:xfrm>
              <a:off x="987" y="2504"/>
              <a:ext cx="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43" name="Line 31"/>
            <p:cNvSpPr>
              <a:spLocks noChangeShapeType="1"/>
            </p:cNvSpPr>
            <p:nvPr/>
          </p:nvSpPr>
          <p:spPr bwMode="auto">
            <a:xfrm>
              <a:off x="987" y="2237"/>
              <a:ext cx="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44" name="Line 32"/>
            <p:cNvSpPr>
              <a:spLocks noChangeShapeType="1"/>
            </p:cNvSpPr>
            <p:nvPr/>
          </p:nvSpPr>
          <p:spPr bwMode="auto">
            <a:xfrm>
              <a:off x="987" y="1969"/>
              <a:ext cx="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45" name="Line 33"/>
            <p:cNvSpPr>
              <a:spLocks noChangeShapeType="1"/>
            </p:cNvSpPr>
            <p:nvPr/>
          </p:nvSpPr>
          <p:spPr bwMode="auto">
            <a:xfrm>
              <a:off x="987" y="1702"/>
              <a:ext cx="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46" name="Line 34"/>
            <p:cNvSpPr>
              <a:spLocks noChangeShapeType="1"/>
            </p:cNvSpPr>
            <p:nvPr/>
          </p:nvSpPr>
          <p:spPr bwMode="auto">
            <a:xfrm>
              <a:off x="987" y="1434"/>
              <a:ext cx="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47" name="Line 15"/>
            <p:cNvSpPr>
              <a:spLocks noChangeShapeType="1"/>
            </p:cNvSpPr>
            <p:nvPr/>
          </p:nvSpPr>
          <p:spPr bwMode="auto">
            <a:xfrm>
              <a:off x="987" y="3574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48" name="Line 16"/>
            <p:cNvSpPr>
              <a:spLocks noChangeShapeType="1"/>
            </p:cNvSpPr>
            <p:nvPr/>
          </p:nvSpPr>
          <p:spPr bwMode="auto">
            <a:xfrm>
              <a:off x="987" y="3307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49" name="Line 17"/>
            <p:cNvSpPr>
              <a:spLocks noChangeShapeType="1"/>
            </p:cNvSpPr>
            <p:nvPr/>
          </p:nvSpPr>
          <p:spPr bwMode="auto">
            <a:xfrm>
              <a:off x="987" y="3039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50" name="Line 18"/>
            <p:cNvSpPr>
              <a:spLocks noChangeShapeType="1"/>
            </p:cNvSpPr>
            <p:nvPr/>
          </p:nvSpPr>
          <p:spPr bwMode="auto">
            <a:xfrm>
              <a:off x="987" y="2772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51" name="Line 19"/>
            <p:cNvSpPr>
              <a:spLocks noChangeShapeType="1"/>
            </p:cNvSpPr>
            <p:nvPr/>
          </p:nvSpPr>
          <p:spPr bwMode="auto">
            <a:xfrm>
              <a:off x="984" y="2501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52" name="Line 20"/>
            <p:cNvSpPr>
              <a:spLocks noChangeShapeType="1"/>
            </p:cNvSpPr>
            <p:nvPr/>
          </p:nvSpPr>
          <p:spPr bwMode="auto">
            <a:xfrm>
              <a:off x="987" y="2237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53" name="Line 21"/>
            <p:cNvSpPr>
              <a:spLocks noChangeShapeType="1"/>
            </p:cNvSpPr>
            <p:nvPr/>
          </p:nvSpPr>
          <p:spPr bwMode="auto">
            <a:xfrm>
              <a:off x="987" y="1969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54" name="Line 22"/>
            <p:cNvSpPr>
              <a:spLocks noChangeShapeType="1"/>
            </p:cNvSpPr>
            <p:nvPr/>
          </p:nvSpPr>
          <p:spPr bwMode="auto">
            <a:xfrm>
              <a:off x="987" y="1702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55" name="Line 35"/>
            <p:cNvSpPr>
              <a:spLocks noChangeShapeType="1"/>
            </p:cNvSpPr>
            <p:nvPr/>
          </p:nvSpPr>
          <p:spPr bwMode="auto">
            <a:xfrm>
              <a:off x="987" y="3842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56" name="Line 36"/>
            <p:cNvSpPr>
              <a:spLocks noChangeShapeType="1"/>
            </p:cNvSpPr>
            <p:nvPr/>
          </p:nvSpPr>
          <p:spPr bwMode="auto">
            <a:xfrm flipV="1">
              <a:off x="987" y="3816"/>
              <a:ext cx="0" cy="2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grpSp>
          <p:nvGrpSpPr>
            <p:cNvPr id="21557" name="Group 37"/>
            <p:cNvGrpSpPr>
              <a:grpSpLocks/>
            </p:cNvGrpSpPr>
            <p:nvPr/>
          </p:nvGrpSpPr>
          <p:grpSpPr bwMode="auto">
            <a:xfrm>
              <a:off x="1284" y="3816"/>
              <a:ext cx="3559" cy="26"/>
              <a:chOff x="1689" y="4906"/>
              <a:chExt cx="6419" cy="52"/>
            </a:xfrm>
          </p:grpSpPr>
          <p:sp>
            <p:nvSpPr>
              <p:cNvPr id="21589" name="Line 38"/>
              <p:cNvSpPr>
                <a:spLocks noChangeShapeType="1"/>
              </p:cNvSpPr>
              <p:nvPr/>
            </p:nvSpPr>
            <p:spPr bwMode="auto">
              <a:xfrm flipV="1">
                <a:off x="1689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90" name="Line 39"/>
              <p:cNvSpPr>
                <a:spLocks noChangeShapeType="1"/>
              </p:cNvSpPr>
              <p:nvPr/>
            </p:nvSpPr>
            <p:spPr bwMode="auto">
              <a:xfrm flipV="1">
                <a:off x="2225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91" name="Line 40"/>
              <p:cNvSpPr>
                <a:spLocks noChangeShapeType="1"/>
              </p:cNvSpPr>
              <p:nvPr/>
            </p:nvSpPr>
            <p:spPr bwMode="auto">
              <a:xfrm flipV="1">
                <a:off x="2759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92" name="Line 41"/>
              <p:cNvSpPr>
                <a:spLocks noChangeShapeType="1"/>
              </p:cNvSpPr>
              <p:nvPr/>
            </p:nvSpPr>
            <p:spPr bwMode="auto">
              <a:xfrm flipV="1">
                <a:off x="3295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93" name="Line 42"/>
              <p:cNvSpPr>
                <a:spLocks noChangeShapeType="1"/>
              </p:cNvSpPr>
              <p:nvPr/>
            </p:nvSpPr>
            <p:spPr bwMode="auto">
              <a:xfrm flipV="1">
                <a:off x="3829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94" name="Line 43"/>
              <p:cNvSpPr>
                <a:spLocks noChangeShapeType="1"/>
              </p:cNvSpPr>
              <p:nvPr/>
            </p:nvSpPr>
            <p:spPr bwMode="auto">
              <a:xfrm flipV="1">
                <a:off x="4364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95" name="Line 44"/>
              <p:cNvSpPr>
                <a:spLocks noChangeShapeType="1"/>
              </p:cNvSpPr>
              <p:nvPr/>
            </p:nvSpPr>
            <p:spPr bwMode="auto">
              <a:xfrm flipV="1">
                <a:off x="4899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96" name="Line 45"/>
              <p:cNvSpPr>
                <a:spLocks noChangeShapeType="1"/>
              </p:cNvSpPr>
              <p:nvPr/>
            </p:nvSpPr>
            <p:spPr bwMode="auto">
              <a:xfrm flipV="1">
                <a:off x="5433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97" name="Line 46"/>
              <p:cNvSpPr>
                <a:spLocks noChangeShapeType="1"/>
              </p:cNvSpPr>
              <p:nvPr/>
            </p:nvSpPr>
            <p:spPr bwMode="auto">
              <a:xfrm flipV="1">
                <a:off x="5968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98" name="Line 47"/>
              <p:cNvSpPr>
                <a:spLocks noChangeShapeType="1"/>
              </p:cNvSpPr>
              <p:nvPr/>
            </p:nvSpPr>
            <p:spPr bwMode="auto">
              <a:xfrm flipV="1">
                <a:off x="6503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99" name="Line 48"/>
              <p:cNvSpPr>
                <a:spLocks noChangeShapeType="1"/>
              </p:cNvSpPr>
              <p:nvPr/>
            </p:nvSpPr>
            <p:spPr bwMode="auto">
              <a:xfrm flipV="1">
                <a:off x="7038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600" name="Line 49"/>
              <p:cNvSpPr>
                <a:spLocks noChangeShapeType="1"/>
              </p:cNvSpPr>
              <p:nvPr/>
            </p:nvSpPr>
            <p:spPr bwMode="auto">
              <a:xfrm flipV="1">
                <a:off x="7572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601" name="Line 50"/>
              <p:cNvSpPr>
                <a:spLocks noChangeShapeType="1"/>
              </p:cNvSpPr>
              <p:nvPr/>
            </p:nvSpPr>
            <p:spPr bwMode="auto">
              <a:xfrm flipV="1">
                <a:off x="8108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21558" name="Line 51"/>
            <p:cNvSpPr>
              <a:spLocks noChangeShapeType="1"/>
            </p:cNvSpPr>
            <p:nvPr/>
          </p:nvSpPr>
          <p:spPr bwMode="auto">
            <a:xfrm flipV="1">
              <a:off x="5139" y="3816"/>
              <a:ext cx="0" cy="2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grpSp>
          <p:nvGrpSpPr>
            <p:cNvPr id="21559" name="Group 81"/>
            <p:cNvGrpSpPr>
              <a:grpSpLocks noChangeAspect="1"/>
            </p:cNvGrpSpPr>
            <p:nvPr/>
          </p:nvGrpSpPr>
          <p:grpSpPr bwMode="auto">
            <a:xfrm>
              <a:off x="1156" y="1565"/>
              <a:ext cx="3901" cy="2046"/>
              <a:chOff x="1500" y="630"/>
              <a:chExt cx="5155" cy="4445"/>
            </a:xfrm>
          </p:grpSpPr>
          <p:grpSp>
            <p:nvGrpSpPr>
              <p:cNvPr id="21561" name="Group 82"/>
              <p:cNvGrpSpPr>
                <a:grpSpLocks noChangeAspect="1"/>
              </p:cNvGrpSpPr>
              <p:nvPr/>
            </p:nvGrpSpPr>
            <p:grpSpPr bwMode="auto">
              <a:xfrm>
                <a:off x="1536" y="666"/>
                <a:ext cx="5083" cy="4373"/>
                <a:chOff x="1536" y="666"/>
                <a:chExt cx="5083" cy="4373"/>
              </a:xfrm>
            </p:grpSpPr>
            <p:sp>
              <p:nvSpPr>
                <p:cNvPr id="21576" name="Freeform 83"/>
                <p:cNvSpPr>
                  <a:spLocks noChangeAspect="1"/>
                </p:cNvSpPr>
                <p:nvPr/>
              </p:nvSpPr>
              <p:spPr bwMode="auto">
                <a:xfrm>
                  <a:off x="1536" y="666"/>
                  <a:ext cx="393" cy="71"/>
                </a:xfrm>
                <a:custGeom>
                  <a:avLst/>
                  <a:gdLst>
                    <a:gd name="T0" fmla="*/ 0 w 393"/>
                    <a:gd name="T1" fmla="*/ 0 h 71"/>
                    <a:gd name="T2" fmla="*/ 190 w 393"/>
                    <a:gd name="T3" fmla="*/ 35 h 71"/>
                    <a:gd name="T4" fmla="*/ 393 w 393"/>
                    <a:gd name="T5" fmla="*/ 71 h 71"/>
                    <a:gd name="T6" fmla="*/ 0 60000 65536"/>
                    <a:gd name="T7" fmla="*/ 0 60000 65536"/>
                    <a:gd name="T8" fmla="*/ 0 60000 65536"/>
                    <a:gd name="T9" fmla="*/ 0 w 393"/>
                    <a:gd name="T10" fmla="*/ 0 h 71"/>
                    <a:gd name="T11" fmla="*/ 393 w 393"/>
                    <a:gd name="T12" fmla="*/ 71 h 7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93" h="71">
                      <a:moveTo>
                        <a:pt x="0" y="0"/>
                      </a:moveTo>
                      <a:lnTo>
                        <a:pt x="190" y="35"/>
                      </a:lnTo>
                      <a:lnTo>
                        <a:pt x="393" y="71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1577" name="Freeform 84"/>
                <p:cNvSpPr>
                  <a:spLocks noChangeAspect="1"/>
                </p:cNvSpPr>
                <p:nvPr/>
              </p:nvSpPr>
              <p:spPr bwMode="auto">
                <a:xfrm>
                  <a:off x="1929" y="737"/>
                  <a:ext cx="393" cy="24"/>
                </a:xfrm>
                <a:custGeom>
                  <a:avLst/>
                  <a:gdLst>
                    <a:gd name="T0" fmla="*/ 0 w 393"/>
                    <a:gd name="T1" fmla="*/ 0 h 24"/>
                    <a:gd name="T2" fmla="*/ 190 w 393"/>
                    <a:gd name="T3" fmla="*/ 12 h 24"/>
                    <a:gd name="T4" fmla="*/ 393 w 393"/>
                    <a:gd name="T5" fmla="*/ 24 h 24"/>
                    <a:gd name="T6" fmla="*/ 0 60000 65536"/>
                    <a:gd name="T7" fmla="*/ 0 60000 65536"/>
                    <a:gd name="T8" fmla="*/ 0 60000 65536"/>
                    <a:gd name="T9" fmla="*/ 0 w 393"/>
                    <a:gd name="T10" fmla="*/ 0 h 24"/>
                    <a:gd name="T11" fmla="*/ 393 w 393"/>
                    <a:gd name="T12" fmla="*/ 24 h 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93" h="24">
                      <a:moveTo>
                        <a:pt x="0" y="0"/>
                      </a:moveTo>
                      <a:lnTo>
                        <a:pt x="190" y="12"/>
                      </a:lnTo>
                      <a:lnTo>
                        <a:pt x="393" y="24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1578" name="Freeform 85"/>
                <p:cNvSpPr>
                  <a:spLocks noChangeAspect="1"/>
                </p:cNvSpPr>
                <p:nvPr/>
              </p:nvSpPr>
              <p:spPr bwMode="auto">
                <a:xfrm>
                  <a:off x="2322" y="725"/>
                  <a:ext cx="392" cy="36"/>
                </a:xfrm>
                <a:custGeom>
                  <a:avLst/>
                  <a:gdLst>
                    <a:gd name="T0" fmla="*/ 0 w 392"/>
                    <a:gd name="T1" fmla="*/ 36 h 36"/>
                    <a:gd name="T2" fmla="*/ 95 w 392"/>
                    <a:gd name="T3" fmla="*/ 24 h 36"/>
                    <a:gd name="T4" fmla="*/ 190 w 392"/>
                    <a:gd name="T5" fmla="*/ 12 h 36"/>
                    <a:gd name="T6" fmla="*/ 297 w 392"/>
                    <a:gd name="T7" fmla="*/ 0 h 36"/>
                    <a:gd name="T8" fmla="*/ 392 w 392"/>
                    <a:gd name="T9" fmla="*/ 12 h 3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92"/>
                    <a:gd name="T16" fmla="*/ 0 h 36"/>
                    <a:gd name="T17" fmla="*/ 392 w 392"/>
                    <a:gd name="T18" fmla="*/ 36 h 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92" h="36">
                      <a:moveTo>
                        <a:pt x="0" y="36"/>
                      </a:moveTo>
                      <a:lnTo>
                        <a:pt x="95" y="24"/>
                      </a:lnTo>
                      <a:lnTo>
                        <a:pt x="190" y="12"/>
                      </a:lnTo>
                      <a:lnTo>
                        <a:pt x="297" y="0"/>
                      </a:lnTo>
                      <a:lnTo>
                        <a:pt x="392" y="12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1579" name="Freeform 86"/>
                <p:cNvSpPr>
                  <a:spLocks noChangeAspect="1"/>
                </p:cNvSpPr>
                <p:nvPr/>
              </p:nvSpPr>
              <p:spPr bwMode="auto">
                <a:xfrm>
                  <a:off x="2714" y="737"/>
                  <a:ext cx="393" cy="166"/>
                </a:xfrm>
                <a:custGeom>
                  <a:avLst/>
                  <a:gdLst>
                    <a:gd name="T0" fmla="*/ 0 w 393"/>
                    <a:gd name="T1" fmla="*/ 0 h 166"/>
                    <a:gd name="T2" fmla="*/ 96 w 393"/>
                    <a:gd name="T3" fmla="*/ 12 h 166"/>
                    <a:gd name="T4" fmla="*/ 203 w 393"/>
                    <a:gd name="T5" fmla="*/ 24 h 166"/>
                    <a:gd name="T6" fmla="*/ 250 w 393"/>
                    <a:gd name="T7" fmla="*/ 47 h 166"/>
                    <a:gd name="T8" fmla="*/ 298 w 393"/>
                    <a:gd name="T9" fmla="*/ 71 h 166"/>
                    <a:gd name="T10" fmla="*/ 346 w 393"/>
                    <a:gd name="T11" fmla="*/ 107 h 166"/>
                    <a:gd name="T12" fmla="*/ 393 w 393"/>
                    <a:gd name="T13" fmla="*/ 166 h 16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93"/>
                    <a:gd name="T22" fmla="*/ 0 h 166"/>
                    <a:gd name="T23" fmla="*/ 393 w 393"/>
                    <a:gd name="T24" fmla="*/ 166 h 16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93" h="166">
                      <a:moveTo>
                        <a:pt x="0" y="0"/>
                      </a:moveTo>
                      <a:lnTo>
                        <a:pt x="96" y="12"/>
                      </a:lnTo>
                      <a:lnTo>
                        <a:pt x="203" y="24"/>
                      </a:lnTo>
                      <a:lnTo>
                        <a:pt x="250" y="47"/>
                      </a:lnTo>
                      <a:lnTo>
                        <a:pt x="298" y="71"/>
                      </a:lnTo>
                      <a:lnTo>
                        <a:pt x="346" y="107"/>
                      </a:lnTo>
                      <a:lnTo>
                        <a:pt x="393" y="166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1580" name="Freeform 87"/>
                <p:cNvSpPr>
                  <a:spLocks noChangeAspect="1"/>
                </p:cNvSpPr>
                <p:nvPr/>
              </p:nvSpPr>
              <p:spPr bwMode="auto">
                <a:xfrm>
                  <a:off x="3107" y="903"/>
                  <a:ext cx="381" cy="963"/>
                </a:xfrm>
                <a:custGeom>
                  <a:avLst/>
                  <a:gdLst>
                    <a:gd name="T0" fmla="*/ 0 w 381"/>
                    <a:gd name="T1" fmla="*/ 0 h 963"/>
                    <a:gd name="T2" fmla="*/ 48 w 381"/>
                    <a:gd name="T3" fmla="*/ 83 h 963"/>
                    <a:gd name="T4" fmla="*/ 95 w 381"/>
                    <a:gd name="T5" fmla="*/ 190 h 963"/>
                    <a:gd name="T6" fmla="*/ 143 w 381"/>
                    <a:gd name="T7" fmla="*/ 321 h 963"/>
                    <a:gd name="T8" fmla="*/ 191 w 381"/>
                    <a:gd name="T9" fmla="*/ 452 h 963"/>
                    <a:gd name="T10" fmla="*/ 238 w 381"/>
                    <a:gd name="T11" fmla="*/ 595 h 963"/>
                    <a:gd name="T12" fmla="*/ 286 w 381"/>
                    <a:gd name="T13" fmla="*/ 725 h 963"/>
                    <a:gd name="T14" fmla="*/ 334 w 381"/>
                    <a:gd name="T15" fmla="*/ 856 h 963"/>
                    <a:gd name="T16" fmla="*/ 381 w 381"/>
                    <a:gd name="T17" fmla="*/ 963 h 96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81"/>
                    <a:gd name="T28" fmla="*/ 0 h 963"/>
                    <a:gd name="T29" fmla="*/ 381 w 381"/>
                    <a:gd name="T30" fmla="*/ 963 h 963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81" h="963">
                      <a:moveTo>
                        <a:pt x="0" y="0"/>
                      </a:moveTo>
                      <a:lnTo>
                        <a:pt x="48" y="83"/>
                      </a:lnTo>
                      <a:lnTo>
                        <a:pt x="95" y="190"/>
                      </a:lnTo>
                      <a:lnTo>
                        <a:pt x="143" y="321"/>
                      </a:lnTo>
                      <a:lnTo>
                        <a:pt x="191" y="452"/>
                      </a:lnTo>
                      <a:lnTo>
                        <a:pt x="238" y="595"/>
                      </a:lnTo>
                      <a:lnTo>
                        <a:pt x="286" y="725"/>
                      </a:lnTo>
                      <a:lnTo>
                        <a:pt x="334" y="856"/>
                      </a:lnTo>
                      <a:lnTo>
                        <a:pt x="381" y="963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1581" name="Freeform 88"/>
                <p:cNvSpPr>
                  <a:spLocks noChangeAspect="1"/>
                </p:cNvSpPr>
                <p:nvPr/>
              </p:nvSpPr>
              <p:spPr bwMode="auto">
                <a:xfrm>
                  <a:off x="3488" y="1866"/>
                  <a:ext cx="393" cy="618"/>
                </a:xfrm>
                <a:custGeom>
                  <a:avLst/>
                  <a:gdLst>
                    <a:gd name="T0" fmla="*/ 0 w 393"/>
                    <a:gd name="T1" fmla="*/ 0 h 618"/>
                    <a:gd name="T2" fmla="*/ 95 w 393"/>
                    <a:gd name="T3" fmla="*/ 202 h 618"/>
                    <a:gd name="T4" fmla="*/ 143 w 393"/>
                    <a:gd name="T5" fmla="*/ 309 h 618"/>
                    <a:gd name="T6" fmla="*/ 191 w 393"/>
                    <a:gd name="T7" fmla="*/ 404 h 618"/>
                    <a:gd name="T8" fmla="*/ 250 w 393"/>
                    <a:gd name="T9" fmla="*/ 487 h 618"/>
                    <a:gd name="T10" fmla="*/ 298 w 393"/>
                    <a:gd name="T11" fmla="*/ 547 h 618"/>
                    <a:gd name="T12" fmla="*/ 345 w 393"/>
                    <a:gd name="T13" fmla="*/ 594 h 618"/>
                    <a:gd name="T14" fmla="*/ 393 w 393"/>
                    <a:gd name="T15" fmla="*/ 618 h 61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93"/>
                    <a:gd name="T25" fmla="*/ 0 h 618"/>
                    <a:gd name="T26" fmla="*/ 393 w 393"/>
                    <a:gd name="T27" fmla="*/ 618 h 61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93" h="618">
                      <a:moveTo>
                        <a:pt x="0" y="0"/>
                      </a:moveTo>
                      <a:lnTo>
                        <a:pt x="95" y="202"/>
                      </a:lnTo>
                      <a:lnTo>
                        <a:pt x="143" y="309"/>
                      </a:lnTo>
                      <a:lnTo>
                        <a:pt x="191" y="404"/>
                      </a:lnTo>
                      <a:lnTo>
                        <a:pt x="250" y="487"/>
                      </a:lnTo>
                      <a:lnTo>
                        <a:pt x="298" y="547"/>
                      </a:lnTo>
                      <a:lnTo>
                        <a:pt x="345" y="594"/>
                      </a:lnTo>
                      <a:lnTo>
                        <a:pt x="393" y="618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1582" name="Freeform 89"/>
                <p:cNvSpPr>
                  <a:spLocks noChangeAspect="1"/>
                </p:cNvSpPr>
                <p:nvPr/>
              </p:nvSpPr>
              <p:spPr bwMode="auto">
                <a:xfrm>
                  <a:off x="3881" y="1985"/>
                  <a:ext cx="393" cy="499"/>
                </a:xfrm>
                <a:custGeom>
                  <a:avLst/>
                  <a:gdLst>
                    <a:gd name="T0" fmla="*/ 0 w 393"/>
                    <a:gd name="T1" fmla="*/ 499 h 499"/>
                    <a:gd name="T2" fmla="*/ 24 w 393"/>
                    <a:gd name="T3" fmla="*/ 499 h 499"/>
                    <a:gd name="T4" fmla="*/ 48 w 393"/>
                    <a:gd name="T5" fmla="*/ 487 h 499"/>
                    <a:gd name="T6" fmla="*/ 72 w 393"/>
                    <a:gd name="T7" fmla="*/ 463 h 499"/>
                    <a:gd name="T8" fmla="*/ 95 w 393"/>
                    <a:gd name="T9" fmla="*/ 428 h 499"/>
                    <a:gd name="T10" fmla="*/ 143 w 393"/>
                    <a:gd name="T11" fmla="*/ 356 h 499"/>
                    <a:gd name="T12" fmla="*/ 191 w 393"/>
                    <a:gd name="T13" fmla="*/ 261 h 499"/>
                    <a:gd name="T14" fmla="*/ 250 w 393"/>
                    <a:gd name="T15" fmla="*/ 166 h 499"/>
                    <a:gd name="T16" fmla="*/ 298 w 393"/>
                    <a:gd name="T17" fmla="*/ 83 h 499"/>
                    <a:gd name="T18" fmla="*/ 345 w 393"/>
                    <a:gd name="T19" fmla="*/ 24 h 499"/>
                    <a:gd name="T20" fmla="*/ 369 w 393"/>
                    <a:gd name="T21" fmla="*/ 12 h 499"/>
                    <a:gd name="T22" fmla="*/ 393 w 393"/>
                    <a:gd name="T23" fmla="*/ 0 h 49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393"/>
                    <a:gd name="T37" fmla="*/ 0 h 499"/>
                    <a:gd name="T38" fmla="*/ 393 w 393"/>
                    <a:gd name="T39" fmla="*/ 499 h 499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393" h="499">
                      <a:moveTo>
                        <a:pt x="0" y="499"/>
                      </a:moveTo>
                      <a:lnTo>
                        <a:pt x="24" y="499"/>
                      </a:lnTo>
                      <a:lnTo>
                        <a:pt x="48" y="487"/>
                      </a:lnTo>
                      <a:lnTo>
                        <a:pt x="72" y="463"/>
                      </a:lnTo>
                      <a:lnTo>
                        <a:pt x="95" y="428"/>
                      </a:lnTo>
                      <a:lnTo>
                        <a:pt x="143" y="356"/>
                      </a:lnTo>
                      <a:lnTo>
                        <a:pt x="191" y="261"/>
                      </a:lnTo>
                      <a:lnTo>
                        <a:pt x="250" y="166"/>
                      </a:lnTo>
                      <a:lnTo>
                        <a:pt x="298" y="83"/>
                      </a:lnTo>
                      <a:lnTo>
                        <a:pt x="345" y="24"/>
                      </a:lnTo>
                      <a:lnTo>
                        <a:pt x="369" y="12"/>
                      </a:lnTo>
                      <a:lnTo>
                        <a:pt x="393" y="0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1583" name="Freeform 90"/>
                <p:cNvSpPr>
                  <a:spLocks noChangeAspect="1"/>
                </p:cNvSpPr>
                <p:nvPr/>
              </p:nvSpPr>
              <p:spPr bwMode="auto">
                <a:xfrm>
                  <a:off x="4274" y="1985"/>
                  <a:ext cx="393" cy="392"/>
                </a:xfrm>
                <a:custGeom>
                  <a:avLst/>
                  <a:gdLst>
                    <a:gd name="T0" fmla="*/ 0 w 393"/>
                    <a:gd name="T1" fmla="*/ 0 h 392"/>
                    <a:gd name="T2" fmla="*/ 48 w 393"/>
                    <a:gd name="T3" fmla="*/ 0 h 392"/>
                    <a:gd name="T4" fmla="*/ 95 w 393"/>
                    <a:gd name="T5" fmla="*/ 24 h 392"/>
                    <a:gd name="T6" fmla="*/ 143 w 393"/>
                    <a:gd name="T7" fmla="*/ 47 h 392"/>
                    <a:gd name="T8" fmla="*/ 202 w 393"/>
                    <a:gd name="T9" fmla="*/ 95 h 392"/>
                    <a:gd name="T10" fmla="*/ 250 w 393"/>
                    <a:gd name="T11" fmla="*/ 154 h 392"/>
                    <a:gd name="T12" fmla="*/ 298 w 393"/>
                    <a:gd name="T13" fmla="*/ 226 h 392"/>
                    <a:gd name="T14" fmla="*/ 345 w 393"/>
                    <a:gd name="T15" fmla="*/ 309 h 392"/>
                    <a:gd name="T16" fmla="*/ 393 w 393"/>
                    <a:gd name="T17" fmla="*/ 392 h 39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93"/>
                    <a:gd name="T28" fmla="*/ 0 h 392"/>
                    <a:gd name="T29" fmla="*/ 393 w 393"/>
                    <a:gd name="T30" fmla="*/ 392 h 392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93" h="392">
                      <a:moveTo>
                        <a:pt x="0" y="0"/>
                      </a:moveTo>
                      <a:lnTo>
                        <a:pt x="48" y="0"/>
                      </a:lnTo>
                      <a:lnTo>
                        <a:pt x="95" y="24"/>
                      </a:lnTo>
                      <a:lnTo>
                        <a:pt x="143" y="47"/>
                      </a:lnTo>
                      <a:lnTo>
                        <a:pt x="202" y="95"/>
                      </a:lnTo>
                      <a:lnTo>
                        <a:pt x="250" y="154"/>
                      </a:lnTo>
                      <a:lnTo>
                        <a:pt x="298" y="226"/>
                      </a:lnTo>
                      <a:lnTo>
                        <a:pt x="345" y="309"/>
                      </a:lnTo>
                      <a:lnTo>
                        <a:pt x="393" y="392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1584" name="Freeform 91"/>
                <p:cNvSpPr>
                  <a:spLocks noChangeAspect="1"/>
                </p:cNvSpPr>
                <p:nvPr/>
              </p:nvSpPr>
              <p:spPr bwMode="auto">
                <a:xfrm>
                  <a:off x="4667" y="2377"/>
                  <a:ext cx="381" cy="1189"/>
                </a:xfrm>
                <a:custGeom>
                  <a:avLst/>
                  <a:gdLst>
                    <a:gd name="T0" fmla="*/ 0 w 381"/>
                    <a:gd name="T1" fmla="*/ 0 h 1189"/>
                    <a:gd name="T2" fmla="*/ 24 w 381"/>
                    <a:gd name="T3" fmla="*/ 59 h 1189"/>
                    <a:gd name="T4" fmla="*/ 47 w 381"/>
                    <a:gd name="T5" fmla="*/ 119 h 1189"/>
                    <a:gd name="T6" fmla="*/ 95 w 381"/>
                    <a:gd name="T7" fmla="*/ 261 h 1189"/>
                    <a:gd name="T8" fmla="*/ 143 w 381"/>
                    <a:gd name="T9" fmla="*/ 416 h 1189"/>
                    <a:gd name="T10" fmla="*/ 190 w 381"/>
                    <a:gd name="T11" fmla="*/ 594 h 1189"/>
                    <a:gd name="T12" fmla="*/ 238 w 381"/>
                    <a:gd name="T13" fmla="*/ 761 h 1189"/>
                    <a:gd name="T14" fmla="*/ 286 w 381"/>
                    <a:gd name="T15" fmla="*/ 927 h 1189"/>
                    <a:gd name="T16" fmla="*/ 333 w 381"/>
                    <a:gd name="T17" fmla="*/ 1070 h 1189"/>
                    <a:gd name="T18" fmla="*/ 381 w 381"/>
                    <a:gd name="T19" fmla="*/ 1189 h 118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81"/>
                    <a:gd name="T31" fmla="*/ 0 h 1189"/>
                    <a:gd name="T32" fmla="*/ 381 w 381"/>
                    <a:gd name="T33" fmla="*/ 1189 h 118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81" h="1189">
                      <a:moveTo>
                        <a:pt x="0" y="0"/>
                      </a:moveTo>
                      <a:lnTo>
                        <a:pt x="24" y="59"/>
                      </a:lnTo>
                      <a:lnTo>
                        <a:pt x="47" y="119"/>
                      </a:lnTo>
                      <a:lnTo>
                        <a:pt x="95" y="261"/>
                      </a:lnTo>
                      <a:lnTo>
                        <a:pt x="143" y="416"/>
                      </a:lnTo>
                      <a:lnTo>
                        <a:pt x="190" y="594"/>
                      </a:lnTo>
                      <a:lnTo>
                        <a:pt x="238" y="761"/>
                      </a:lnTo>
                      <a:lnTo>
                        <a:pt x="286" y="927"/>
                      </a:lnTo>
                      <a:lnTo>
                        <a:pt x="333" y="1070"/>
                      </a:lnTo>
                      <a:lnTo>
                        <a:pt x="381" y="1189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1585" name="Freeform 92"/>
                <p:cNvSpPr>
                  <a:spLocks noChangeAspect="1"/>
                </p:cNvSpPr>
                <p:nvPr/>
              </p:nvSpPr>
              <p:spPr bwMode="auto">
                <a:xfrm>
                  <a:off x="5048" y="3566"/>
                  <a:ext cx="393" cy="475"/>
                </a:xfrm>
                <a:custGeom>
                  <a:avLst/>
                  <a:gdLst>
                    <a:gd name="T0" fmla="*/ 0 w 393"/>
                    <a:gd name="T1" fmla="*/ 0 h 475"/>
                    <a:gd name="T2" fmla="*/ 47 w 393"/>
                    <a:gd name="T3" fmla="*/ 95 h 475"/>
                    <a:gd name="T4" fmla="*/ 95 w 393"/>
                    <a:gd name="T5" fmla="*/ 166 h 475"/>
                    <a:gd name="T6" fmla="*/ 143 w 393"/>
                    <a:gd name="T7" fmla="*/ 225 h 475"/>
                    <a:gd name="T8" fmla="*/ 190 w 393"/>
                    <a:gd name="T9" fmla="*/ 285 h 475"/>
                    <a:gd name="T10" fmla="*/ 297 w 393"/>
                    <a:gd name="T11" fmla="*/ 368 h 475"/>
                    <a:gd name="T12" fmla="*/ 345 w 393"/>
                    <a:gd name="T13" fmla="*/ 416 h 475"/>
                    <a:gd name="T14" fmla="*/ 393 w 393"/>
                    <a:gd name="T15" fmla="*/ 475 h 47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93"/>
                    <a:gd name="T25" fmla="*/ 0 h 475"/>
                    <a:gd name="T26" fmla="*/ 393 w 393"/>
                    <a:gd name="T27" fmla="*/ 475 h 475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93" h="475">
                      <a:moveTo>
                        <a:pt x="0" y="0"/>
                      </a:moveTo>
                      <a:lnTo>
                        <a:pt x="47" y="95"/>
                      </a:lnTo>
                      <a:lnTo>
                        <a:pt x="95" y="166"/>
                      </a:lnTo>
                      <a:lnTo>
                        <a:pt x="143" y="225"/>
                      </a:lnTo>
                      <a:lnTo>
                        <a:pt x="190" y="285"/>
                      </a:lnTo>
                      <a:lnTo>
                        <a:pt x="297" y="368"/>
                      </a:lnTo>
                      <a:lnTo>
                        <a:pt x="345" y="416"/>
                      </a:lnTo>
                      <a:lnTo>
                        <a:pt x="393" y="475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1586" name="Freeform 93"/>
                <p:cNvSpPr>
                  <a:spLocks noChangeAspect="1"/>
                </p:cNvSpPr>
                <p:nvPr/>
              </p:nvSpPr>
              <p:spPr bwMode="auto">
                <a:xfrm>
                  <a:off x="5441" y="4041"/>
                  <a:ext cx="393" cy="511"/>
                </a:xfrm>
                <a:custGeom>
                  <a:avLst/>
                  <a:gdLst>
                    <a:gd name="T0" fmla="*/ 0 w 393"/>
                    <a:gd name="T1" fmla="*/ 0 h 511"/>
                    <a:gd name="T2" fmla="*/ 95 w 393"/>
                    <a:gd name="T3" fmla="*/ 131 h 511"/>
                    <a:gd name="T4" fmla="*/ 190 w 393"/>
                    <a:gd name="T5" fmla="*/ 273 h 511"/>
                    <a:gd name="T6" fmla="*/ 297 w 393"/>
                    <a:gd name="T7" fmla="*/ 404 h 511"/>
                    <a:gd name="T8" fmla="*/ 345 w 393"/>
                    <a:gd name="T9" fmla="*/ 463 h 511"/>
                    <a:gd name="T10" fmla="*/ 393 w 393"/>
                    <a:gd name="T11" fmla="*/ 511 h 51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93"/>
                    <a:gd name="T19" fmla="*/ 0 h 511"/>
                    <a:gd name="T20" fmla="*/ 393 w 393"/>
                    <a:gd name="T21" fmla="*/ 511 h 51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93" h="511">
                      <a:moveTo>
                        <a:pt x="0" y="0"/>
                      </a:moveTo>
                      <a:lnTo>
                        <a:pt x="95" y="131"/>
                      </a:lnTo>
                      <a:lnTo>
                        <a:pt x="190" y="273"/>
                      </a:lnTo>
                      <a:lnTo>
                        <a:pt x="297" y="404"/>
                      </a:lnTo>
                      <a:lnTo>
                        <a:pt x="345" y="463"/>
                      </a:lnTo>
                      <a:lnTo>
                        <a:pt x="393" y="511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1587" name="Freeform 94"/>
                <p:cNvSpPr>
                  <a:spLocks noChangeAspect="1"/>
                </p:cNvSpPr>
                <p:nvPr/>
              </p:nvSpPr>
              <p:spPr bwMode="auto">
                <a:xfrm>
                  <a:off x="5834" y="4552"/>
                  <a:ext cx="392" cy="226"/>
                </a:xfrm>
                <a:custGeom>
                  <a:avLst/>
                  <a:gdLst>
                    <a:gd name="T0" fmla="*/ 0 w 392"/>
                    <a:gd name="T1" fmla="*/ 0 h 226"/>
                    <a:gd name="T2" fmla="*/ 47 w 392"/>
                    <a:gd name="T3" fmla="*/ 36 h 226"/>
                    <a:gd name="T4" fmla="*/ 95 w 392"/>
                    <a:gd name="T5" fmla="*/ 71 h 226"/>
                    <a:gd name="T6" fmla="*/ 190 w 392"/>
                    <a:gd name="T7" fmla="*/ 131 h 226"/>
                    <a:gd name="T8" fmla="*/ 297 w 392"/>
                    <a:gd name="T9" fmla="*/ 178 h 226"/>
                    <a:gd name="T10" fmla="*/ 392 w 392"/>
                    <a:gd name="T11" fmla="*/ 226 h 22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92"/>
                    <a:gd name="T19" fmla="*/ 0 h 226"/>
                    <a:gd name="T20" fmla="*/ 392 w 392"/>
                    <a:gd name="T21" fmla="*/ 226 h 22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92" h="226">
                      <a:moveTo>
                        <a:pt x="0" y="0"/>
                      </a:moveTo>
                      <a:lnTo>
                        <a:pt x="47" y="36"/>
                      </a:lnTo>
                      <a:lnTo>
                        <a:pt x="95" y="71"/>
                      </a:lnTo>
                      <a:lnTo>
                        <a:pt x="190" y="131"/>
                      </a:lnTo>
                      <a:lnTo>
                        <a:pt x="297" y="178"/>
                      </a:lnTo>
                      <a:lnTo>
                        <a:pt x="392" y="226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1588" name="Freeform 95"/>
                <p:cNvSpPr>
                  <a:spLocks noChangeAspect="1"/>
                </p:cNvSpPr>
                <p:nvPr/>
              </p:nvSpPr>
              <p:spPr bwMode="auto">
                <a:xfrm>
                  <a:off x="6226" y="4778"/>
                  <a:ext cx="393" cy="261"/>
                </a:xfrm>
                <a:custGeom>
                  <a:avLst/>
                  <a:gdLst>
                    <a:gd name="T0" fmla="*/ 0 w 393"/>
                    <a:gd name="T1" fmla="*/ 0 h 261"/>
                    <a:gd name="T2" fmla="*/ 191 w 393"/>
                    <a:gd name="T3" fmla="*/ 131 h 261"/>
                    <a:gd name="T4" fmla="*/ 393 w 393"/>
                    <a:gd name="T5" fmla="*/ 261 h 261"/>
                    <a:gd name="T6" fmla="*/ 0 60000 65536"/>
                    <a:gd name="T7" fmla="*/ 0 60000 65536"/>
                    <a:gd name="T8" fmla="*/ 0 60000 65536"/>
                    <a:gd name="T9" fmla="*/ 0 w 393"/>
                    <a:gd name="T10" fmla="*/ 0 h 261"/>
                    <a:gd name="T11" fmla="*/ 393 w 393"/>
                    <a:gd name="T12" fmla="*/ 261 h 26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93" h="261">
                      <a:moveTo>
                        <a:pt x="0" y="0"/>
                      </a:moveTo>
                      <a:lnTo>
                        <a:pt x="191" y="131"/>
                      </a:lnTo>
                      <a:lnTo>
                        <a:pt x="393" y="261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</p:grpSp>
          <p:sp>
            <p:nvSpPr>
              <p:cNvPr id="21562" name="Freeform 96"/>
              <p:cNvSpPr>
                <a:spLocks noChangeAspect="1"/>
              </p:cNvSpPr>
              <p:nvPr/>
            </p:nvSpPr>
            <p:spPr bwMode="auto">
              <a:xfrm>
                <a:off x="1500" y="630"/>
                <a:ext cx="71" cy="71"/>
              </a:xfrm>
              <a:custGeom>
                <a:avLst/>
                <a:gdLst>
                  <a:gd name="T0" fmla="*/ 36 w 71"/>
                  <a:gd name="T1" fmla="*/ 0 h 71"/>
                  <a:gd name="T2" fmla="*/ 71 w 71"/>
                  <a:gd name="T3" fmla="*/ 36 h 71"/>
                  <a:gd name="T4" fmla="*/ 36 w 71"/>
                  <a:gd name="T5" fmla="*/ 71 h 71"/>
                  <a:gd name="T6" fmla="*/ 0 w 71"/>
                  <a:gd name="T7" fmla="*/ 36 h 71"/>
                  <a:gd name="T8" fmla="*/ 36 w 71"/>
                  <a:gd name="T9" fmla="*/ 0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71"/>
                  <a:gd name="T17" fmla="*/ 71 w 71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71">
                    <a:moveTo>
                      <a:pt x="36" y="0"/>
                    </a:moveTo>
                    <a:lnTo>
                      <a:pt x="71" y="36"/>
                    </a:lnTo>
                    <a:lnTo>
                      <a:pt x="36" y="71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63" name="Freeform 97"/>
              <p:cNvSpPr>
                <a:spLocks noChangeAspect="1"/>
              </p:cNvSpPr>
              <p:nvPr/>
            </p:nvSpPr>
            <p:spPr bwMode="auto">
              <a:xfrm>
                <a:off x="1893" y="701"/>
                <a:ext cx="71" cy="72"/>
              </a:xfrm>
              <a:custGeom>
                <a:avLst/>
                <a:gdLst>
                  <a:gd name="T0" fmla="*/ 36 w 71"/>
                  <a:gd name="T1" fmla="*/ 0 h 72"/>
                  <a:gd name="T2" fmla="*/ 71 w 71"/>
                  <a:gd name="T3" fmla="*/ 36 h 72"/>
                  <a:gd name="T4" fmla="*/ 36 w 71"/>
                  <a:gd name="T5" fmla="*/ 72 h 72"/>
                  <a:gd name="T6" fmla="*/ 0 w 71"/>
                  <a:gd name="T7" fmla="*/ 36 h 72"/>
                  <a:gd name="T8" fmla="*/ 36 w 71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72"/>
                  <a:gd name="T17" fmla="*/ 71 w 71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72">
                    <a:moveTo>
                      <a:pt x="36" y="0"/>
                    </a:moveTo>
                    <a:lnTo>
                      <a:pt x="71" y="36"/>
                    </a:lnTo>
                    <a:lnTo>
                      <a:pt x="36" y="72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64" name="Freeform 98"/>
              <p:cNvSpPr>
                <a:spLocks noChangeAspect="1"/>
              </p:cNvSpPr>
              <p:nvPr/>
            </p:nvSpPr>
            <p:spPr bwMode="auto">
              <a:xfrm>
                <a:off x="2286" y="725"/>
                <a:ext cx="71" cy="71"/>
              </a:xfrm>
              <a:custGeom>
                <a:avLst/>
                <a:gdLst>
                  <a:gd name="T0" fmla="*/ 36 w 71"/>
                  <a:gd name="T1" fmla="*/ 0 h 71"/>
                  <a:gd name="T2" fmla="*/ 71 w 71"/>
                  <a:gd name="T3" fmla="*/ 36 h 71"/>
                  <a:gd name="T4" fmla="*/ 36 w 71"/>
                  <a:gd name="T5" fmla="*/ 71 h 71"/>
                  <a:gd name="T6" fmla="*/ 0 w 71"/>
                  <a:gd name="T7" fmla="*/ 36 h 71"/>
                  <a:gd name="T8" fmla="*/ 36 w 71"/>
                  <a:gd name="T9" fmla="*/ 0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71"/>
                  <a:gd name="T17" fmla="*/ 71 w 71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71">
                    <a:moveTo>
                      <a:pt x="36" y="0"/>
                    </a:moveTo>
                    <a:lnTo>
                      <a:pt x="71" y="36"/>
                    </a:lnTo>
                    <a:lnTo>
                      <a:pt x="36" y="71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65" name="Freeform 99"/>
              <p:cNvSpPr>
                <a:spLocks noChangeAspect="1"/>
              </p:cNvSpPr>
              <p:nvPr/>
            </p:nvSpPr>
            <p:spPr bwMode="auto">
              <a:xfrm>
                <a:off x="2679" y="701"/>
                <a:ext cx="71" cy="72"/>
              </a:xfrm>
              <a:custGeom>
                <a:avLst/>
                <a:gdLst>
                  <a:gd name="T0" fmla="*/ 35 w 71"/>
                  <a:gd name="T1" fmla="*/ 0 h 72"/>
                  <a:gd name="T2" fmla="*/ 71 w 71"/>
                  <a:gd name="T3" fmla="*/ 36 h 72"/>
                  <a:gd name="T4" fmla="*/ 35 w 71"/>
                  <a:gd name="T5" fmla="*/ 72 h 72"/>
                  <a:gd name="T6" fmla="*/ 0 w 71"/>
                  <a:gd name="T7" fmla="*/ 36 h 72"/>
                  <a:gd name="T8" fmla="*/ 35 w 71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72"/>
                  <a:gd name="T17" fmla="*/ 71 w 71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72">
                    <a:moveTo>
                      <a:pt x="35" y="0"/>
                    </a:moveTo>
                    <a:lnTo>
                      <a:pt x="71" y="36"/>
                    </a:lnTo>
                    <a:lnTo>
                      <a:pt x="35" y="72"/>
                    </a:lnTo>
                    <a:lnTo>
                      <a:pt x="0" y="36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66" name="Freeform 100"/>
              <p:cNvSpPr>
                <a:spLocks noChangeAspect="1"/>
              </p:cNvSpPr>
              <p:nvPr/>
            </p:nvSpPr>
            <p:spPr bwMode="auto">
              <a:xfrm>
                <a:off x="3072" y="868"/>
                <a:ext cx="71" cy="71"/>
              </a:xfrm>
              <a:custGeom>
                <a:avLst/>
                <a:gdLst>
                  <a:gd name="T0" fmla="*/ 35 w 71"/>
                  <a:gd name="T1" fmla="*/ 0 h 71"/>
                  <a:gd name="T2" fmla="*/ 71 w 71"/>
                  <a:gd name="T3" fmla="*/ 35 h 71"/>
                  <a:gd name="T4" fmla="*/ 35 w 71"/>
                  <a:gd name="T5" fmla="*/ 71 h 71"/>
                  <a:gd name="T6" fmla="*/ 0 w 71"/>
                  <a:gd name="T7" fmla="*/ 35 h 71"/>
                  <a:gd name="T8" fmla="*/ 35 w 71"/>
                  <a:gd name="T9" fmla="*/ 0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71"/>
                  <a:gd name="T17" fmla="*/ 71 w 71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71">
                    <a:moveTo>
                      <a:pt x="35" y="0"/>
                    </a:moveTo>
                    <a:lnTo>
                      <a:pt x="71" y="35"/>
                    </a:lnTo>
                    <a:lnTo>
                      <a:pt x="35" y="71"/>
                    </a:lnTo>
                    <a:lnTo>
                      <a:pt x="0" y="35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67" name="Freeform 101"/>
              <p:cNvSpPr>
                <a:spLocks noChangeAspect="1"/>
              </p:cNvSpPr>
              <p:nvPr/>
            </p:nvSpPr>
            <p:spPr bwMode="auto">
              <a:xfrm>
                <a:off x="3452" y="1830"/>
                <a:ext cx="72" cy="72"/>
              </a:xfrm>
              <a:custGeom>
                <a:avLst/>
                <a:gdLst>
                  <a:gd name="T0" fmla="*/ 36 w 72"/>
                  <a:gd name="T1" fmla="*/ 0 h 72"/>
                  <a:gd name="T2" fmla="*/ 72 w 72"/>
                  <a:gd name="T3" fmla="*/ 36 h 72"/>
                  <a:gd name="T4" fmla="*/ 36 w 72"/>
                  <a:gd name="T5" fmla="*/ 72 h 72"/>
                  <a:gd name="T6" fmla="*/ 0 w 72"/>
                  <a:gd name="T7" fmla="*/ 36 h 72"/>
                  <a:gd name="T8" fmla="*/ 36 w 72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72"/>
                  <a:gd name="T17" fmla="*/ 72 w 72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72">
                    <a:moveTo>
                      <a:pt x="36" y="0"/>
                    </a:moveTo>
                    <a:lnTo>
                      <a:pt x="72" y="36"/>
                    </a:lnTo>
                    <a:lnTo>
                      <a:pt x="36" y="72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68" name="Freeform 102"/>
              <p:cNvSpPr>
                <a:spLocks noChangeAspect="1"/>
              </p:cNvSpPr>
              <p:nvPr/>
            </p:nvSpPr>
            <p:spPr bwMode="auto">
              <a:xfrm>
                <a:off x="3845" y="2448"/>
                <a:ext cx="72" cy="72"/>
              </a:xfrm>
              <a:custGeom>
                <a:avLst/>
                <a:gdLst>
                  <a:gd name="T0" fmla="*/ 36 w 72"/>
                  <a:gd name="T1" fmla="*/ 0 h 72"/>
                  <a:gd name="T2" fmla="*/ 72 w 72"/>
                  <a:gd name="T3" fmla="*/ 36 h 72"/>
                  <a:gd name="T4" fmla="*/ 36 w 72"/>
                  <a:gd name="T5" fmla="*/ 72 h 72"/>
                  <a:gd name="T6" fmla="*/ 0 w 72"/>
                  <a:gd name="T7" fmla="*/ 36 h 72"/>
                  <a:gd name="T8" fmla="*/ 36 w 72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72"/>
                  <a:gd name="T17" fmla="*/ 72 w 72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72">
                    <a:moveTo>
                      <a:pt x="36" y="0"/>
                    </a:moveTo>
                    <a:lnTo>
                      <a:pt x="72" y="36"/>
                    </a:lnTo>
                    <a:lnTo>
                      <a:pt x="36" y="72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69" name="Freeform 103"/>
              <p:cNvSpPr>
                <a:spLocks noChangeAspect="1"/>
              </p:cNvSpPr>
              <p:nvPr/>
            </p:nvSpPr>
            <p:spPr bwMode="auto">
              <a:xfrm>
                <a:off x="4238" y="1949"/>
                <a:ext cx="72" cy="71"/>
              </a:xfrm>
              <a:custGeom>
                <a:avLst/>
                <a:gdLst>
                  <a:gd name="T0" fmla="*/ 36 w 72"/>
                  <a:gd name="T1" fmla="*/ 0 h 71"/>
                  <a:gd name="T2" fmla="*/ 72 w 72"/>
                  <a:gd name="T3" fmla="*/ 36 h 71"/>
                  <a:gd name="T4" fmla="*/ 36 w 72"/>
                  <a:gd name="T5" fmla="*/ 71 h 71"/>
                  <a:gd name="T6" fmla="*/ 0 w 72"/>
                  <a:gd name="T7" fmla="*/ 36 h 71"/>
                  <a:gd name="T8" fmla="*/ 36 w 72"/>
                  <a:gd name="T9" fmla="*/ 0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71"/>
                  <a:gd name="T17" fmla="*/ 72 w 72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71">
                    <a:moveTo>
                      <a:pt x="36" y="0"/>
                    </a:moveTo>
                    <a:lnTo>
                      <a:pt x="72" y="36"/>
                    </a:lnTo>
                    <a:lnTo>
                      <a:pt x="36" y="71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70" name="Freeform 104"/>
              <p:cNvSpPr>
                <a:spLocks noChangeAspect="1"/>
              </p:cNvSpPr>
              <p:nvPr/>
            </p:nvSpPr>
            <p:spPr bwMode="auto">
              <a:xfrm>
                <a:off x="4631" y="2341"/>
                <a:ext cx="72" cy="72"/>
              </a:xfrm>
              <a:custGeom>
                <a:avLst/>
                <a:gdLst>
                  <a:gd name="T0" fmla="*/ 36 w 72"/>
                  <a:gd name="T1" fmla="*/ 0 h 72"/>
                  <a:gd name="T2" fmla="*/ 72 w 72"/>
                  <a:gd name="T3" fmla="*/ 36 h 72"/>
                  <a:gd name="T4" fmla="*/ 36 w 72"/>
                  <a:gd name="T5" fmla="*/ 72 h 72"/>
                  <a:gd name="T6" fmla="*/ 0 w 72"/>
                  <a:gd name="T7" fmla="*/ 36 h 72"/>
                  <a:gd name="T8" fmla="*/ 36 w 72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72"/>
                  <a:gd name="T17" fmla="*/ 72 w 72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72">
                    <a:moveTo>
                      <a:pt x="36" y="0"/>
                    </a:moveTo>
                    <a:lnTo>
                      <a:pt x="72" y="36"/>
                    </a:lnTo>
                    <a:lnTo>
                      <a:pt x="36" y="72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71" name="Freeform 105"/>
              <p:cNvSpPr>
                <a:spLocks noChangeAspect="1"/>
              </p:cNvSpPr>
              <p:nvPr/>
            </p:nvSpPr>
            <p:spPr bwMode="auto">
              <a:xfrm>
                <a:off x="5012" y="3530"/>
                <a:ext cx="72" cy="71"/>
              </a:xfrm>
              <a:custGeom>
                <a:avLst/>
                <a:gdLst>
                  <a:gd name="T0" fmla="*/ 36 w 72"/>
                  <a:gd name="T1" fmla="*/ 0 h 71"/>
                  <a:gd name="T2" fmla="*/ 72 w 72"/>
                  <a:gd name="T3" fmla="*/ 36 h 71"/>
                  <a:gd name="T4" fmla="*/ 36 w 72"/>
                  <a:gd name="T5" fmla="*/ 71 h 71"/>
                  <a:gd name="T6" fmla="*/ 0 w 72"/>
                  <a:gd name="T7" fmla="*/ 36 h 71"/>
                  <a:gd name="T8" fmla="*/ 36 w 72"/>
                  <a:gd name="T9" fmla="*/ 0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71"/>
                  <a:gd name="T17" fmla="*/ 72 w 72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71">
                    <a:moveTo>
                      <a:pt x="36" y="0"/>
                    </a:moveTo>
                    <a:lnTo>
                      <a:pt x="72" y="36"/>
                    </a:lnTo>
                    <a:lnTo>
                      <a:pt x="36" y="71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72" name="Freeform 106"/>
              <p:cNvSpPr>
                <a:spLocks noChangeAspect="1"/>
              </p:cNvSpPr>
              <p:nvPr/>
            </p:nvSpPr>
            <p:spPr bwMode="auto">
              <a:xfrm>
                <a:off x="5405" y="4005"/>
                <a:ext cx="71" cy="72"/>
              </a:xfrm>
              <a:custGeom>
                <a:avLst/>
                <a:gdLst>
                  <a:gd name="T0" fmla="*/ 36 w 71"/>
                  <a:gd name="T1" fmla="*/ 0 h 72"/>
                  <a:gd name="T2" fmla="*/ 71 w 71"/>
                  <a:gd name="T3" fmla="*/ 36 h 72"/>
                  <a:gd name="T4" fmla="*/ 36 w 71"/>
                  <a:gd name="T5" fmla="*/ 72 h 72"/>
                  <a:gd name="T6" fmla="*/ 0 w 71"/>
                  <a:gd name="T7" fmla="*/ 36 h 72"/>
                  <a:gd name="T8" fmla="*/ 36 w 71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72"/>
                  <a:gd name="T17" fmla="*/ 71 w 71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72">
                    <a:moveTo>
                      <a:pt x="36" y="0"/>
                    </a:moveTo>
                    <a:lnTo>
                      <a:pt x="71" y="36"/>
                    </a:lnTo>
                    <a:lnTo>
                      <a:pt x="36" y="72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73" name="Freeform 107"/>
              <p:cNvSpPr>
                <a:spLocks noChangeAspect="1"/>
              </p:cNvSpPr>
              <p:nvPr/>
            </p:nvSpPr>
            <p:spPr bwMode="auto">
              <a:xfrm>
                <a:off x="5798" y="4516"/>
                <a:ext cx="71" cy="72"/>
              </a:xfrm>
              <a:custGeom>
                <a:avLst/>
                <a:gdLst>
                  <a:gd name="T0" fmla="*/ 36 w 71"/>
                  <a:gd name="T1" fmla="*/ 0 h 72"/>
                  <a:gd name="T2" fmla="*/ 71 w 71"/>
                  <a:gd name="T3" fmla="*/ 36 h 72"/>
                  <a:gd name="T4" fmla="*/ 36 w 71"/>
                  <a:gd name="T5" fmla="*/ 72 h 72"/>
                  <a:gd name="T6" fmla="*/ 0 w 71"/>
                  <a:gd name="T7" fmla="*/ 36 h 72"/>
                  <a:gd name="T8" fmla="*/ 36 w 71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72"/>
                  <a:gd name="T17" fmla="*/ 71 w 71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72">
                    <a:moveTo>
                      <a:pt x="36" y="0"/>
                    </a:moveTo>
                    <a:lnTo>
                      <a:pt x="71" y="36"/>
                    </a:lnTo>
                    <a:lnTo>
                      <a:pt x="36" y="72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74" name="Freeform 108"/>
              <p:cNvSpPr>
                <a:spLocks noChangeAspect="1"/>
              </p:cNvSpPr>
              <p:nvPr/>
            </p:nvSpPr>
            <p:spPr bwMode="auto">
              <a:xfrm>
                <a:off x="6191" y="4742"/>
                <a:ext cx="71" cy="71"/>
              </a:xfrm>
              <a:custGeom>
                <a:avLst/>
                <a:gdLst>
                  <a:gd name="T0" fmla="*/ 35 w 71"/>
                  <a:gd name="T1" fmla="*/ 0 h 71"/>
                  <a:gd name="T2" fmla="*/ 71 w 71"/>
                  <a:gd name="T3" fmla="*/ 36 h 71"/>
                  <a:gd name="T4" fmla="*/ 35 w 71"/>
                  <a:gd name="T5" fmla="*/ 71 h 71"/>
                  <a:gd name="T6" fmla="*/ 0 w 71"/>
                  <a:gd name="T7" fmla="*/ 36 h 71"/>
                  <a:gd name="T8" fmla="*/ 35 w 71"/>
                  <a:gd name="T9" fmla="*/ 0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71"/>
                  <a:gd name="T17" fmla="*/ 71 w 71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71">
                    <a:moveTo>
                      <a:pt x="35" y="0"/>
                    </a:moveTo>
                    <a:lnTo>
                      <a:pt x="71" y="36"/>
                    </a:lnTo>
                    <a:lnTo>
                      <a:pt x="35" y="71"/>
                    </a:lnTo>
                    <a:lnTo>
                      <a:pt x="0" y="36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75" name="Freeform 109"/>
              <p:cNvSpPr>
                <a:spLocks noChangeAspect="1"/>
              </p:cNvSpPr>
              <p:nvPr/>
            </p:nvSpPr>
            <p:spPr bwMode="auto">
              <a:xfrm>
                <a:off x="6584" y="5004"/>
                <a:ext cx="71" cy="71"/>
              </a:xfrm>
              <a:custGeom>
                <a:avLst/>
                <a:gdLst>
                  <a:gd name="T0" fmla="*/ 35 w 71"/>
                  <a:gd name="T1" fmla="*/ 0 h 71"/>
                  <a:gd name="T2" fmla="*/ 71 w 71"/>
                  <a:gd name="T3" fmla="*/ 35 h 71"/>
                  <a:gd name="T4" fmla="*/ 35 w 71"/>
                  <a:gd name="T5" fmla="*/ 71 h 71"/>
                  <a:gd name="T6" fmla="*/ 0 w 71"/>
                  <a:gd name="T7" fmla="*/ 35 h 71"/>
                  <a:gd name="T8" fmla="*/ 35 w 71"/>
                  <a:gd name="T9" fmla="*/ 0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71"/>
                  <a:gd name="T17" fmla="*/ 71 w 71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71">
                    <a:moveTo>
                      <a:pt x="35" y="0"/>
                    </a:moveTo>
                    <a:lnTo>
                      <a:pt x="71" y="35"/>
                    </a:lnTo>
                    <a:lnTo>
                      <a:pt x="35" y="71"/>
                    </a:lnTo>
                    <a:lnTo>
                      <a:pt x="0" y="35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21560" name="Rectangle 68"/>
            <p:cNvSpPr>
              <a:spLocks noChangeArrowheads="1"/>
            </p:cNvSpPr>
            <p:nvPr/>
          </p:nvSpPr>
          <p:spPr bwMode="auto">
            <a:xfrm>
              <a:off x="1576" y="1519"/>
              <a:ext cx="44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315,274</a:t>
              </a:r>
              <a:endParaRPr kumimoji="0" lang="en-US" altLang="zh-TW" sz="1800"/>
            </a:p>
          </p:txBody>
        </p:sp>
      </p:grpSp>
      <p:sp>
        <p:nvSpPr>
          <p:cNvPr id="21511" name="Rectangle 112"/>
          <p:cNvSpPr>
            <a:spLocks noChangeArrowheads="1"/>
          </p:cNvSpPr>
          <p:nvPr/>
        </p:nvSpPr>
        <p:spPr bwMode="auto">
          <a:xfrm>
            <a:off x="7391477" y="5375398"/>
            <a:ext cx="894921" cy="514931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標題 1"/>
          <p:cNvSpPr>
            <a:spLocks noGrp="1"/>
          </p:cNvSpPr>
          <p:nvPr>
            <p:ph type="title" idx="4294967295"/>
          </p:nvPr>
        </p:nvSpPr>
        <p:spPr>
          <a:xfrm>
            <a:off x="914400" y="11588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寫作測驗作答注意事項</a:t>
            </a:r>
          </a:p>
        </p:txBody>
      </p:sp>
      <p:sp>
        <p:nvSpPr>
          <p:cNvPr id="117763" name="內容版面配置區 2"/>
          <p:cNvSpPr>
            <a:spLocks noGrp="1"/>
          </p:cNvSpPr>
          <p:nvPr>
            <p:ph idx="4294967295"/>
          </p:nvPr>
        </p:nvSpPr>
        <p:spPr>
          <a:xfrm>
            <a:off x="0" y="1268413"/>
            <a:ext cx="8507413" cy="4968875"/>
          </a:xfrm>
        </p:spPr>
        <p:txBody>
          <a:bodyPr/>
          <a:lstStyle/>
          <a:p>
            <a:pPr marL="866775" lvl="1" indent="-565150" defTabSz="1511300" eaLnBrk="1" hangingPunct="1">
              <a:lnSpc>
                <a:spcPct val="95000"/>
              </a:lnSpc>
              <a:buFont typeface="Wingdings" pitchFamily="2" charset="2"/>
              <a:buChar char="u"/>
            </a:pPr>
            <a:r>
              <a:rPr lang="zh-TW" altLang="zh-TW" sz="2400" smtClean="0">
                <a:latin typeface="標楷體" pitchFamily="65" charset="-120"/>
                <a:ea typeface="標楷體" pitchFamily="65" charset="-120"/>
              </a:rPr>
              <a:t>作答方式：</a:t>
            </a:r>
            <a:r>
              <a:rPr lang="zh-TW" altLang="en-US" sz="2400" smtClean="0">
                <a:latin typeface="標楷體" pitchFamily="65" charset="-120"/>
                <a:ea typeface="標楷體" pitchFamily="65" charset="-120"/>
              </a:rPr>
              <a:t>必須仔細閱讀完整試題後，撰寫一篇文章。 </a:t>
            </a:r>
            <a:endParaRPr lang="en-US" altLang="zh-TW" sz="2400" smtClean="0">
              <a:latin typeface="標楷體" pitchFamily="65" charset="-120"/>
              <a:ea typeface="標楷體" pitchFamily="65" charset="-120"/>
            </a:endParaRPr>
          </a:p>
          <a:p>
            <a:pPr marL="866775" lvl="1" indent="-565150" defTabSz="1511300" eaLnBrk="1" hangingPunct="1">
              <a:lnSpc>
                <a:spcPct val="95000"/>
              </a:lnSpc>
              <a:buFont typeface="Wingdings" pitchFamily="2" charset="2"/>
              <a:buChar char="u"/>
            </a:pPr>
            <a:r>
              <a:rPr lang="zh-TW" altLang="en-US" sz="2400" smtClean="0">
                <a:latin typeface="標楷體" pitchFamily="65" charset="-120"/>
                <a:ea typeface="標楷體" pitchFamily="65" charset="-120"/>
              </a:rPr>
              <a:t>從第一頁右邊第一行開始作答，並不得要求增加答案卷作答。</a:t>
            </a:r>
            <a:endParaRPr lang="en-US" altLang="zh-TW" sz="2400" smtClean="0">
              <a:latin typeface="標楷體" pitchFamily="65" charset="-120"/>
              <a:ea typeface="標楷體" pitchFamily="65" charset="-120"/>
            </a:endParaRPr>
          </a:p>
          <a:p>
            <a:pPr marL="806450" indent="-498475" algn="just" defTabSz="1511300" eaLnBrk="1">
              <a:lnSpc>
                <a:spcPct val="95000"/>
              </a:lnSpc>
              <a:buFont typeface="Wingdings" pitchFamily="2" charset="2"/>
              <a:buChar char="u"/>
            </a:pP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以下情形影響作答結果呈現，可能影響得分：</a:t>
            </a:r>
            <a:endParaRPr lang="en-US" altLang="zh-TW" sz="2400" b="1" smtClean="0">
              <a:latin typeface="標楷體" pitchFamily="65" charset="-120"/>
              <a:ea typeface="標楷體" pitchFamily="65" charset="-120"/>
            </a:endParaRPr>
          </a:p>
          <a:p>
            <a:pPr marL="806450" indent="-498475" algn="just" defTabSz="1511300" eaLnBrk="1">
              <a:lnSpc>
                <a:spcPct val="95000"/>
              </a:lnSpc>
              <a:buFont typeface="Arial" pitchFamily="34" charset="0"/>
              <a:buNone/>
            </a:pPr>
            <a:r>
              <a:rPr lang="en-US" altLang="zh-TW" sz="2400" b="1" smtClean="0">
                <a:latin typeface="標楷體" pitchFamily="65" charset="-120"/>
                <a:ea typeface="標楷體" pitchFamily="65" charset="-120"/>
              </a:rPr>
              <a:t>   </a:t>
            </a:r>
            <a:r>
              <a:rPr lang="zh-TW" altLang="en-US" sz="2400" smtClean="0">
                <a:latin typeface="標楷體" pitchFamily="65" charset="-120"/>
                <a:ea typeface="標楷體" pitchFamily="65" charset="-120"/>
              </a:rPr>
              <a:t>未用本國文字書寫（正體字）；未用黑色墨水的筆書寫（</a:t>
            </a:r>
            <a:r>
              <a:rPr lang="zh-TW" altLang="zh-TW" sz="2400" smtClean="0">
                <a:latin typeface="標楷體" pitchFamily="65" charset="-120"/>
                <a:ea typeface="標楷體" pitchFamily="65" charset="-120"/>
              </a:rPr>
              <a:t>建議使用</a:t>
            </a:r>
            <a:r>
              <a:rPr lang="en-US" altLang="zh-TW" sz="240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0.5mm</a:t>
            </a:r>
            <a:r>
              <a:rPr lang="zh-TW" altLang="zh-TW" sz="240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〜</a:t>
            </a:r>
            <a:r>
              <a:rPr lang="en-US" altLang="zh-TW" sz="240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0.7mm</a:t>
            </a:r>
            <a:r>
              <a:rPr lang="zh-TW" altLang="zh-TW" sz="2400" smtClean="0">
                <a:latin typeface="標楷體" pitchFamily="65" charset="-120"/>
                <a:ea typeface="標楷體" pitchFamily="65" charset="-120"/>
              </a:rPr>
              <a:t>之筆尖</a:t>
            </a:r>
            <a:r>
              <a:rPr lang="zh-TW" altLang="en-US" sz="2400" smtClean="0">
                <a:latin typeface="標楷體" pitchFamily="65" charset="-120"/>
                <a:ea typeface="標楷體" pitchFamily="65" charset="-120"/>
              </a:rPr>
              <a:t>，且不得使用鉛筆）；書寫內容超出答案卷格線外框。</a:t>
            </a:r>
          </a:p>
          <a:p>
            <a:pPr marL="806450" indent="-498475" algn="just" defTabSz="1511300" eaLnBrk="1">
              <a:lnSpc>
                <a:spcPct val="95000"/>
              </a:lnSpc>
              <a:buFont typeface="Wingdings" pitchFamily="2" charset="2"/>
              <a:buChar char="u"/>
            </a:pP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以下情形違反考場規則，將不予計分：</a:t>
            </a:r>
            <a:endParaRPr lang="en-US" altLang="zh-TW" sz="2400" b="1" smtClean="0">
              <a:latin typeface="標楷體" pitchFamily="65" charset="-120"/>
              <a:ea typeface="標楷體" pitchFamily="65" charset="-120"/>
            </a:endParaRPr>
          </a:p>
          <a:p>
            <a:pPr marL="806450" indent="-498475" algn="just" defTabSz="1511300" eaLnBrk="1">
              <a:lnSpc>
                <a:spcPct val="95000"/>
              </a:lnSpc>
              <a:buFont typeface="Arial" pitchFamily="34" charset="0"/>
              <a:buNone/>
            </a:pPr>
            <a:r>
              <a:rPr lang="en-US" altLang="zh-TW" sz="2400" b="1" smtClean="0">
                <a:latin typeface="標楷體" pitchFamily="65" charset="-120"/>
                <a:ea typeface="標楷體" pitchFamily="65" charset="-120"/>
              </a:rPr>
              <a:t>   	</a:t>
            </a:r>
            <a:r>
              <a:rPr lang="zh-TW" altLang="en-US" sz="2400" smtClean="0">
                <a:latin typeface="標楷體" pitchFamily="65" charset="-120"/>
                <a:ea typeface="標楷體" pitchFamily="65" charset="-120"/>
              </a:rPr>
              <a:t>於答案紙上洩漏私人身分；污損答案卷；或於答案卷上作任何標記。</a:t>
            </a:r>
            <a:endParaRPr lang="en-US" altLang="zh-TW" sz="2400" smtClean="0">
              <a:latin typeface="標楷體" pitchFamily="65" charset="-120"/>
              <a:ea typeface="標楷體" pitchFamily="65" charset="-120"/>
            </a:endParaRPr>
          </a:p>
          <a:p>
            <a:pPr marL="866775" lvl="1" indent="-565150" defTabSz="1511300" eaLnBrk="1" hangingPunct="1">
              <a:lnSpc>
                <a:spcPct val="95000"/>
              </a:lnSpc>
              <a:buClr>
                <a:srgbClr val="000000"/>
              </a:buClr>
              <a:buFont typeface="Wingdings" pitchFamily="2" charset="2"/>
              <a:buChar char="u"/>
            </a:pPr>
            <a:r>
              <a:rPr lang="zh-TW" altLang="en-US" sz="2400" smtClean="0">
                <a:latin typeface="標楷體" pitchFamily="65" charset="-120"/>
                <a:ea typeface="標楷體" pitchFamily="65" charset="-120"/>
              </a:rPr>
              <a:t>另針對使用詩歌體、完全離題、只抄寫題目或說明及空白卷等考生，因無法判斷其寫作能力，給予其零級分。</a:t>
            </a:r>
          </a:p>
          <a:p>
            <a:pPr marL="866775" lvl="1" indent="-565150" defTabSz="1511300" eaLnBrk="1" hangingPunct="1">
              <a:lnSpc>
                <a:spcPct val="95000"/>
              </a:lnSpc>
              <a:buFont typeface="Wingdings" pitchFamily="2" charset="2"/>
              <a:buChar char="u"/>
            </a:pPr>
            <a:endParaRPr lang="zh-TW" altLang="en-US" sz="2400" smtClean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1816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內容版面配置區 4" descr="105030114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1238" y="404813"/>
            <a:ext cx="8024812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>
            <a:extLst/>
          </p:cNvPr>
          <p:cNvSpPr txBox="1">
            <a:spLocks/>
          </p:cNvSpPr>
          <p:nvPr/>
        </p:nvSpPr>
        <p:spPr bwMode="auto">
          <a:xfrm>
            <a:off x="34925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  <a:cs typeface="+mj-cs"/>
              </a:rPr>
              <a:t>墨水不足</a:t>
            </a:r>
          </a:p>
        </p:txBody>
      </p:sp>
    </p:spTree>
    <p:extLst>
      <p:ext uri="{BB962C8B-B14F-4D97-AF65-F5344CB8AC3E}">
        <p14:creationId xmlns:p14="http://schemas.microsoft.com/office/powerpoint/2010/main" val="218863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內容版面配置區 4" descr="96260436301-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361950"/>
            <a:ext cx="8027987" cy="611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>
            <a:extLst/>
          </p:cNvPr>
          <p:cNvSpPr txBox="1">
            <a:spLocks/>
          </p:cNvSpPr>
          <p:nvPr/>
        </p:nvSpPr>
        <p:spPr bwMode="auto">
          <a:xfrm>
            <a:off x="34925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  <a:cs typeface="+mj-cs"/>
              </a:rPr>
              <a:t>字體太小</a:t>
            </a:r>
          </a:p>
        </p:txBody>
      </p:sp>
    </p:spTree>
    <p:extLst>
      <p:ext uri="{BB962C8B-B14F-4D97-AF65-F5344CB8AC3E}">
        <p14:creationId xmlns:p14="http://schemas.microsoft.com/office/powerpoint/2010/main" val="89955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>
            <a:extLst/>
          </p:cNvPr>
          <p:cNvSpPr txBox="1">
            <a:spLocks/>
          </p:cNvSpPr>
          <p:nvPr/>
        </p:nvSpPr>
        <p:spPr bwMode="auto">
          <a:xfrm>
            <a:off x="34925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  <a:cs typeface="+mj-cs"/>
              </a:rPr>
              <a:t>詩歌體</a:t>
            </a:r>
          </a:p>
        </p:txBody>
      </p:sp>
      <p:pic>
        <p:nvPicPr>
          <p:cNvPr id="120835" name="內容版面配置區 4" descr="105073710A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344613" y="476250"/>
            <a:ext cx="7799387" cy="5916613"/>
          </a:xfrm>
        </p:spPr>
      </p:pic>
    </p:spTree>
    <p:extLst>
      <p:ext uri="{BB962C8B-B14F-4D97-AF65-F5344CB8AC3E}">
        <p14:creationId xmlns:p14="http://schemas.microsoft.com/office/powerpoint/2010/main" val="149984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向右箭號 13"/>
          <p:cNvSpPr>
            <a:spLocks noChangeArrowheads="1"/>
          </p:cNvSpPr>
          <p:nvPr/>
        </p:nvSpPr>
        <p:spPr bwMode="auto">
          <a:xfrm>
            <a:off x="0" y="2208213"/>
            <a:ext cx="7019925" cy="876300"/>
          </a:xfrm>
          <a:prstGeom prst="rightArrow">
            <a:avLst>
              <a:gd name="adj1" fmla="val 75148"/>
              <a:gd name="adj2" fmla="val 82111"/>
            </a:avLst>
          </a:prstGeom>
          <a:solidFill>
            <a:srgbClr val="CCFFCC"/>
          </a:solidFill>
          <a:ln w="25400" algn="ctr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/>
          <a:p>
            <a:pPr eaLnBrk="1" hangingPunct="1"/>
            <a:r>
              <a:rPr lang="zh-TW" altLang="en-US" b="1">
                <a:latin typeface="微軟正黑體" pitchFamily="34" charset="-120"/>
                <a:ea typeface="微軟正黑體" pitchFamily="34" charset="-120"/>
              </a:rPr>
              <a:t>一、</a:t>
            </a:r>
            <a:r>
              <a:rPr lang="zh-TW" altLang="zh-TW" b="1">
                <a:latin typeface="微軟正黑體" pitchFamily="34" charset="-120"/>
                <a:ea typeface="微軟正黑體" pitchFamily="34" charset="-120"/>
              </a:rPr>
              <a:t>報名人數</a:t>
            </a:r>
            <a:r>
              <a:rPr lang="zh-TW" altLang="zh-TW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未超過</a:t>
            </a:r>
            <a:r>
              <a:rPr lang="zh-TW" altLang="zh-TW" b="1">
                <a:latin typeface="微軟正黑體" pitchFamily="34" charset="-120"/>
                <a:ea typeface="微軟正黑體" pitchFamily="34" charset="-120"/>
              </a:rPr>
              <a:t>學校招生名額</a:t>
            </a:r>
            <a:endParaRPr lang="zh-TW" altLang="en-US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八角星形 14">
            <a:extLst/>
          </p:cNvPr>
          <p:cNvSpPr/>
          <p:nvPr/>
        </p:nvSpPr>
        <p:spPr bwMode="auto">
          <a:xfrm>
            <a:off x="6835775" y="1652588"/>
            <a:ext cx="1839913" cy="1271587"/>
          </a:xfrm>
          <a:prstGeom prst="star8">
            <a:avLst/>
          </a:prstGeom>
          <a:solidFill>
            <a:srgbClr val="FFFFCC"/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zh-TW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全額</a:t>
            </a:r>
            <a:endParaRPr lang="en-US" altLang="zh-TW" sz="2800" b="1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zh-TW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錄取</a:t>
            </a:r>
            <a:endParaRPr lang="zh-TW" altLang="en-US" sz="2800" b="1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向右箭號 15"/>
          <p:cNvSpPr>
            <a:spLocks noChangeArrowheads="1"/>
          </p:cNvSpPr>
          <p:nvPr/>
        </p:nvSpPr>
        <p:spPr bwMode="auto">
          <a:xfrm>
            <a:off x="0" y="3227388"/>
            <a:ext cx="7135813" cy="777875"/>
          </a:xfrm>
          <a:prstGeom prst="rightArrow">
            <a:avLst>
              <a:gd name="adj1" fmla="val 75148"/>
              <a:gd name="adj2" fmla="val 76318"/>
            </a:avLst>
          </a:prstGeom>
          <a:solidFill>
            <a:srgbClr val="FFCC99"/>
          </a:solidFill>
          <a:ln w="28575" algn="ctr">
            <a:solidFill>
              <a:srgbClr val="FF6600"/>
            </a:solidFill>
            <a:round/>
            <a:headEnd/>
            <a:tailEnd/>
          </a:ln>
        </p:spPr>
        <p:txBody>
          <a:bodyPr anchor="ctr"/>
          <a:lstStyle/>
          <a:p>
            <a:pPr eaLnBrk="1" hangingPunct="1"/>
            <a:r>
              <a:rPr lang="zh-TW" altLang="en-US" b="1">
                <a:latin typeface="微軟正黑體" pitchFamily="34" charset="-120"/>
                <a:ea typeface="微軟正黑體" pitchFamily="34" charset="-120"/>
              </a:rPr>
              <a:t>二、</a:t>
            </a:r>
            <a:r>
              <a:rPr lang="zh-TW" altLang="zh-TW" b="1">
                <a:latin typeface="微軟正黑體" pitchFamily="34" charset="-120"/>
                <a:ea typeface="微軟正黑體" pitchFamily="34" charset="-120"/>
              </a:rPr>
              <a:t>報名人數</a:t>
            </a:r>
            <a:r>
              <a:rPr lang="zh-TW" altLang="zh-TW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超過</a:t>
            </a:r>
            <a:r>
              <a:rPr lang="zh-TW" altLang="zh-TW" b="1">
                <a:latin typeface="微軟正黑體" pitchFamily="34" charset="-120"/>
                <a:ea typeface="微軟正黑體" pitchFamily="34" charset="-120"/>
              </a:rPr>
              <a:t>學校招生名額</a:t>
            </a:r>
            <a:endParaRPr lang="zh-TW" altLang="en-US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八角星形 16">
            <a:extLst/>
          </p:cNvPr>
          <p:cNvSpPr/>
          <p:nvPr/>
        </p:nvSpPr>
        <p:spPr bwMode="auto">
          <a:xfrm>
            <a:off x="7070725" y="2825750"/>
            <a:ext cx="2009775" cy="1333500"/>
          </a:xfrm>
          <a:prstGeom prst="star8">
            <a:avLst/>
          </a:prstGeom>
          <a:solidFill>
            <a:srgbClr val="CCFF99"/>
          </a:solidFill>
          <a:ln>
            <a:solidFill>
              <a:srgbClr val="0066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超額</a:t>
            </a:r>
            <a:endParaRPr lang="en-US" altLang="zh-TW" sz="2800" b="1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比序</a:t>
            </a:r>
          </a:p>
        </p:txBody>
      </p:sp>
      <p:sp>
        <p:nvSpPr>
          <p:cNvPr id="145414" name="矩形 31"/>
          <p:cNvSpPr>
            <a:spLocks noChangeArrowheads="1"/>
          </p:cNvSpPr>
          <p:nvPr/>
        </p:nvSpPr>
        <p:spPr bwMode="auto">
          <a:xfrm>
            <a:off x="-30163" y="658813"/>
            <a:ext cx="9144001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40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適性入學方式</a:t>
            </a:r>
            <a:r>
              <a:rPr lang="en-US" altLang="zh-TW" sz="40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</a:t>
            </a:r>
            <a:r>
              <a:rPr lang="zh-TW" altLang="en-US" sz="40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免試入學</a:t>
            </a:r>
            <a:endParaRPr lang="zh-TW" altLang="zh-TW" sz="4000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文字方塊 2">
            <a:extLst/>
          </p:cNvPr>
          <p:cNvSpPr txBox="1"/>
          <p:nvPr/>
        </p:nvSpPr>
        <p:spPr>
          <a:xfrm>
            <a:off x="-30163" y="4205288"/>
            <a:ext cx="9174163" cy="23082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chemeClr val="accent5">
                <a:lumMod val="50000"/>
              </a:schemeClr>
            </a:solidFill>
          </a:ln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108</a:t>
            </a:r>
            <a:r>
              <a:rPr lang="zh-TW" altLang="zh-TW" dirty="0" smtClean="0">
                <a:latin typeface="微軟正黑體" pitchFamily="34" charset="-120"/>
                <a:ea typeface="微軟正黑體" pitchFamily="34" charset="-120"/>
              </a:rPr>
              <a:t>年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全國約有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21</a:t>
            </a:r>
            <a:r>
              <a:rPr lang="zh-TW" altLang="zh-TW" dirty="0" smtClean="0">
                <a:latin typeface="微軟正黑體" pitchFamily="34" charset="-120"/>
                <a:ea typeface="微軟正黑體" pitchFamily="34" charset="-120"/>
              </a:rPr>
              <a:t>萬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名國中畢業生</a:t>
            </a:r>
          </a:p>
          <a:p>
            <a:pPr eaLnBrk="1" hangingPunct="1">
              <a:defRPr/>
            </a:pP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高中、高職及五專總招生名額約有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38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萬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高中職五專招生名額 ＞</a:t>
            </a:r>
            <a:r>
              <a:rPr lang="en-US" altLang="zh-TW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國中畢業生人數</a:t>
            </a:r>
            <a:endParaRPr lang="zh-TW" altLang="zh-TW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資料來源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十二年國民基本教育資訊網 </a:t>
            </a:r>
            <a:r>
              <a:rPr lang="en-US" altLang="zh-TW" sz="2400" u="sng" dirty="0">
                <a:latin typeface="微軟正黑體" pitchFamily="34" charset="-120"/>
                <a:ea typeface="微軟正黑體" pitchFamily="34" charset="-120"/>
                <a:hlinkClick r:id="rId3"/>
              </a:rPr>
              <a:t>http://12basic.edu.tw/Detail.php?LevelNo=229</a:t>
            </a:r>
            <a:endParaRPr lang="zh-TW" altLang="en-US" sz="2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流程圖: 替代處理程序 10"/>
          <p:cNvSpPr>
            <a:spLocks noChangeArrowheads="1"/>
          </p:cNvSpPr>
          <p:nvPr/>
        </p:nvSpPr>
        <p:spPr bwMode="auto">
          <a:xfrm>
            <a:off x="0" y="1516063"/>
            <a:ext cx="6640513" cy="652462"/>
          </a:xfrm>
          <a:prstGeom prst="flowChartAlternateProcess">
            <a:avLst/>
          </a:prstGeom>
          <a:solidFill>
            <a:srgbClr val="FFFF99"/>
          </a:solidFill>
          <a:ln w="2540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r>
              <a:rPr lang="zh-TW" altLang="en-US" sz="36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免試入學</a:t>
            </a:r>
            <a:r>
              <a:rPr lang="en-US" altLang="zh-TW" sz="3600">
                <a:latin typeface="微軟正黑體" pitchFamily="34" charset="-120"/>
                <a:ea typeface="微軟正黑體" pitchFamily="34" charset="-120"/>
              </a:rPr>
              <a:t>－</a:t>
            </a:r>
            <a:r>
              <a:rPr lang="zh-TW" altLang="en-US" sz="3600">
                <a:latin typeface="微軟正黑體" pitchFamily="34" charset="-120"/>
                <a:ea typeface="微軟正黑體" pitchFamily="34" charset="-120"/>
              </a:rPr>
              <a:t>無入學門檻或條件</a:t>
            </a:r>
            <a:endParaRPr lang="en-US" altLang="zh-TW" sz="360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45417" name="圖片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56550" y="5149850"/>
            <a:ext cx="1044575" cy="173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4" name="矩形 31"/>
          <p:cNvSpPr>
            <a:spLocks noChangeArrowheads="1"/>
          </p:cNvSpPr>
          <p:nvPr/>
        </p:nvSpPr>
        <p:spPr bwMode="auto">
          <a:xfrm>
            <a:off x="-30163" y="658813"/>
            <a:ext cx="9144001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ctr" eaLnBrk="1" hangingPunct="1"/>
            <a:r>
              <a:rPr lang="zh-TW" altLang="en-US" sz="28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4000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適性入學方式</a:t>
            </a:r>
            <a:r>
              <a:rPr lang="en-US" altLang="zh-TW" sz="4000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</a:t>
            </a:r>
            <a:r>
              <a:rPr lang="zh-TW" altLang="en-US" sz="4000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免試入學</a:t>
            </a:r>
            <a:endParaRPr lang="zh-TW" altLang="zh-TW" sz="40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45417" name="圖片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5149850"/>
            <a:ext cx="1044575" cy="173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矩形 1"/>
          <p:cNvSpPr/>
          <p:nvPr/>
        </p:nvSpPr>
        <p:spPr>
          <a:xfrm>
            <a:off x="954957" y="1700808"/>
            <a:ext cx="7173759" cy="43396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TW" alt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中國龍毛隸書" panose="02010609000101010101" pitchFamily="49" charset="-120"/>
              </a:rPr>
              <a:t>現在</a:t>
            </a:r>
            <a:endParaRPr lang="en-US" altLang="zh-TW" sz="54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ea typeface="中國龍毛隸書" panose="02010609000101010101" pitchFamily="49" charset="-120"/>
            </a:endParaRPr>
          </a:p>
          <a:p>
            <a:pPr algn="ctr"/>
            <a:r>
              <a:rPr lang="zh-TW" alt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中國龍毛隸書" panose="02010609000101010101" pitchFamily="49" charset="-120"/>
              </a:rPr>
              <a:t>學生</a:t>
            </a:r>
            <a:r>
              <a:rPr lang="zh-TW" alt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中國龍毛隸書" panose="02010609000101010101" pitchFamily="49" charset="-120"/>
              </a:rPr>
              <a:t>除了專心準備會考</a:t>
            </a:r>
            <a:endParaRPr lang="en-US" altLang="zh-TW" sz="5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ea typeface="中國龍毛隸書" panose="02010609000101010101" pitchFamily="49" charset="-120"/>
            </a:endParaRPr>
          </a:p>
          <a:p>
            <a:pPr algn="ctr"/>
            <a:r>
              <a:rPr lang="zh-TW" alt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中國龍毛隸書" panose="02010609000101010101" pitchFamily="49" charset="-120"/>
              </a:rPr>
              <a:t>還要注意甚麼</a:t>
            </a:r>
            <a:r>
              <a:rPr lang="en-US" altLang="zh-TW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中國龍毛隸書" panose="02010609000101010101" pitchFamily="49" charset="-120"/>
              </a:rPr>
              <a:t>?</a:t>
            </a:r>
          </a:p>
          <a:p>
            <a:pPr algn="ctr"/>
            <a:endParaRPr lang="en-US" altLang="zh-TW" sz="5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n-US" altLang="zh-TW" sz="60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52+15+33=100</a:t>
            </a:r>
            <a:endParaRPr lang="zh-TW" altLang="en-US" sz="6000" b="1" cap="none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3483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458" name="群組 5"/>
          <p:cNvGrpSpPr>
            <a:grpSpLocks/>
          </p:cNvGrpSpPr>
          <p:nvPr/>
        </p:nvGrpSpPr>
        <p:grpSpPr bwMode="auto">
          <a:xfrm>
            <a:off x="876813" y="847058"/>
            <a:ext cx="7179494" cy="5664348"/>
            <a:chOff x="2099453" y="847684"/>
            <a:chExt cx="7405859" cy="5662292"/>
          </a:xfrm>
        </p:grpSpPr>
        <p:sp>
          <p:nvSpPr>
            <p:cNvPr id="9" name="文字方塊 8">
              <a:extLst/>
            </p:cNvPr>
            <p:cNvSpPr txBox="1"/>
            <p:nvPr/>
          </p:nvSpPr>
          <p:spPr>
            <a:xfrm>
              <a:off x="6084871" y="847684"/>
              <a:ext cx="3420441" cy="1815882"/>
            </a:xfrm>
            <a:prstGeom prst="rect">
              <a:avLst/>
            </a:prstGeom>
            <a:ln/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1.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畢業資格：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6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分</a:t>
              </a:r>
              <a:endParaRPr kumimoji="0" lang="en-US" altLang="zh-TW" sz="2800" b="1" dirty="0">
                <a:solidFill>
                  <a:srgbClr val="000090"/>
                </a:solidFill>
                <a:latin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2.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生涯規劃：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21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分</a:t>
              </a:r>
              <a:endParaRPr kumimoji="0" lang="en-US" altLang="zh-TW" sz="2800" b="1" dirty="0">
                <a:solidFill>
                  <a:srgbClr val="000090"/>
                </a:solidFill>
                <a:latin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【</a:t>
              </a:r>
              <a:r>
                <a:rPr kumimoji="0" lang="zh-TW" altLang="en-US" sz="2800" b="1" dirty="0">
                  <a:solidFill>
                    <a:srgbClr val="FF0000"/>
                  </a:solidFill>
                  <a:latin typeface="微軟正黑體" pitchFamily="34" charset="-120"/>
                </a:rPr>
                <a:t>變動式積分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】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3.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就近入學：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5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分</a:t>
              </a:r>
            </a:p>
          </p:txBody>
        </p:sp>
        <p:graphicFrame>
          <p:nvGraphicFramePr>
            <p:cNvPr id="11" name="資料庫圖表 10">
              <a:extLst/>
            </p:cNvPr>
            <p:cNvGraphicFramePr/>
            <p:nvPr/>
          </p:nvGraphicFramePr>
          <p:xfrm>
            <a:off x="2099453" y="847684"/>
            <a:ext cx="3948905" cy="555635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2" name="文字方塊 11">
              <a:extLst/>
            </p:cNvPr>
            <p:cNvSpPr txBox="1"/>
            <p:nvPr/>
          </p:nvSpPr>
          <p:spPr>
            <a:xfrm>
              <a:off x="6084871" y="2677099"/>
              <a:ext cx="3420441" cy="2492990"/>
            </a:xfrm>
            <a:prstGeom prst="rect">
              <a:avLst/>
            </a:prstGeom>
            <a:ln/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1.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均衡學習：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9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2.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品德表現：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10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3.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服務表現：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10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4.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才藝表現：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5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5.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體適能：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6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6.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本土語言認證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:2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" name="文字方塊 12">
              <a:extLst/>
            </p:cNvPr>
            <p:cNvSpPr txBox="1"/>
            <p:nvPr/>
          </p:nvSpPr>
          <p:spPr>
            <a:xfrm>
              <a:off x="6048358" y="5103503"/>
              <a:ext cx="3456954" cy="1406473"/>
            </a:xfrm>
            <a:prstGeom prst="rect">
              <a:avLst/>
            </a:prstGeom>
            <a:ln/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90000" tIns="180000" rIns="0" bIns="180000" anchor="ctr">
              <a:spAutoFit/>
            </a:bodyPr>
            <a:lstStyle/>
            <a:p>
              <a:pPr eaLnBrk="1" hangingPunct="1">
                <a:defRPr/>
              </a:pPr>
              <a:r>
                <a:rPr kumimoji="0" lang="en-US" altLang="zh-TW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1.</a:t>
              </a:r>
              <a:r>
                <a:rPr kumimoji="0" lang="zh-TW" altLang="en-US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會考成績：</a:t>
              </a:r>
              <a:r>
                <a:rPr kumimoji="0" lang="en-US" altLang="zh-TW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30</a:t>
              </a:r>
              <a:r>
                <a:rPr kumimoji="0" lang="zh-TW" altLang="en-US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kumimoji="0" lang="en-US" altLang="zh-TW" sz="2400" b="1">
                <a:solidFill>
                  <a:srgbClr val="00009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eaLnBrk="1" hangingPunct="1">
                <a:defRPr/>
              </a:pPr>
              <a:r>
                <a:rPr kumimoji="0" lang="en-US" altLang="zh-TW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2.</a:t>
              </a:r>
              <a:r>
                <a:rPr kumimoji="0" lang="zh-TW" altLang="en-US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寫作測驗成績：</a:t>
              </a:r>
              <a:r>
                <a:rPr kumimoji="0" lang="en-US" altLang="zh-TW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3</a:t>
              </a:r>
              <a:r>
                <a:rPr kumimoji="0" lang="zh-TW" altLang="en-US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kumimoji="0" lang="en-US" altLang="zh-TW" sz="2400" b="1">
                <a:solidFill>
                  <a:srgbClr val="00009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295362" name="Rectangle 2">
            <a:extLst/>
          </p:cNvPr>
          <p:cNvSpPr>
            <a:spLocks noChangeArrowheads="1"/>
          </p:cNvSpPr>
          <p:nvPr/>
        </p:nvSpPr>
        <p:spPr bwMode="auto">
          <a:xfrm>
            <a:off x="684182" y="65067"/>
            <a:ext cx="846217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chemeClr val="tx2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桃連區入學方式─</a:t>
            </a:r>
            <a:r>
              <a:rPr kumimoji="0" lang="zh-TW" altLang="en-US" sz="2800" b="1" dirty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標楷體" charset="0"/>
                <a:cs typeface="標楷體" charset="0"/>
              </a:rPr>
              <a:t>免試比序說明</a:t>
            </a:r>
            <a:endParaRPr kumimoji="0" lang="en-US" altLang="zh-TW" sz="2800" b="1" dirty="0">
              <a:ln w="1905"/>
              <a:solidFill>
                <a:schemeClr val="tx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ea typeface="標楷體" charset="0"/>
              <a:cs typeface="標楷體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ext Box 9"/>
          <p:cNvSpPr txBox="1">
            <a:spLocks noChangeArrowheads="1"/>
          </p:cNvSpPr>
          <p:nvPr/>
        </p:nvSpPr>
        <p:spPr bwMode="auto">
          <a:xfrm>
            <a:off x="684213" y="1557338"/>
            <a:ext cx="7777162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5C1F"/>
            </a:prstShdw>
          </a:effec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>
                <a:latin typeface="Arial" pitchFamily="34" charset="0"/>
                <a:ea typeface="標楷體" pitchFamily="65" charset="-120"/>
              </a:rPr>
              <a:t>符合國民中學成績評量準則畢業資格者。</a:t>
            </a:r>
          </a:p>
        </p:txBody>
      </p:sp>
      <p:sp>
        <p:nvSpPr>
          <p:cNvPr id="148483" name="AutoShape 11"/>
          <p:cNvSpPr>
            <a:spLocks noChangeArrowheads="1"/>
          </p:cNvSpPr>
          <p:nvPr/>
        </p:nvSpPr>
        <p:spPr bwMode="auto">
          <a:xfrm>
            <a:off x="684213" y="2276475"/>
            <a:ext cx="8135937" cy="4465638"/>
          </a:xfrm>
          <a:prstGeom prst="roundRect">
            <a:avLst>
              <a:gd name="adj" fmla="val 7542"/>
            </a:avLst>
          </a:prstGeom>
          <a:solidFill>
            <a:srgbClr val="E8E558"/>
          </a:solidFill>
          <a:ln w="9525" algn="ctr">
            <a:noFill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tIns="180000"/>
          <a:lstStyle/>
          <a:p>
            <a:pPr eaLnBrk="1" hangingPunct="1"/>
            <a:r>
              <a:rPr lang="zh-TW" altLang="en-US" sz="2800">
                <a:latin typeface="Arial" pitchFamily="34" charset="0"/>
                <a:ea typeface="標楷體" pitchFamily="65" charset="-120"/>
                <a:cs typeface="新細明體" pitchFamily="18" charset="-120"/>
              </a:rPr>
              <a:t>一、</a:t>
            </a:r>
            <a:r>
              <a:rPr lang="en-US" altLang="zh-TW" sz="2800">
                <a:ea typeface="微軟正黑體" pitchFamily="34" charset="-120"/>
                <a:cs typeface="新細明體" pitchFamily="18" charset="-120"/>
              </a:rPr>
              <a:t> 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學生實際出席日數（不含公、喪、病假），須達六學期總出席日數之三分之二以上。 </a:t>
            </a:r>
          </a:p>
          <a:p>
            <a:pPr eaLnBrk="1" hangingPunct="1"/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二、學生日常生活表現六學期成績依教師輔導與管教學生之相關規定，辦理功過相抵、獎懲實施、懲罰存記及改過銷過等事項，且依規定程序審核通過註銷後，其記錄未達三大過</a:t>
            </a:r>
            <a:r>
              <a:rPr lang="en-US" altLang="zh-TW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(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三小過等同一大過</a:t>
            </a:r>
            <a:r>
              <a:rPr lang="en-US" altLang="zh-TW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)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者。</a:t>
            </a:r>
            <a:r>
              <a:rPr lang="zh-TW" altLang="en-US" sz="2800">
                <a:ea typeface="微軟正黑體" pitchFamily="34" charset="-120"/>
                <a:cs typeface="新細明體" pitchFamily="18" charset="-120"/>
              </a:rPr>
              <a:t> </a:t>
            </a:r>
          </a:p>
          <a:p>
            <a:pPr eaLnBrk="1" hangingPunct="1"/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三、學生學習領域畢業成績至少四大領域</a:t>
            </a:r>
            <a:r>
              <a:rPr lang="en-US" altLang="zh-TW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(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含</a:t>
            </a:r>
            <a:r>
              <a:rPr lang="en-US" altLang="zh-TW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)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成績達丙等</a:t>
            </a:r>
            <a:r>
              <a:rPr lang="en-US" altLang="zh-TW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(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六十分</a:t>
            </a:r>
            <a:r>
              <a:rPr lang="en-US" altLang="zh-TW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)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以上者。</a:t>
            </a:r>
            <a:endParaRPr lang="zh-TW" altLang="en-US" sz="2800">
              <a:latin typeface="Arial" pitchFamily="34" charset="0"/>
              <a:ea typeface="標楷體" pitchFamily="65" charset="-120"/>
              <a:cs typeface="新細明體" pitchFamily="18" charset="-120"/>
            </a:endParaRPr>
          </a:p>
        </p:txBody>
      </p:sp>
      <p:grpSp>
        <p:nvGrpSpPr>
          <p:cNvPr id="148484" name="群組 4"/>
          <p:cNvGrpSpPr>
            <a:grpSpLocks/>
          </p:cNvGrpSpPr>
          <p:nvPr/>
        </p:nvGrpSpPr>
        <p:grpSpPr bwMode="auto">
          <a:xfrm>
            <a:off x="214313" y="500063"/>
            <a:ext cx="2786062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148485" name="群組 7"/>
          <p:cNvGrpSpPr>
            <a:grpSpLocks/>
          </p:cNvGrpSpPr>
          <p:nvPr/>
        </p:nvGrpSpPr>
        <p:grpSpPr bwMode="auto">
          <a:xfrm>
            <a:off x="3000375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採計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2400" b="1">
                <a:solidFill>
                  <a:srgbClr val="17375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4889475" y="228421"/>
            <a:ext cx="3571900" cy="1200329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畢業資格：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6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修業資格：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48489" name="投影片編號版面配置區 11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132CFD3D-7F38-4B46-93E7-5DD0AB856DAD}" type="slidenum">
              <a:rPr lang="zh-TW" altLang="en-US" sz="1400" b="1">
                <a:solidFill>
                  <a:srgbClr val="898989"/>
                </a:solidFill>
                <a:latin typeface="Arial" pitchFamily="34" charset="0"/>
              </a:rPr>
              <a:pPr algn="r" eaLnBrk="1" hangingPunct="1"/>
              <a:t>87</a:t>
            </a:fld>
            <a:endParaRPr lang="en-US" altLang="zh-TW" sz="1400" b="1">
              <a:solidFill>
                <a:srgbClr val="898989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506" name="群組 4"/>
          <p:cNvGrpSpPr>
            <a:grpSpLocks/>
          </p:cNvGrpSpPr>
          <p:nvPr/>
        </p:nvGrpSpPr>
        <p:grpSpPr bwMode="auto">
          <a:xfrm>
            <a:off x="214313" y="500063"/>
            <a:ext cx="2786062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149507" name="群組 7"/>
          <p:cNvGrpSpPr>
            <a:grpSpLocks/>
          </p:cNvGrpSpPr>
          <p:nvPr/>
        </p:nvGrpSpPr>
        <p:grpSpPr bwMode="auto">
          <a:xfrm>
            <a:off x="3000375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採計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2400" b="1">
                <a:solidFill>
                  <a:srgbClr val="17375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4857752" y="571480"/>
            <a:ext cx="4106736" cy="615553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3400" b="1" dirty="0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生涯規劃</a:t>
            </a:r>
            <a:r>
              <a:rPr kumimoji="0" lang="zh-TW" altLang="en-US" sz="3400" b="1" dirty="0" smtClean="0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kumimoji="0" lang="en-US" altLang="zh-TW" sz="3400" b="1" dirty="0" smtClean="0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kumimoji="0" lang="zh-TW" altLang="en-US" sz="3400" b="1" dirty="0" smtClean="0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</a:t>
            </a:r>
            <a:r>
              <a:rPr kumimoji="0" lang="en-US" altLang="zh-TW" sz="3400" b="1" dirty="0" smtClean="0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~15</a:t>
            </a:r>
            <a:r>
              <a:rPr kumimoji="0" lang="zh-TW" altLang="en-US" sz="3400" b="1" dirty="0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</a:t>
            </a:r>
            <a:endParaRPr kumimoji="0" lang="en-US" altLang="zh-TW" sz="3400" b="1" dirty="0">
              <a:solidFill>
                <a:srgbClr val="00009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Rectangle 11">
            <a:extLst/>
          </p:cNvPr>
          <p:cNvSpPr>
            <a:spLocks noChangeArrowheads="1"/>
          </p:cNvSpPr>
          <p:nvPr/>
        </p:nvSpPr>
        <p:spPr bwMode="auto">
          <a:xfrm>
            <a:off x="468313" y="1844675"/>
            <a:ext cx="82804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zh-TW" dirty="0">
                <a:ea typeface="標楷體" panose="03000509000000000000" pitchFamily="65" charset="-120"/>
                <a:cs typeface="新細明體" panose="02020500000000000000" pitchFamily="18" charset="-120"/>
              </a:rPr>
              <a:t>、 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3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志願序（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15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分）第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4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5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6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(12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7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8</a:t>
            </a:r>
            <a:r>
              <a:rPr kumimoji="0" lang="zh-TW" altLang="zh-TW" dirty="0"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9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(9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10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11</a:t>
            </a:r>
            <a:r>
              <a:rPr kumimoji="0" lang="zh-TW" altLang="zh-TW" dirty="0"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(6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 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13</a:t>
            </a:r>
            <a:r>
              <a:rPr kumimoji="0" lang="zh-TW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4</a:t>
            </a:r>
            <a:r>
              <a:rPr kumimoji="0" lang="zh-TW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5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(3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，第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16~30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(1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kumimoji="0" lang="zh-TW" altLang="en-US" dirty="0">
                <a:ea typeface="標楷體" panose="03000509000000000000" pitchFamily="65" charset="-120"/>
                <a:cs typeface="新細明體" panose="02020500000000000000" pitchFamily="18" charset="-120"/>
              </a:rPr>
              <a:t> 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，可選填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30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個志願數</a:t>
            </a:r>
          </a:p>
          <a:p>
            <a:pPr eaLnBrk="1" hangingPunct="1">
              <a:buFontTx/>
              <a:buChar char="•"/>
              <a:defRPr/>
            </a:pPr>
            <a:r>
              <a:rPr lang="zh-TW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職業類科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同一職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群各科別連續選填為志願時，視為同一志願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序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計分</a:t>
            </a:r>
            <a:endParaRPr kumimoji="0" lang="en-US" altLang="zh-TW" dirty="0">
              <a:latin typeface="標楷體" panose="03000509000000000000" pitchFamily="65" charset="-120"/>
              <a:ea typeface="標楷體" panose="03000509000000000000" pitchFamily="65" charset="-120"/>
              <a:cs typeface="新細明體" panose="02020500000000000000" pitchFamily="18" charset="-120"/>
            </a:endParaRPr>
          </a:p>
          <a:p>
            <a:pPr eaLnBrk="1" hangingPunct="1">
              <a:buFontTx/>
              <a:buChar char="•"/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當總積分完全相同需進行超額比序</a:t>
            </a:r>
            <a:r>
              <a:rPr kumimoji="0" lang="zh-TW" altLang="en-US" dirty="0">
                <a:ea typeface="標楷體" panose="03000509000000000000" pitchFamily="65" charset="-120"/>
                <a:cs typeface="新細明體" panose="02020500000000000000" pitchFamily="18" charset="-120"/>
              </a:rPr>
              <a:t>，比序至「志願</a:t>
            </a:r>
            <a:r>
              <a:rPr kumimoji="0" lang="zh-TW" altLang="en-US" dirty="0" smtClean="0">
                <a:ea typeface="標楷體" panose="03000509000000000000" pitchFamily="65" charset="-120"/>
                <a:cs typeface="新細明體" panose="02020500000000000000" pitchFamily="18" charset="-120"/>
              </a:rPr>
              <a:t>序積分」</a:t>
            </a:r>
            <a:r>
              <a:rPr kumimoji="0" lang="zh-TW" altLang="en-US" dirty="0">
                <a:ea typeface="標楷體" panose="03000509000000000000" pitchFamily="65" charset="-120"/>
                <a:cs typeface="新細明體" panose="02020500000000000000" pitchFamily="18" charset="-120"/>
              </a:rPr>
              <a:t>項目時，</a:t>
            </a:r>
            <a:r>
              <a:rPr kumimoji="0" lang="zh-TW" altLang="en-US" dirty="0">
                <a:solidFill>
                  <a:srgbClr val="FF0000"/>
                </a:solidFill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zh-TW" altLang="en-US" dirty="0" smtClean="0">
                <a:solidFill>
                  <a:srgbClr val="FF0000"/>
                </a:solidFill>
                <a:ea typeface="標楷體" panose="03000509000000000000" pitchFamily="65" charset="-120"/>
                <a:cs typeface="新細明體" panose="02020500000000000000" pitchFamily="18" charset="-120"/>
              </a:rPr>
              <a:t>序積分</a:t>
            </a:r>
            <a:r>
              <a:rPr kumimoji="0" lang="zh-TW" altLang="en-US" dirty="0">
                <a:solidFill>
                  <a:srgbClr val="FF0000"/>
                </a:solidFill>
                <a:ea typeface="標楷體" panose="03000509000000000000" pitchFamily="65" charset="-120"/>
                <a:cs typeface="新細明體" panose="02020500000000000000" pitchFamily="18" charset="-120"/>
              </a:rPr>
              <a:t>高</a:t>
            </a:r>
            <a:r>
              <a:rPr kumimoji="0" lang="zh-TW" altLang="en-US" dirty="0" smtClean="0">
                <a:solidFill>
                  <a:srgbClr val="FF0000"/>
                </a:solidFill>
                <a:ea typeface="標楷體" panose="03000509000000000000" pitchFamily="65" charset="-120"/>
                <a:cs typeface="新細明體" panose="02020500000000000000" pitchFamily="18" charset="-120"/>
              </a:rPr>
              <a:t>者</a:t>
            </a:r>
            <a:r>
              <a:rPr kumimoji="0" lang="zh-TW" altLang="en-US" dirty="0">
                <a:solidFill>
                  <a:srgbClr val="FF0000"/>
                </a:solidFill>
                <a:ea typeface="標楷體" panose="03000509000000000000" pitchFamily="65" charset="-120"/>
                <a:cs typeface="新細明體" panose="02020500000000000000" pitchFamily="18" charset="-120"/>
              </a:rPr>
              <a:t>將優先錄取</a:t>
            </a:r>
            <a:r>
              <a:rPr kumimoji="0"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。</a:t>
            </a:r>
          </a:p>
        </p:txBody>
      </p:sp>
      <p:sp>
        <p:nvSpPr>
          <p:cNvPr id="149512" name="投影片編號版面配置區 12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F27346A3-9F6F-43FF-B96C-100D2A7F23AD}" type="slidenum">
              <a:rPr lang="zh-TW" altLang="en-US" sz="1400" b="1">
                <a:solidFill>
                  <a:srgbClr val="898989"/>
                </a:solidFill>
                <a:latin typeface="Arial" pitchFamily="34" charset="0"/>
              </a:rPr>
              <a:pPr algn="r" eaLnBrk="1" hangingPunct="1"/>
              <a:t>88</a:t>
            </a:fld>
            <a:endParaRPr lang="en-US" altLang="zh-TW" sz="1400" b="1">
              <a:solidFill>
                <a:srgbClr val="898989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zh-TW" altLang="en-US" smtClean="0">
                <a:ea typeface="標楷體" pitchFamily="65" charset="-120"/>
              </a:rPr>
              <a:t>志願序計分方式</a:t>
            </a:r>
          </a:p>
        </p:txBody>
      </p:sp>
      <p:sp>
        <p:nvSpPr>
          <p:cNvPr id="150531" name="內容版面配置區 2"/>
          <p:cNvSpPr>
            <a:spLocks noGrp="1"/>
          </p:cNvSpPr>
          <p:nvPr>
            <p:ph idx="4294967295"/>
          </p:nvPr>
        </p:nvSpPr>
        <p:spPr>
          <a:xfrm>
            <a:off x="1131888" y="1325563"/>
            <a:ext cx="8012112" cy="2535237"/>
          </a:xfrm>
        </p:spPr>
        <p:txBody>
          <a:bodyPr/>
          <a:lstStyle/>
          <a:p>
            <a:pPr marL="228600" indent="-228600"/>
            <a:r>
              <a:rPr lang="zh-TW" altLang="en-US" sz="2600" smtClean="0">
                <a:latin typeface="標楷體" pitchFamily="65" charset="-120"/>
                <a:ea typeface="標楷體" pitchFamily="65" charset="-120"/>
              </a:rPr>
              <a:t>志願序別</a:t>
            </a:r>
            <a:r>
              <a:rPr lang="en-US" altLang="zh-TW" sz="2600" smtClean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600" smtClean="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600" smtClean="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2600" smtClean="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600" smtClean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sz="2600" smtClean="0">
                <a:latin typeface="標楷體" pitchFamily="65" charset="-120"/>
                <a:ea typeface="標楷體" pitchFamily="65" charset="-120"/>
              </a:rPr>
              <a:t>志願</a:t>
            </a:r>
            <a:r>
              <a:rPr lang="en-US" altLang="zh-TW" sz="2600" smtClean="0">
                <a:latin typeface="標楷體" pitchFamily="65" charset="-120"/>
                <a:ea typeface="標楷體" pitchFamily="65" charset="-120"/>
              </a:rPr>
              <a:t>15</a:t>
            </a:r>
            <a:r>
              <a:rPr lang="zh-TW" altLang="en-US" sz="2600" smtClean="0">
                <a:latin typeface="標楷體" pitchFamily="65" charset="-120"/>
                <a:ea typeface="標楷體" pitchFamily="65" charset="-120"/>
              </a:rPr>
              <a:t>分，</a:t>
            </a:r>
            <a:r>
              <a:rPr lang="en-US" altLang="zh-TW" sz="2600" smtClean="0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 sz="2600" smtClean="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600" smtClean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sz="2600" smtClean="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600" smtClean="0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sz="2600" smtClean="0">
                <a:latin typeface="標楷體" pitchFamily="65" charset="-120"/>
                <a:ea typeface="標楷體" pitchFamily="65" charset="-120"/>
              </a:rPr>
              <a:t>志願</a:t>
            </a:r>
            <a:r>
              <a:rPr lang="en-US" altLang="zh-TW" sz="2600" smtClean="0"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2600" smtClean="0">
                <a:latin typeface="標楷體" pitchFamily="65" charset="-120"/>
                <a:ea typeface="標楷體" pitchFamily="65" charset="-120"/>
              </a:rPr>
              <a:t>分，</a:t>
            </a:r>
            <a:r>
              <a:rPr lang="en-US" altLang="zh-TW" sz="2600" smtClean="0">
                <a:latin typeface="標楷體" pitchFamily="65" charset="-120"/>
                <a:ea typeface="標楷體" pitchFamily="65" charset="-120"/>
              </a:rPr>
              <a:t>…16</a:t>
            </a:r>
            <a:r>
              <a:rPr lang="zh-TW" altLang="en-US" sz="2600" smtClean="0">
                <a:latin typeface="標楷體" pitchFamily="65" charset="-120"/>
                <a:ea typeface="標楷體" pitchFamily="65" charset="-120"/>
              </a:rPr>
              <a:t>至</a:t>
            </a:r>
            <a:r>
              <a:rPr lang="en-US" altLang="zh-TW" sz="2600" smtClean="0">
                <a:latin typeface="標楷體" pitchFamily="65" charset="-120"/>
                <a:ea typeface="標楷體" pitchFamily="65" charset="-120"/>
              </a:rPr>
              <a:t>30</a:t>
            </a:r>
            <a:r>
              <a:rPr lang="zh-TW" altLang="en-US" sz="2600" smtClean="0">
                <a:latin typeface="標楷體" pitchFamily="65" charset="-120"/>
                <a:ea typeface="標楷體" pitchFamily="65" charset="-120"/>
              </a:rPr>
              <a:t>志願</a:t>
            </a:r>
            <a:r>
              <a:rPr lang="en-US" altLang="zh-TW" sz="2600" smtClean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600" smtClean="0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 marL="228600" indent="-228600"/>
            <a:r>
              <a:rPr lang="zh-TW" altLang="en-US" sz="2600" smtClean="0">
                <a:latin typeface="標楷體" pitchFamily="65" charset="-120"/>
                <a:ea typeface="標楷體" pitchFamily="65" charset="-120"/>
              </a:rPr>
              <a:t>總積分完全相同，需進行超額比序</a:t>
            </a:r>
            <a:r>
              <a:rPr lang="en-US" altLang="zh-TW" sz="260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600" smtClean="0">
                <a:latin typeface="標楷體" pitchFamily="65" charset="-120"/>
                <a:ea typeface="標楷體" pitchFamily="65" charset="-120"/>
              </a:rPr>
              <a:t>低收入→適性輔導→多元學習→會考總積分→志願序積分→教育會考成績標示總點數→教育會考成績標示</a:t>
            </a:r>
            <a:r>
              <a:rPr lang="en-US" altLang="zh-TW" sz="260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600" smtClean="0">
                <a:latin typeface="標楷體" pitchFamily="65" charset="-120"/>
                <a:ea typeface="標楷體" pitchFamily="65" charset="-120"/>
              </a:rPr>
              <a:t>，比序至</a:t>
            </a:r>
            <a:r>
              <a:rPr lang="zh-TW" altLang="en-US" sz="260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「志願序積分」</a:t>
            </a:r>
            <a:r>
              <a:rPr lang="zh-TW" altLang="en-US" sz="2600" smtClean="0">
                <a:latin typeface="標楷體" pitchFamily="65" charset="-120"/>
                <a:ea typeface="標楷體" pitchFamily="65" charset="-120"/>
              </a:rPr>
              <a:t>項目時，</a:t>
            </a:r>
            <a:r>
              <a:rPr lang="zh-TW" altLang="en-US" sz="260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志願序積分高者將優先錄取。</a:t>
            </a:r>
          </a:p>
          <a:p>
            <a:pPr marL="228600" indent="-228600"/>
            <a:endParaRPr lang="zh-TW" altLang="en-US" sz="2600" smtClean="0"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582703" name="Group 47">
            <a:extLst/>
          </p:cNvPr>
          <p:cNvGraphicFramePr>
            <a:graphicFrameLocks noGrp="1"/>
          </p:cNvGraphicFramePr>
          <p:nvPr/>
        </p:nvGraphicFramePr>
        <p:xfrm>
          <a:off x="323850" y="3933825"/>
          <a:ext cx="8612188" cy="2359026"/>
        </p:xfrm>
        <a:graphic>
          <a:graphicData uri="http://schemas.openxmlformats.org/drawingml/2006/table">
            <a:tbl>
              <a:tblPr/>
              <a:tblGrid>
                <a:gridCol w="12239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080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9853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7473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7791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志願順序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7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795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校、科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A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B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C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D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D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應外科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E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F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應外科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志願積分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9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6"/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97A4E741-479B-49E9-9D6B-2905E0288309}" type="slidenum">
              <a:rPr lang="en-US" altLang="zh-TW" sz="1400" b="1">
                <a:latin typeface="Arial" pitchFamily="34" charset="0"/>
              </a:rPr>
              <a:pPr algn="r" eaLnBrk="1" hangingPunct="1"/>
              <a:t>9</a:t>
            </a:fld>
            <a:endParaRPr lang="en-US" altLang="zh-TW" sz="1400" b="1">
              <a:latin typeface="Arial" pitchFamily="34" charset="0"/>
            </a:endParaRPr>
          </a:p>
        </p:txBody>
      </p:sp>
      <p:sp>
        <p:nvSpPr>
          <p:cNvPr id="22531" name="Oval 2"/>
          <p:cNvSpPr>
            <a:spLocks noChangeArrowheads="1"/>
          </p:cNvSpPr>
          <p:nvPr/>
        </p:nvSpPr>
        <p:spPr bwMode="auto">
          <a:xfrm>
            <a:off x="7229475" y="4941888"/>
            <a:ext cx="931863" cy="431800"/>
          </a:xfrm>
          <a:prstGeom prst="ellipse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 eaLnBrk="1" hangingPunct="1"/>
            <a:endParaRPr kumimoji="0" lang="zh-TW" altLang="en-US" sz="1800">
              <a:solidFill>
                <a:schemeClr val="accent2"/>
              </a:solidFill>
            </a:endParaRPr>
          </a:p>
        </p:txBody>
      </p:sp>
      <p:graphicFrame>
        <p:nvGraphicFramePr>
          <p:cNvPr id="232563" name="Group 115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4668853"/>
              </p:ext>
            </p:extLst>
          </p:nvPr>
        </p:nvGraphicFramePr>
        <p:xfrm>
          <a:off x="395288" y="1060450"/>
          <a:ext cx="8353425" cy="5599111"/>
        </p:xfrm>
        <a:graphic>
          <a:graphicData uri="http://schemas.openxmlformats.org/drawingml/2006/table">
            <a:tbl>
              <a:tblPr/>
              <a:tblGrid>
                <a:gridCol w="10064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9223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334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890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8586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26523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8108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398408"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　</a:t>
                      </a:r>
                      <a:endParaRPr kumimoji="1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學年度</a:t>
                      </a:r>
                      <a:endParaRPr kumimoji="1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 高一新生來源 </a:t>
                      </a:r>
                      <a:endParaRPr kumimoji="1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招生容量比率</a:t>
                      </a:r>
                      <a:endParaRPr kumimoji="1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6417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公立</a:t>
                      </a: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高中</a:t>
                      </a:r>
                      <a:endParaRPr kumimoji="1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公立高職及五專</a:t>
                      </a:r>
                      <a:endParaRPr kumimoji="1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私立</a:t>
                      </a: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高中</a:t>
                      </a:r>
                      <a:endParaRPr kumimoji="1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私立高職及五專</a:t>
                      </a:r>
                      <a:endParaRPr kumimoji="1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總計</a:t>
                      </a:r>
                      <a:endParaRPr kumimoji="1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100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316,009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31%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23%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15%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52%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120%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2447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101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311,640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31%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23%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16%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52%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122%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102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285,522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34%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25%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17%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57%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133%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103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268,752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36%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27%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18%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61%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141%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104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282,314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35%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25%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17%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58%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135%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105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271,686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36%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26%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18%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60%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140%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106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239,389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41%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30%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20%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68%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159%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107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226,783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43%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31%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21%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72%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167%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108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212,725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46%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34%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23%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77%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180%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109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206,874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47%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34%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23%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79%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183%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110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199,770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49%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36%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24%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82%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191%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sp>
        <p:nvSpPr>
          <p:cNvPr id="22641" name="Rectangle 112"/>
          <p:cNvSpPr>
            <a:spLocks noChangeArrowheads="1"/>
          </p:cNvSpPr>
          <p:nvPr/>
        </p:nvSpPr>
        <p:spPr bwMode="auto">
          <a:xfrm>
            <a:off x="468313" y="601663"/>
            <a:ext cx="8278812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zh-TW" altLang="en-US">
                <a:latin typeface="標楷體" pitchFamily="65" charset="-120"/>
                <a:ea typeface="標楷體" pitchFamily="65" charset="-120"/>
              </a:rPr>
              <a:t>招生容量比率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全國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6457950" cy="1143000"/>
          </a:xfrm>
        </p:spPr>
        <p:txBody>
          <a:bodyPr/>
          <a:lstStyle/>
          <a:p>
            <a:r>
              <a:rPr lang="zh-TW" altLang="en-US" dirty="0" smtClean="0">
                <a:ea typeface="標楷體" pitchFamily="65" charset="-120"/>
              </a:rPr>
              <a:t>同群科志願跨校連續選填</a:t>
            </a:r>
          </a:p>
        </p:txBody>
      </p:sp>
      <p:sp>
        <p:nvSpPr>
          <p:cNvPr id="151555" name="內容版面配置區 2"/>
          <p:cNvSpPr>
            <a:spLocks noGrp="1"/>
          </p:cNvSpPr>
          <p:nvPr>
            <p:ph idx="4294967295"/>
          </p:nvPr>
        </p:nvSpPr>
        <p:spPr>
          <a:xfrm>
            <a:off x="539552" y="1268413"/>
            <a:ext cx="8604448" cy="4552950"/>
          </a:xfrm>
        </p:spPr>
        <p:txBody>
          <a:bodyPr/>
          <a:lstStyle/>
          <a:p>
            <a:pPr marL="228600" indent="-228600"/>
            <a:r>
              <a:rPr lang="zh-TW" altLang="en-US" dirty="0" smtClean="0">
                <a:ea typeface="標楷體" pitchFamily="65" charset="-120"/>
              </a:rPr>
              <a:t>舉例：</a:t>
            </a:r>
          </a:p>
          <a:p>
            <a:pPr marL="228600" indent="-228600"/>
            <a:r>
              <a:rPr lang="zh-TW" altLang="en-US" dirty="0" smtClean="0">
                <a:ea typeface="標楷體" pitchFamily="65" charset="-120"/>
              </a:rPr>
              <a:t>甲生</a:t>
            </a:r>
            <a:endParaRPr lang="en-US" altLang="zh-TW" dirty="0" smtClean="0">
              <a:ea typeface="標楷體" pitchFamily="65" charset="-120"/>
            </a:endParaRPr>
          </a:p>
          <a:p>
            <a:pPr marL="228600" indent="-228600"/>
            <a:endParaRPr lang="en-US" altLang="zh-TW" dirty="0" smtClean="0">
              <a:ea typeface="標楷體" pitchFamily="65" charset="-120"/>
            </a:endParaRPr>
          </a:p>
          <a:p>
            <a:pPr marL="228600" indent="-228600"/>
            <a:endParaRPr lang="en-US" altLang="zh-TW" dirty="0" smtClean="0">
              <a:ea typeface="標楷體" pitchFamily="65" charset="-120"/>
            </a:endParaRPr>
          </a:p>
          <a:p>
            <a:pPr marL="228600" indent="-228600"/>
            <a:endParaRPr lang="en-US" altLang="zh-TW" dirty="0" smtClean="0">
              <a:ea typeface="標楷體" pitchFamily="65" charset="-120"/>
            </a:endParaRPr>
          </a:p>
          <a:p>
            <a:pPr marL="228600" indent="-228600"/>
            <a:endParaRPr lang="en-US" altLang="zh-TW" dirty="0" smtClean="0">
              <a:ea typeface="標楷體" pitchFamily="65" charset="-120"/>
            </a:endParaRPr>
          </a:p>
          <a:p>
            <a:pPr marL="228600" indent="-228600"/>
            <a:r>
              <a:rPr lang="zh-TW" altLang="en-US" dirty="0" smtClean="0">
                <a:ea typeface="標楷體" pitchFamily="65" charset="-120"/>
              </a:rPr>
              <a:t>乙生</a:t>
            </a:r>
            <a:endParaRPr lang="en-US" altLang="zh-TW" dirty="0" smtClean="0">
              <a:ea typeface="標楷體" pitchFamily="65" charset="-120"/>
            </a:endParaRPr>
          </a:p>
          <a:p>
            <a:pPr marL="228600" indent="-228600"/>
            <a:endParaRPr lang="zh-TW" altLang="en-US" dirty="0" smtClean="0">
              <a:ea typeface="標楷體" pitchFamily="65" charset="-120"/>
            </a:endParaRPr>
          </a:p>
        </p:txBody>
      </p:sp>
      <p:sp>
        <p:nvSpPr>
          <p:cNvPr id="151556" name="投影片編號版面配置區 3"/>
          <p:cNvSpPr txBox="1">
            <a:spLocks noGrp="1"/>
          </p:cNvSpPr>
          <p:nvPr/>
        </p:nvSpPr>
        <p:spPr bwMode="auto">
          <a:xfrm>
            <a:off x="6457950" y="6356350"/>
            <a:ext cx="2057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1BF4EF2E-EA40-43E6-B6E6-FAA1152817DF}" type="slidenum">
              <a:rPr kumimoji="0" lang="en-US" altLang="zh-TW" sz="1200">
                <a:solidFill>
                  <a:srgbClr val="898989"/>
                </a:solidFill>
              </a:rPr>
              <a:pPr algn="r" eaLnBrk="1" hangingPunct="1"/>
              <a:t>90</a:t>
            </a:fld>
            <a:endParaRPr kumimoji="0" lang="en-US" altLang="zh-TW" sz="1200">
              <a:solidFill>
                <a:srgbClr val="898989"/>
              </a:solidFill>
            </a:endParaRPr>
          </a:p>
        </p:txBody>
      </p:sp>
      <p:graphicFrame>
        <p:nvGraphicFramePr>
          <p:cNvPr id="583771" name="Group 91">
            <a:extLst/>
          </p:cNvPr>
          <p:cNvGraphicFramePr>
            <a:graphicFrameLocks noGrp="1"/>
          </p:cNvGraphicFramePr>
          <p:nvPr/>
        </p:nvGraphicFramePr>
        <p:xfrm>
          <a:off x="1979613" y="1989138"/>
          <a:ext cx="6192837" cy="1981201"/>
        </p:xfrm>
        <a:graphic>
          <a:graphicData uri="http://schemas.openxmlformats.org/drawingml/2006/table">
            <a:tbl>
              <a:tblPr/>
              <a:tblGrid>
                <a:gridCol w="8524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953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810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683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747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7311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747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7311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57911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志願順序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</a:t>
                      </a:r>
                      <a:endParaRPr kumimoji="0" lang="zh-TW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2</a:t>
                      </a:r>
                      <a:endParaRPr kumimoji="0" lang="zh-TW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3</a:t>
                      </a:r>
                      <a:endParaRPr kumimoji="0" lang="zh-TW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4</a:t>
                      </a:r>
                      <a:endParaRPr kumimoji="0" lang="zh-TW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5</a:t>
                      </a:r>
                      <a:endParaRPr kumimoji="0" lang="zh-TW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6</a:t>
                      </a:r>
                      <a:endParaRPr kumimoji="0" lang="zh-TW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7</a:t>
                      </a:r>
                      <a:endParaRPr kumimoji="0" lang="zh-TW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2296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校、科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A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普通科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B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普通科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C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普通科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D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普通科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E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園藝科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F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園藝科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F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造園科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911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志願積分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5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12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9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12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9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12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9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12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9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583769" name="Group 89">
            <a:extLst/>
          </p:cNvPr>
          <p:cNvGraphicFramePr>
            <a:graphicFrameLocks noGrp="1"/>
          </p:cNvGraphicFramePr>
          <p:nvPr/>
        </p:nvGraphicFramePr>
        <p:xfrm>
          <a:off x="1979613" y="4292600"/>
          <a:ext cx="6840537" cy="2286000"/>
        </p:xfrm>
        <a:graphic>
          <a:graphicData uri="http://schemas.openxmlformats.org/drawingml/2006/table">
            <a:tbl>
              <a:tblPr/>
              <a:tblGrid>
                <a:gridCol w="9318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635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747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9852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0645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6995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09625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志願順序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2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3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4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5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6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7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校、科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A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國貿科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B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國貿科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B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商經科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B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資處科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C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資處科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D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普通科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E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普通科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志願積分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3" name="框架 2">
            <a:extLst/>
          </p:cNvPr>
          <p:cNvSpPr/>
          <p:nvPr/>
        </p:nvSpPr>
        <p:spPr>
          <a:xfrm>
            <a:off x="2843213" y="3357562"/>
            <a:ext cx="647700" cy="575493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8" name="框架 7">
            <a:extLst/>
          </p:cNvPr>
          <p:cNvSpPr/>
          <p:nvPr/>
        </p:nvSpPr>
        <p:spPr>
          <a:xfrm>
            <a:off x="3563938" y="3357563"/>
            <a:ext cx="647700" cy="575492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9" name="框架 8">
            <a:extLst/>
          </p:cNvPr>
          <p:cNvSpPr/>
          <p:nvPr/>
        </p:nvSpPr>
        <p:spPr>
          <a:xfrm>
            <a:off x="4356100" y="3357563"/>
            <a:ext cx="647700" cy="575492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0" name="框架 9">
            <a:extLst/>
          </p:cNvPr>
          <p:cNvSpPr/>
          <p:nvPr/>
        </p:nvSpPr>
        <p:spPr>
          <a:xfrm>
            <a:off x="5148263" y="3357563"/>
            <a:ext cx="647700" cy="575492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1" name="框架 10">
            <a:extLst/>
          </p:cNvPr>
          <p:cNvSpPr/>
          <p:nvPr/>
        </p:nvSpPr>
        <p:spPr>
          <a:xfrm>
            <a:off x="5940425" y="3357563"/>
            <a:ext cx="2166938" cy="575492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2" name="框架 11">
            <a:extLst/>
          </p:cNvPr>
          <p:cNvSpPr/>
          <p:nvPr/>
        </p:nvSpPr>
        <p:spPr>
          <a:xfrm>
            <a:off x="2897189" y="5876925"/>
            <a:ext cx="4176712" cy="576263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3" name="框架 12">
            <a:extLst/>
          </p:cNvPr>
          <p:cNvSpPr/>
          <p:nvPr/>
        </p:nvSpPr>
        <p:spPr>
          <a:xfrm>
            <a:off x="7235825" y="5949950"/>
            <a:ext cx="649288" cy="503238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4" name="框架 13">
            <a:extLst/>
          </p:cNvPr>
          <p:cNvSpPr/>
          <p:nvPr/>
        </p:nvSpPr>
        <p:spPr>
          <a:xfrm>
            <a:off x="8027988" y="5949950"/>
            <a:ext cx="647700" cy="503238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6" name="標題 1"/>
          <p:cNvSpPr txBox="1">
            <a:spLocks/>
          </p:cNvSpPr>
          <p:nvPr/>
        </p:nvSpPr>
        <p:spPr bwMode="auto">
          <a:xfrm>
            <a:off x="5003801" y="1139826"/>
            <a:ext cx="4140200" cy="84931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lnSpc>
                <a:spcPts val="2900"/>
              </a:lnSpc>
            </a:pPr>
            <a:r>
              <a:rPr kumimoji="0" lang="zh-TW" altLang="en-US" sz="3200" kern="0" dirty="0" smtClean="0">
                <a:ea typeface="標楷體" pitchFamily="65" charset="-120"/>
              </a:rPr>
              <a:t>普通科：一校一志願</a:t>
            </a:r>
            <a:endParaRPr kumimoji="0" lang="en-US" altLang="zh-TW" sz="3200" kern="0" dirty="0" smtClean="0">
              <a:ea typeface="標楷體" pitchFamily="65" charset="-120"/>
            </a:endParaRPr>
          </a:p>
          <a:p>
            <a:pPr>
              <a:lnSpc>
                <a:spcPts val="2900"/>
              </a:lnSpc>
            </a:pPr>
            <a:r>
              <a:rPr kumimoji="0" lang="zh-TW" altLang="en-US" sz="3200" kern="0" dirty="0" smtClean="0">
                <a:ea typeface="標楷體" pitchFamily="65" charset="-120"/>
              </a:rPr>
              <a:t>職業科：一群一志</a:t>
            </a:r>
            <a:r>
              <a:rPr kumimoji="0" lang="zh-TW" altLang="en-US" sz="3200" kern="0" dirty="0">
                <a:ea typeface="標楷體" pitchFamily="65" charset="-120"/>
              </a:rPr>
              <a:t>願</a:t>
            </a:r>
            <a:endParaRPr kumimoji="0" lang="zh-TW" altLang="en-US" sz="3200" kern="0" dirty="0" smtClean="0"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11"/>
          <p:cNvSpPr>
            <a:spLocks noChangeArrowheads="1"/>
          </p:cNvSpPr>
          <p:nvPr/>
        </p:nvSpPr>
        <p:spPr bwMode="auto">
          <a:xfrm>
            <a:off x="293688" y="1943100"/>
            <a:ext cx="6119812" cy="579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5C7A00"/>
            </a:prstShdw>
          </a:effectLst>
        </p:spPr>
        <p:txBody>
          <a:bodyPr>
            <a:spAutoFit/>
          </a:bodyPr>
          <a:lstStyle/>
          <a:p>
            <a:pPr eaLnBrk="1" hangingPunct="1"/>
            <a:r>
              <a:rPr kumimoji="0" lang="zh-TW" altLang="en-US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技巧一：</a:t>
            </a:r>
            <a:r>
              <a:rPr kumimoji="0" lang="zh-TW" altLang="en-US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同群連續填</a:t>
            </a:r>
            <a:r>
              <a:rPr kumimoji="0" lang="zh-TW" altLang="en-US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同分</a:t>
            </a:r>
          </a:p>
        </p:txBody>
      </p:sp>
      <p:sp>
        <p:nvSpPr>
          <p:cNvPr id="152579" name="投影片編號版面配置區 12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12B90CDE-1B1E-409E-A005-7C75994946AB}" type="slidenum">
              <a:rPr lang="en-US" altLang="zh-TW" sz="1400">
                <a:solidFill>
                  <a:srgbClr val="898989"/>
                </a:solidFill>
                <a:latin typeface="Arial" pitchFamily="34" charset="0"/>
              </a:rPr>
              <a:pPr algn="r" eaLnBrk="1" hangingPunct="1"/>
              <a:t>91</a:t>
            </a:fld>
            <a:endParaRPr lang="en-US" altLang="zh-TW" sz="1400">
              <a:solidFill>
                <a:srgbClr val="898989"/>
              </a:solidFill>
              <a:latin typeface="Arial" pitchFamily="34" charset="0"/>
            </a:endParaRPr>
          </a:p>
        </p:txBody>
      </p:sp>
      <p:graphicFrame>
        <p:nvGraphicFramePr>
          <p:cNvPr id="326660" name="Group 4"/>
          <p:cNvGraphicFramePr>
            <a:graphicFrameLocks noGrp="1"/>
          </p:cNvGraphicFramePr>
          <p:nvPr/>
        </p:nvGraphicFramePr>
        <p:xfrm>
          <a:off x="395288" y="3789363"/>
          <a:ext cx="8424862" cy="1828800"/>
        </p:xfrm>
        <a:graphic>
          <a:graphicData uri="http://schemas.openxmlformats.org/drawingml/2006/table">
            <a:tbl>
              <a:tblPr/>
              <a:tblGrid>
                <a:gridCol w="15732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4141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4141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4141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14141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志願數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6046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志願序</a:t>
                      </a:r>
                      <a:br>
                        <a:rPr kumimoji="1" lang="zh-TW" altLang="en-U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</a:br>
                      <a:r>
                        <a:rPr kumimoji="1" lang="zh-TW" altLang="en-U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校科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國貿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資料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電商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商經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國貿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商經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52606" name="Oval 86"/>
          <p:cNvSpPr>
            <a:spLocks noChangeArrowheads="1"/>
          </p:cNvSpPr>
          <p:nvPr/>
        </p:nvSpPr>
        <p:spPr bwMode="auto">
          <a:xfrm>
            <a:off x="1835150" y="3860800"/>
            <a:ext cx="6913563" cy="17272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zh-TW" b="1"/>
          </a:p>
        </p:txBody>
      </p:sp>
      <p:sp>
        <p:nvSpPr>
          <p:cNvPr id="131160" name="Text Box 88">
            <a:extLst/>
          </p:cNvPr>
          <p:cNvSpPr txBox="1">
            <a:spLocks noChangeArrowheads="1"/>
          </p:cNvSpPr>
          <p:nvPr/>
        </p:nvSpPr>
        <p:spPr bwMode="auto">
          <a:xfrm>
            <a:off x="2360613" y="6100763"/>
            <a:ext cx="482441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0" lang="zh-TW" altLang="en-US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微軟正黑體" panose="020B0604030504040204" pitchFamily="34" charset="-120"/>
              </a:rPr>
              <a:t>同群連續填</a:t>
            </a:r>
            <a:r>
              <a:rPr kumimoji="0" lang="zh-TW" altLang="en-US" b="1">
                <a:latin typeface="標楷體" panose="03000509000000000000" pitchFamily="65" charset="-120"/>
                <a:ea typeface="標楷體" panose="03000509000000000000" pitchFamily="65" charset="-120"/>
                <a:cs typeface="微軟正黑體" panose="020B0604030504040204" pitchFamily="34" charset="-120"/>
              </a:rPr>
              <a:t>同志願分</a:t>
            </a:r>
          </a:p>
        </p:txBody>
      </p:sp>
      <p:sp>
        <p:nvSpPr>
          <p:cNvPr id="131161" name="Text Box 89">
            <a:extLst/>
          </p:cNvPr>
          <p:cNvSpPr txBox="1">
            <a:spLocks noChangeArrowheads="1"/>
          </p:cNvSpPr>
          <p:nvPr/>
        </p:nvSpPr>
        <p:spPr bwMode="auto">
          <a:xfrm>
            <a:off x="4859338" y="5661025"/>
            <a:ext cx="10810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0" lang="en-US" altLang="zh-TW">
                <a:latin typeface="標楷體" pitchFamily="65" charset="-120"/>
                <a:ea typeface="標楷體" pitchFamily="65" charset="-120"/>
              </a:rPr>
              <a:t>15</a:t>
            </a:r>
            <a:r>
              <a:rPr kumimoji="0" lang="zh-TW" altLang="en-US">
                <a:latin typeface="標楷體" pitchFamily="65" charset="-120"/>
                <a:ea typeface="標楷體" pitchFamily="65" charset="-120"/>
                <a:cs typeface="微軟正黑體" pitchFamily="34" charset="-120"/>
              </a:rPr>
              <a:t>分</a:t>
            </a:r>
          </a:p>
        </p:txBody>
      </p:sp>
      <p:sp>
        <p:nvSpPr>
          <p:cNvPr id="152609" name="Rectangle 11"/>
          <p:cNvSpPr>
            <a:spLocks noChangeArrowheads="1"/>
          </p:cNvSpPr>
          <p:nvPr/>
        </p:nvSpPr>
        <p:spPr bwMode="auto">
          <a:xfrm>
            <a:off x="293688" y="2565400"/>
            <a:ext cx="6119812" cy="579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5C7A00"/>
            </a:prstShdw>
          </a:effectLst>
        </p:spPr>
        <p:txBody>
          <a:bodyPr>
            <a:spAutoFit/>
          </a:bodyPr>
          <a:lstStyle/>
          <a:p>
            <a:pPr eaLnBrk="1" hangingPunct="1"/>
            <a:r>
              <a:rPr kumimoji="0" lang="zh-TW" altLang="en-US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技巧二：志願</a:t>
            </a:r>
            <a:r>
              <a:rPr kumimoji="0" lang="zh-TW" altLang="en-US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前填</a:t>
            </a:r>
          </a:p>
        </p:txBody>
      </p:sp>
      <p:sp>
        <p:nvSpPr>
          <p:cNvPr id="152610" name="Rectangle 11"/>
          <p:cNvSpPr>
            <a:spLocks noChangeArrowheads="1"/>
          </p:cNvSpPr>
          <p:nvPr/>
        </p:nvSpPr>
        <p:spPr bwMode="auto">
          <a:xfrm>
            <a:off x="323850" y="3141663"/>
            <a:ext cx="61198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5C7A00"/>
            </a:prstShdw>
          </a:effectLst>
        </p:spPr>
        <p:txBody>
          <a:bodyPr>
            <a:spAutoFit/>
          </a:bodyPr>
          <a:lstStyle/>
          <a:p>
            <a:pPr eaLnBrk="1" hangingPunct="1"/>
            <a:r>
              <a:rPr kumimoji="0" lang="zh-TW" altLang="en-US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技巧三：志願</a:t>
            </a:r>
            <a:r>
              <a:rPr kumimoji="0" lang="zh-TW" altLang="en-US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多填</a:t>
            </a:r>
          </a:p>
        </p:txBody>
      </p:sp>
      <p:sp>
        <p:nvSpPr>
          <p:cNvPr id="2" name="Rectangle 11">
            <a:extLst/>
          </p:cNvPr>
          <p:cNvSpPr>
            <a:spLocks noChangeArrowheads="1"/>
          </p:cNvSpPr>
          <p:nvPr/>
        </p:nvSpPr>
        <p:spPr bwMode="auto">
          <a:xfrm>
            <a:off x="0" y="1146175"/>
            <a:ext cx="92122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4000">
                <a:latin typeface="標楷體" pitchFamily="65" charset="-120"/>
                <a:ea typeface="標楷體" pitchFamily="65" charset="-120"/>
              </a:rPr>
              <a:t>免試入學</a:t>
            </a:r>
            <a:r>
              <a:rPr kumimoji="0" lang="zh-TW" altLang="en-US" sz="4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技巧填志願 </a:t>
            </a:r>
            <a:r>
              <a:rPr kumimoji="0" lang="zh-TW" altLang="en-US" sz="400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幫助學生得高分</a:t>
            </a:r>
            <a:r>
              <a:rPr kumimoji="0" lang="en-US" altLang="zh-TW" sz="4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!!</a:t>
            </a:r>
            <a:endParaRPr kumimoji="0" lang="en-US" altLang="zh-TW" sz="400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Rectangle 11">
            <a:extLst/>
          </p:cNvPr>
          <p:cNvSpPr>
            <a:spLocks noChangeArrowheads="1"/>
          </p:cNvSpPr>
          <p:nvPr/>
        </p:nvSpPr>
        <p:spPr bwMode="auto">
          <a:xfrm>
            <a:off x="2555875" y="333375"/>
            <a:ext cx="5184775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42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桃連區填志願小叮嚀</a:t>
            </a:r>
          </a:p>
        </p:txBody>
      </p:sp>
      <p:sp>
        <p:nvSpPr>
          <p:cNvPr id="152613" name="矩形 3"/>
          <p:cNvSpPr>
            <a:spLocks noChangeArrowheads="1"/>
          </p:cNvSpPr>
          <p:nvPr/>
        </p:nvSpPr>
        <p:spPr bwMode="auto">
          <a:xfrm>
            <a:off x="2376488" y="4540250"/>
            <a:ext cx="29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A</a:t>
            </a:r>
          </a:p>
        </p:txBody>
      </p:sp>
      <p:sp>
        <p:nvSpPr>
          <p:cNvPr id="152614" name="矩形 14"/>
          <p:cNvSpPr>
            <a:spLocks noChangeArrowheads="1"/>
          </p:cNvSpPr>
          <p:nvPr/>
        </p:nvSpPr>
        <p:spPr bwMode="auto">
          <a:xfrm>
            <a:off x="3522663" y="4554538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A</a:t>
            </a:r>
          </a:p>
        </p:txBody>
      </p:sp>
      <p:sp>
        <p:nvSpPr>
          <p:cNvPr id="152615" name="矩形 15"/>
          <p:cNvSpPr>
            <a:spLocks noChangeArrowheads="1"/>
          </p:cNvSpPr>
          <p:nvPr/>
        </p:nvSpPr>
        <p:spPr bwMode="auto">
          <a:xfrm>
            <a:off x="4640263" y="455771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A</a:t>
            </a:r>
          </a:p>
        </p:txBody>
      </p:sp>
      <p:sp>
        <p:nvSpPr>
          <p:cNvPr id="152616" name="矩形 16"/>
          <p:cNvSpPr>
            <a:spLocks noChangeArrowheads="1"/>
          </p:cNvSpPr>
          <p:nvPr/>
        </p:nvSpPr>
        <p:spPr bwMode="auto">
          <a:xfrm>
            <a:off x="5795963" y="455771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A</a:t>
            </a:r>
          </a:p>
        </p:txBody>
      </p:sp>
      <p:sp>
        <p:nvSpPr>
          <p:cNvPr id="152617" name="矩形 17"/>
          <p:cNvSpPr>
            <a:spLocks noChangeArrowheads="1"/>
          </p:cNvSpPr>
          <p:nvPr/>
        </p:nvSpPr>
        <p:spPr bwMode="auto">
          <a:xfrm>
            <a:off x="6961188" y="455771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B</a:t>
            </a:r>
          </a:p>
        </p:txBody>
      </p:sp>
      <p:sp>
        <p:nvSpPr>
          <p:cNvPr id="152618" name="矩形 18"/>
          <p:cNvSpPr>
            <a:spLocks noChangeArrowheads="1"/>
          </p:cNvSpPr>
          <p:nvPr/>
        </p:nvSpPr>
        <p:spPr bwMode="auto">
          <a:xfrm>
            <a:off x="8081963" y="455771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B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626" name="群組 4"/>
          <p:cNvGrpSpPr>
            <a:grpSpLocks/>
          </p:cNvGrpSpPr>
          <p:nvPr/>
        </p:nvGrpSpPr>
        <p:grpSpPr bwMode="auto">
          <a:xfrm>
            <a:off x="214313" y="500063"/>
            <a:ext cx="2786062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154627" name="群組 7"/>
          <p:cNvGrpSpPr>
            <a:grpSpLocks/>
          </p:cNvGrpSpPr>
          <p:nvPr/>
        </p:nvGrpSpPr>
        <p:grpSpPr bwMode="auto">
          <a:xfrm>
            <a:off x="3000375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採計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2400" b="1">
                <a:solidFill>
                  <a:srgbClr val="17375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4857752" y="571480"/>
            <a:ext cx="357190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生涯規劃：</a:t>
            </a:r>
            <a:r>
              <a:rPr kumimoji="0" lang="en-US" altLang="zh-TW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kumimoji="0" lang="zh-TW" altLang="en-US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</a:t>
            </a:r>
            <a:endParaRPr kumimoji="0" lang="en-US" altLang="zh-TW" sz="3600" b="1">
              <a:solidFill>
                <a:srgbClr val="00009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Rectangle 11">
            <a:extLst/>
          </p:cNvPr>
          <p:cNvSpPr>
            <a:spLocks noChangeArrowheads="1"/>
          </p:cNvSpPr>
          <p:nvPr/>
        </p:nvSpPr>
        <p:spPr bwMode="auto">
          <a:xfrm>
            <a:off x="395288" y="1571625"/>
            <a:ext cx="8280400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報名校、科與生涯規劃建議</a:t>
            </a:r>
          </a:p>
          <a:p>
            <a:pPr lvl="1" eaLnBrk="1" hangingPunct="1"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與「家長意見」相符者得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分。</a:t>
            </a:r>
          </a:p>
          <a:p>
            <a:pPr lvl="1" eaLnBrk="1" hangingPunct="1"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與「導師意見」相符者得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分。</a:t>
            </a:r>
          </a:p>
          <a:p>
            <a:pPr lvl="1" eaLnBrk="1" hangingPunct="1"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與「輔導教師意見」相符者得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分。</a:t>
            </a:r>
          </a:p>
        </p:txBody>
      </p:sp>
      <p:sp>
        <p:nvSpPr>
          <p:cNvPr id="154632" name="投影片編號版面配置區 12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420CB97D-92E1-4908-8F1C-B753DE0227F5}" type="slidenum">
              <a:rPr lang="zh-TW" altLang="en-US" sz="1400" b="1">
                <a:solidFill>
                  <a:srgbClr val="898989"/>
                </a:solidFill>
                <a:latin typeface="Arial" pitchFamily="34" charset="0"/>
              </a:rPr>
              <a:pPr algn="r" eaLnBrk="1" hangingPunct="1"/>
              <a:t>92</a:t>
            </a:fld>
            <a:endParaRPr lang="en-US" altLang="zh-TW" sz="1400" b="1">
              <a:solidFill>
                <a:srgbClr val="898989"/>
              </a:solidFill>
              <a:latin typeface="Arial" pitchFamily="34" charset="0"/>
            </a:endParaRPr>
          </a:p>
        </p:txBody>
      </p:sp>
      <p:grpSp>
        <p:nvGrpSpPr>
          <p:cNvPr id="154633" name="群組 4"/>
          <p:cNvGrpSpPr>
            <a:grpSpLocks/>
          </p:cNvGrpSpPr>
          <p:nvPr/>
        </p:nvGrpSpPr>
        <p:grpSpPr bwMode="auto">
          <a:xfrm>
            <a:off x="214313" y="4000500"/>
            <a:ext cx="2786062" cy="857250"/>
            <a:chOff x="2389" y="1239"/>
            <a:chExt cx="2315099" cy="1266281"/>
          </a:xfrm>
        </p:grpSpPr>
        <p:sp>
          <p:nvSpPr>
            <p:cNvPr id="14" name="圓角矩形 13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圓角矩形 4">
              <a:extLst/>
            </p:cNvPr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154634" name="群組 7"/>
          <p:cNvGrpSpPr>
            <a:grpSpLocks/>
          </p:cNvGrpSpPr>
          <p:nvPr/>
        </p:nvGrpSpPr>
        <p:grpSpPr bwMode="auto">
          <a:xfrm>
            <a:off x="3000375" y="3857625"/>
            <a:ext cx="1857375" cy="1071563"/>
            <a:chOff x="2103175" y="-428010"/>
            <a:chExt cx="2040083" cy="1267522"/>
          </a:xfrm>
        </p:grpSpPr>
        <p:sp>
          <p:nvSpPr>
            <p:cNvPr id="17" name="向右箭號 16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向右箭號 4">
              <a:extLst/>
            </p:cNvPr>
            <p:cNvSpPr/>
            <p:nvPr/>
          </p:nvSpPr>
          <p:spPr>
            <a:xfrm>
              <a:off x="2103175" y="-174505"/>
              <a:ext cx="1757610" cy="7849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9" name="文字方塊 18">
            <a:extLst/>
          </p:cNvPr>
          <p:cNvSpPr txBox="1"/>
          <p:nvPr/>
        </p:nvSpPr>
        <p:spPr>
          <a:xfrm>
            <a:off x="4857721" y="4071928"/>
            <a:ext cx="357190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就近入學：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5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4638" name="Text Box 12"/>
          <p:cNvSpPr txBox="1">
            <a:spLocks noChangeArrowheads="1"/>
          </p:cNvSpPr>
          <p:nvPr/>
        </p:nvSpPr>
        <p:spPr bwMode="auto">
          <a:xfrm>
            <a:off x="1071563" y="5175250"/>
            <a:ext cx="6624637" cy="13255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5C1F"/>
            </a:prstShdw>
          </a:effec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桃園區學生符合就近入學得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共同就學區學生得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650" name="群組 4"/>
          <p:cNvGrpSpPr>
            <a:grpSpLocks/>
          </p:cNvGrpSpPr>
          <p:nvPr/>
        </p:nvGrpSpPr>
        <p:grpSpPr bwMode="auto">
          <a:xfrm>
            <a:off x="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5651" name="群組 7"/>
          <p:cNvGrpSpPr>
            <a:grpSpLocks/>
          </p:cNvGrpSpPr>
          <p:nvPr/>
        </p:nvGrpSpPr>
        <p:grpSpPr bwMode="auto">
          <a:xfrm>
            <a:off x="3714750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5500694" y="571480"/>
            <a:ext cx="3429024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均衡學習：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9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5655" name="Text Box 25"/>
          <p:cNvSpPr txBox="1">
            <a:spLocks noChangeArrowheads="1"/>
          </p:cNvSpPr>
          <p:nvPr/>
        </p:nvSpPr>
        <p:spPr bwMode="auto">
          <a:xfrm>
            <a:off x="1116013" y="1643063"/>
            <a:ext cx="6626225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1938" indent="-261938" eaLnBrk="1" hangingPunct="1">
              <a:lnSpc>
                <a:spcPct val="75000"/>
              </a:lnSpc>
              <a:spcBef>
                <a:spcPct val="10000"/>
              </a:spcBef>
              <a:buFontTx/>
              <a:buChar char="•"/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基本條件為國中健體、藝文、綜合領域五學期平均成績達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60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分以上者各得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</p:txBody>
      </p:sp>
      <p:sp>
        <p:nvSpPr>
          <p:cNvPr id="155656" name="投影片編號版面配置區 12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EA342390-D762-46F9-889B-4E13062ACC6E}" type="slidenum">
              <a:rPr lang="zh-TW" altLang="en-US" sz="1400" b="1">
                <a:solidFill>
                  <a:srgbClr val="898989"/>
                </a:solidFill>
                <a:latin typeface="Arial" pitchFamily="34" charset="0"/>
              </a:rPr>
              <a:pPr algn="r" eaLnBrk="1" hangingPunct="1"/>
              <a:t>93</a:t>
            </a:fld>
            <a:endParaRPr lang="en-US" altLang="zh-TW" sz="1400" b="1">
              <a:solidFill>
                <a:srgbClr val="898989"/>
              </a:solidFill>
              <a:latin typeface="Arial" pitchFamily="34" charset="0"/>
            </a:endParaRPr>
          </a:p>
        </p:txBody>
      </p:sp>
      <p:grpSp>
        <p:nvGrpSpPr>
          <p:cNvPr id="155657" name="群組 4"/>
          <p:cNvGrpSpPr>
            <a:grpSpLocks/>
          </p:cNvGrpSpPr>
          <p:nvPr/>
        </p:nvGrpSpPr>
        <p:grpSpPr bwMode="auto">
          <a:xfrm>
            <a:off x="0" y="3214688"/>
            <a:ext cx="3786188" cy="857250"/>
            <a:chOff x="2389" y="1239"/>
            <a:chExt cx="2315099" cy="1266281"/>
          </a:xfrm>
        </p:grpSpPr>
        <p:sp>
          <p:nvSpPr>
            <p:cNvPr id="13" name="圓角矩形 12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5658" name="群組 7"/>
          <p:cNvGrpSpPr>
            <a:grpSpLocks/>
          </p:cNvGrpSpPr>
          <p:nvPr/>
        </p:nvGrpSpPr>
        <p:grpSpPr bwMode="auto">
          <a:xfrm>
            <a:off x="3714750" y="3071813"/>
            <a:ext cx="1857375" cy="1071562"/>
            <a:chOff x="2103175" y="-428010"/>
            <a:chExt cx="2040083" cy="1267522"/>
          </a:xfrm>
        </p:grpSpPr>
        <p:sp>
          <p:nvSpPr>
            <p:cNvPr id="16" name="向右箭號 15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8" name="文字方塊 17">
            <a:extLst/>
          </p:cNvPr>
          <p:cNvSpPr txBox="1"/>
          <p:nvPr/>
        </p:nvSpPr>
        <p:spPr>
          <a:xfrm>
            <a:off x="5500694" y="3286102"/>
            <a:ext cx="3500462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品德表現：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10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9" name="Rectangle 3">
            <a:extLst/>
          </p:cNvPr>
          <p:cNvSpPr>
            <a:spLocks noChangeArrowheads="1"/>
          </p:cNvSpPr>
          <p:nvPr/>
        </p:nvSpPr>
        <p:spPr bwMode="auto">
          <a:xfrm>
            <a:off x="1116013" y="4143375"/>
            <a:ext cx="6696075" cy="252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0000" tIns="46800" rIns="90000" bIns="46800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大功每次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4.5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分，記功每次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1.5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分，嘉獎每次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0.5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最高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6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。</a:t>
            </a:r>
          </a:p>
          <a:p>
            <a:pPr eaLnBrk="1" hangingPunct="1">
              <a:defRPr/>
            </a:pP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  <a:cs typeface="新細明體" panose="02020500000000000000" pitchFamily="18" charset="-120"/>
            </a:endParaRPr>
          </a:p>
          <a:p>
            <a:pPr eaLnBrk="1" hangingPunct="1">
              <a:buFontTx/>
              <a:buChar char="•"/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銷過後，無記過或二次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含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警告以下者得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6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674" name="群組 4"/>
          <p:cNvGrpSpPr>
            <a:grpSpLocks/>
          </p:cNvGrpSpPr>
          <p:nvPr/>
        </p:nvGrpSpPr>
        <p:grpSpPr bwMode="auto">
          <a:xfrm>
            <a:off x="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6675" name="群組 7"/>
          <p:cNvGrpSpPr>
            <a:grpSpLocks/>
          </p:cNvGrpSpPr>
          <p:nvPr/>
        </p:nvGrpSpPr>
        <p:grpSpPr bwMode="auto">
          <a:xfrm>
            <a:off x="3714750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5500694" y="571480"/>
            <a:ext cx="3500462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服務表現：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10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Rectangle 3">
            <a:extLst/>
          </p:cNvPr>
          <p:cNvSpPr>
            <a:spLocks noChangeArrowheads="1"/>
          </p:cNvSpPr>
          <p:nvPr/>
        </p:nvSpPr>
        <p:spPr bwMode="auto">
          <a:xfrm>
            <a:off x="827088" y="1916113"/>
            <a:ext cx="7921625" cy="403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0000" tIns="46800" rIns="90000" bIns="46800">
            <a:spAutoFit/>
          </a:bodyPr>
          <a:lstStyle/>
          <a:p>
            <a:pPr eaLnBrk="1" hangingPunct="1">
              <a:buFontTx/>
              <a:buChar char="•"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擔任班級內幹部、自治市幹部及社團幹部任滿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1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學期，經考核表現優良者得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2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分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(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上限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4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分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)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。</a:t>
            </a:r>
          </a:p>
          <a:p>
            <a:pPr eaLnBrk="1" hangingPunct="1">
              <a:buFontTx/>
              <a:buChar char="•"/>
              <a:defRPr/>
            </a:pPr>
            <a:endParaRPr lang="zh-TW" altLang="en-US" dirty="0">
              <a:latin typeface="標楷體" pitchFamily="65" charset="-120"/>
              <a:ea typeface="標楷體" pitchFamily="65" charset="-120"/>
              <a:cs typeface="新細明體" charset="0"/>
            </a:endParaRPr>
          </a:p>
          <a:p>
            <a:pPr eaLnBrk="1" hangingPunct="1">
              <a:buFontTx/>
              <a:buChar char="•"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志願服務學習時數，每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1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小時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0.3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分。</a:t>
            </a:r>
          </a:p>
          <a:p>
            <a:pPr eaLnBrk="1" hangingPunct="1">
              <a:defRPr/>
            </a:pPr>
            <a:endParaRPr lang="zh-TW" altLang="en-US" dirty="0">
              <a:latin typeface="標楷體" pitchFamily="65" charset="-120"/>
              <a:ea typeface="標楷體" pitchFamily="65" charset="-120"/>
              <a:cs typeface="新細明體" charset="0"/>
            </a:endParaRPr>
          </a:p>
          <a:p>
            <a:pPr eaLnBrk="1" hangingPunct="1"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擔任班級或學生幹部及志願服務學習時數得合併計分</a:t>
            </a:r>
          </a:p>
        </p:txBody>
      </p:sp>
      <p:sp>
        <p:nvSpPr>
          <p:cNvPr id="156680" name="投影片編號版面配置區 12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EFDF0FDD-25F5-4273-BC13-4619A9A0A246}" type="slidenum">
              <a:rPr lang="zh-TW" altLang="en-US" sz="1400" b="1">
                <a:solidFill>
                  <a:srgbClr val="898989"/>
                </a:solidFill>
                <a:latin typeface="Arial" pitchFamily="34" charset="0"/>
              </a:rPr>
              <a:pPr algn="r" eaLnBrk="1" hangingPunct="1"/>
              <a:t>94</a:t>
            </a:fld>
            <a:endParaRPr lang="en-US" altLang="zh-TW" sz="1400" b="1">
              <a:solidFill>
                <a:srgbClr val="898989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698" name="群組 4"/>
          <p:cNvGrpSpPr>
            <a:grpSpLocks/>
          </p:cNvGrpSpPr>
          <p:nvPr/>
        </p:nvGrpSpPr>
        <p:grpSpPr bwMode="auto">
          <a:xfrm>
            <a:off x="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7699" name="群組 7"/>
          <p:cNvGrpSpPr>
            <a:grpSpLocks/>
          </p:cNvGrpSpPr>
          <p:nvPr/>
        </p:nvGrpSpPr>
        <p:grpSpPr bwMode="auto">
          <a:xfrm>
            <a:off x="3714750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5500694" y="571480"/>
            <a:ext cx="321471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才藝表現：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5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7703" name="Text Box 12"/>
          <p:cNvSpPr txBox="1">
            <a:spLocks noChangeArrowheads="1"/>
          </p:cNvSpPr>
          <p:nvPr/>
        </p:nvSpPr>
        <p:spPr bwMode="auto">
          <a:xfrm>
            <a:off x="142875" y="1857375"/>
            <a:ext cx="8786813" cy="34432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5C1F"/>
            </a:prstShdw>
          </a:effec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20000"/>
              </a:spcBef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限中央部會、教育主管機關主辦或委託辦理者。</a:t>
            </a:r>
            <a:endParaRPr lang="en-US" altLang="zh-TW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</a:pPr>
            <a:endParaRPr lang="en-US" altLang="zh-TW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同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學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年度同項比賽擇優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次採計；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>
                <a:latin typeface="標楷體" pitchFamily="65" charset="-120"/>
                <a:ea typeface="標楷體" pitchFamily="65" charset="-120"/>
              </a:rPr>
            </a:br>
            <a:r>
              <a:rPr lang="zh-TW" altLang="en-US">
                <a:latin typeface="標楷體" pitchFamily="65" charset="-120"/>
                <a:ea typeface="標楷體" pitchFamily="65" charset="-120"/>
              </a:rPr>
              <a:t>同一事蹟、同一獎項不得重複採記積分。</a:t>
            </a:r>
            <a:endParaRPr lang="en-US" altLang="zh-TW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</a:pPr>
            <a:endParaRPr lang="zh-TW" altLang="en-US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團體賽：依個人賽積分折半計算。</a:t>
            </a:r>
          </a:p>
        </p:txBody>
      </p:sp>
      <p:sp>
        <p:nvSpPr>
          <p:cNvPr id="157704" name="投影片編號版面配置區 12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C07152EA-B6E6-41DE-8732-30D6751313BC}" type="slidenum">
              <a:rPr lang="zh-TW" altLang="en-US" sz="1400" b="1">
                <a:solidFill>
                  <a:srgbClr val="898989"/>
                </a:solidFill>
                <a:latin typeface="Arial" pitchFamily="34" charset="0"/>
              </a:rPr>
              <a:pPr algn="r" eaLnBrk="1" hangingPunct="1"/>
              <a:t>95</a:t>
            </a:fld>
            <a:endParaRPr lang="en-US" altLang="zh-TW" sz="1400" b="1">
              <a:solidFill>
                <a:srgbClr val="898989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746" name="群組 4"/>
          <p:cNvGrpSpPr>
            <a:grpSpLocks/>
          </p:cNvGrpSpPr>
          <p:nvPr/>
        </p:nvGrpSpPr>
        <p:grpSpPr bwMode="auto">
          <a:xfrm>
            <a:off x="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9747" name="群組 7"/>
          <p:cNvGrpSpPr>
            <a:grpSpLocks/>
          </p:cNvGrpSpPr>
          <p:nvPr/>
        </p:nvGrpSpPr>
        <p:grpSpPr bwMode="auto">
          <a:xfrm>
            <a:off x="3714750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5500694" y="571480"/>
            <a:ext cx="321471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體適能：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6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9751" name="矩形 11"/>
          <p:cNvSpPr>
            <a:spLocks noChangeArrowheads="1"/>
          </p:cNvSpPr>
          <p:nvPr/>
        </p:nvSpPr>
        <p:spPr bwMode="auto">
          <a:xfrm>
            <a:off x="1143000" y="1500188"/>
            <a:ext cx="6572250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800">
                <a:latin typeface="標楷體" pitchFamily="65" charset="-120"/>
                <a:ea typeface="標楷體" pitchFamily="65" charset="-120"/>
              </a:rPr>
              <a:t>各單項包括肌耐力、柔軟度、瞬發力、心肺耐力等，單項門檻達標準者得</a:t>
            </a:r>
            <a:r>
              <a:rPr lang="en-US" altLang="zh-TW" sz="2800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sz="2800">
                <a:latin typeface="標楷體" pitchFamily="65" charset="-120"/>
                <a:ea typeface="標楷體" pitchFamily="65" charset="-120"/>
              </a:rPr>
              <a:t>分。</a:t>
            </a:r>
            <a:endParaRPr lang="en-US" altLang="zh-TW" sz="280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endParaRPr lang="en-US" altLang="zh-TW" sz="280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sz="2800">
                <a:latin typeface="標楷體" pitchFamily="65" charset="-120"/>
                <a:ea typeface="標楷體" pitchFamily="65" charset="-120"/>
              </a:rPr>
              <a:t>身心障礙、重大疾病、體弱或因故無法測試者特殊學生等依教育部相關辦法辦理。</a:t>
            </a:r>
            <a:r>
              <a:rPr lang="en-US" altLang="zh-TW" sz="2800">
                <a:latin typeface="標楷體" pitchFamily="65" charset="-120"/>
                <a:ea typeface="標楷體" pitchFamily="65" charset="-120"/>
              </a:rPr>
              <a:t> </a:t>
            </a:r>
          </a:p>
        </p:txBody>
      </p:sp>
      <p:pic>
        <p:nvPicPr>
          <p:cNvPr id="159752" name="Picture 3" descr="一分鐘仰臥起坐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643438"/>
            <a:ext cx="2338388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53" name="Picture 2" descr="坐姿體前彎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63" y="4643438"/>
            <a:ext cx="2000250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54" name="Picture 4" descr="800公尺跑走照片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53263" y="4608513"/>
            <a:ext cx="2038350" cy="153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9755" name="投影片編號版面配置區 15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37AC388E-CDF3-4F73-B425-79606506DA9F}" type="slidenum">
              <a:rPr lang="zh-TW" altLang="en-US" sz="1400" b="1">
                <a:solidFill>
                  <a:srgbClr val="898989"/>
                </a:solidFill>
                <a:latin typeface="Arial" pitchFamily="34" charset="0"/>
              </a:rPr>
              <a:pPr algn="r" eaLnBrk="1" hangingPunct="1"/>
              <a:t>96</a:t>
            </a:fld>
            <a:endParaRPr lang="en-US" altLang="zh-TW" sz="1400" b="1">
              <a:solidFill>
                <a:srgbClr val="898989"/>
              </a:solidFill>
              <a:latin typeface="Arial" pitchFamily="34" charset="0"/>
            </a:endParaRPr>
          </a:p>
        </p:txBody>
      </p:sp>
      <p:pic>
        <p:nvPicPr>
          <p:cNvPr id="159756" name="Picture 2" descr="立定跳遠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00613" y="4635500"/>
            <a:ext cx="2079625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770" name="群組 4"/>
          <p:cNvGrpSpPr>
            <a:grpSpLocks/>
          </p:cNvGrpSpPr>
          <p:nvPr/>
        </p:nvGrpSpPr>
        <p:grpSpPr bwMode="auto">
          <a:xfrm>
            <a:off x="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60771" name="群組 7"/>
          <p:cNvGrpSpPr>
            <a:grpSpLocks/>
          </p:cNvGrpSpPr>
          <p:nvPr/>
        </p:nvGrpSpPr>
        <p:grpSpPr bwMode="auto">
          <a:xfrm>
            <a:off x="3714750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5500694" y="571480"/>
            <a:ext cx="3214710" cy="1200329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本土語言認證：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60775" name="矩形 11"/>
          <p:cNvSpPr>
            <a:spLocks noChangeArrowheads="1"/>
          </p:cNvSpPr>
          <p:nvPr/>
        </p:nvSpPr>
        <p:spPr bwMode="auto">
          <a:xfrm>
            <a:off x="785813" y="2178050"/>
            <a:ext cx="7500937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800">
                <a:latin typeface="標楷體" pitchFamily="65" charset="-120"/>
                <a:ea typeface="標楷體" pitchFamily="65" charset="-120"/>
              </a:rPr>
              <a:t>原住民族語言能力認證：原住民族委員會主辦</a:t>
            </a:r>
            <a:endParaRPr lang="en-US" altLang="zh-TW" sz="280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sz="2800">
                <a:latin typeface="標楷體" pitchFamily="65" charset="-120"/>
                <a:ea typeface="標楷體" pitchFamily="65" charset="-120"/>
              </a:rPr>
              <a:t>客語能力認證：客家委員會主辦</a:t>
            </a:r>
            <a:endParaRPr lang="en-US" altLang="zh-TW" sz="280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sz="2800">
                <a:latin typeface="標楷體" pitchFamily="65" charset="-120"/>
                <a:ea typeface="標楷體" pitchFamily="65" charset="-120"/>
              </a:rPr>
              <a:t>閩南語語言能力認證：教育部主辦</a:t>
            </a:r>
            <a:endParaRPr lang="en-US" altLang="zh-TW" sz="280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sz="2800">
                <a:latin typeface="標楷體" pitchFamily="65" charset="-120"/>
                <a:ea typeface="標楷體" pitchFamily="65" charset="-120"/>
              </a:rPr>
              <a:t>單項通過者得</a:t>
            </a:r>
            <a:r>
              <a:rPr lang="en-US" altLang="zh-TW" sz="280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2800">
                <a:latin typeface="標楷體" pitchFamily="65" charset="-120"/>
                <a:ea typeface="標楷體" pitchFamily="65" charset="-120"/>
              </a:rPr>
              <a:t>分。</a:t>
            </a:r>
            <a:endParaRPr lang="en-US" altLang="zh-TW" sz="280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60776" name="投影片編號版面配置區 15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489A5CDD-D98C-4AA3-90EB-1256CE9E3B84}" type="slidenum">
              <a:rPr lang="zh-TW" altLang="en-US" sz="1400" b="1">
                <a:solidFill>
                  <a:srgbClr val="898989"/>
                </a:solidFill>
                <a:latin typeface="Arial" pitchFamily="34" charset="0"/>
              </a:rPr>
              <a:pPr algn="r" eaLnBrk="1" hangingPunct="1"/>
              <a:t>97</a:t>
            </a:fld>
            <a:endParaRPr lang="en-US" altLang="zh-TW" sz="1400" b="1">
              <a:solidFill>
                <a:srgbClr val="898989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0">
            <a:extLst/>
          </p:cNvPr>
          <p:cNvGrpSpPr>
            <a:grpSpLocks/>
          </p:cNvGrpSpPr>
          <p:nvPr/>
        </p:nvGrpSpPr>
        <p:grpSpPr bwMode="auto">
          <a:xfrm>
            <a:off x="5364088" y="224643"/>
            <a:ext cx="1656902" cy="1368003"/>
            <a:chOff x="2459051" y="3514890"/>
            <a:chExt cx="1630027" cy="1597677"/>
          </a:xfrm>
          <a:solidFill>
            <a:srgbClr val="88F2F2"/>
          </a:solidFill>
        </p:grpSpPr>
        <p:sp>
          <p:nvSpPr>
            <p:cNvPr id="20" name="向右箭號 19">
              <a:extLst/>
            </p:cNvPr>
            <p:cNvSpPr/>
            <p:nvPr/>
          </p:nvSpPr>
          <p:spPr>
            <a:xfrm>
              <a:off x="2600730" y="3514890"/>
              <a:ext cx="1488348" cy="1597677"/>
            </a:xfrm>
            <a:prstGeom prst="rightArrow">
              <a:avLst>
                <a:gd name="adj1" fmla="val 75000"/>
                <a:gd name="adj2" fmla="val 50000"/>
              </a:avLst>
            </a:prstGeom>
            <a:grpFill/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向右箭號 4">
              <a:extLst/>
            </p:cNvPr>
            <p:cNvSpPr/>
            <p:nvPr/>
          </p:nvSpPr>
          <p:spPr>
            <a:xfrm>
              <a:off x="2459051" y="3714997"/>
              <a:ext cx="1133440" cy="119746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0" lvl="1" defTabSz="10668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15000"/>
                </a:spcAft>
                <a:defRPr/>
              </a:pPr>
              <a:r>
                <a:rPr kumimoji="0" lang="en-US" altLang="zh-TW" sz="2400" dirty="0">
                  <a:solidFill>
                    <a:schemeClr val="tx1"/>
                  </a:solidFill>
                </a:rPr>
                <a:t>  </a:t>
              </a:r>
              <a:r>
                <a:rPr kumimoji="0" lang="en-US" altLang="zh-TW" sz="2400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33</a:t>
              </a:r>
              <a:r>
                <a:rPr kumimoji="0" lang="zh-TW" altLang="en-US" sz="2400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grpSp>
        <p:nvGrpSpPr>
          <p:cNvPr id="3" name="群組 16">
            <a:extLst/>
          </p:cNvPr>
          <p:cNvGrpSpPr>
            <a:grpSpLocks/>
          </p:cNvGrpSpPr>
          <p:nvPr/>
        </p:nvGrpSpPr>
        <p:grpSpPr bwMode="auto">
          <a:xfrm>
            <a:off x="2978299" y="271760"/>
            <a:ext cx="2398713" cy="1295995"/>
            <a:chOff x="0" y="3514890"/>
            <a:chExt cx="2397866" cy="1597677"/>
          </a:xfrm>
          <a:solidFill>
            <a:srgbClr val="0000FF"/>
          </a:solidFill>
        </p:grpSpPr>
        <p:sp>
          <p:nvSpPr>
            <p:cNvPr id="18" name="圓角矩形 17">
              <a:extLst/>
            </p:cNvPr>
            <p:cNvSpPr/>
            <p:nvPr/>
          </p:nvSpPr>
          <p:spPr>
            <a:xfrm>
              <a:off x="0" y="3514890"/>
              <a:ext cx="2397866" cy="1597677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圓角矩形 6">
              <a:extLst/>
            </p:cNvPr>
            <p:cNvSpPr/>
            <p:nvPr/>
          </p:nvSpPr>
          <p:spPr>
            <a:xfrm>
              <a:off x="77761" y="3592709"/>
              <a:ext cx="2242345" cy="144203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defTabSz="16002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kumimoji="0" lang="zh-TW" altLang="en-US" sz="3600" b="1" dirty="0">
                  <a:latin typeface="標楷體" pitchFamily="65" charset="-120"/>
                  <a:ea typeface="標楷體" pitchFamily="65" charset="-120"/>
                </a:rPr>
                <a:t>教育會考</a:t>
              </a:r>
            </a:p>
          </p:txBody>
        </p:sp>
      </p:grpSp>
      <p:graphicFrame>
        <p:nvGraphicFramePr>
          <p:cNvPr id="225284" name="Group 4">
            <a:extLst/>
          </p:cNvPr>
          <p:cNvGraphicFramePr>
            <a:graphicFrameLocks noGrp="1"/>
          </p:cNvGraphicFramePr>
          <p:nvPr/>
        </p:nvGraphicFramePr>
        <p:xfrm>
          <a:off x="684213" y="1700213"/>
          <a:ext cx="7993062" cy="3524256"/>
        </p:xfrm>
        <a:graphic>
          <a:graphicData uri="http://schemas.openxmlformats.org/drawingml/2006/table">
            <a:tbl>
              <a:tblPr/>
              <a:tblGrid>
                <a:gridCol w="2159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098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02418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2022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項目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給分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說明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5441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會考成績 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精熟每科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6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  <a:endParaRPr kumimoji="0" lang="en-US" altLang="zh-TW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基礎每科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  <a:endParaRPr kumimoji="0" lang="en-US" altLang="zh-TW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待加強每科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2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單科上限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6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分，五科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(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國文、數學、英語、社會、自然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)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上限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30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 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4961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寫作測驗成績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4</a:t>
                      </a:r>
                      <a:r>
                        <a:rPr kumimoji="0" lang="zh-TW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BiauKai"/>
                        </a:rPr>
                        <a:t>、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5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、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6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級分給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3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  <a:endParaRPr kumimoji="0" lang="en-US" altLang="zh-TW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2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、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3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級分給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2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  <a:endParaRPr kumimoji="0" lang="en-US" altLang="zh-TW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1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級分給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1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滿分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3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61817" name="投影片編號版面配置區 9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51E7BB20-E325-4DA8-8046-1DA9B11BB3B8}" type="slidenum">
              <a:rPr lang="zh-TW" altLang="en-US" sz="1400" b="1">
                <a:solidFill>
                  <a:srgbClr val="898989"/>
                </a:solidFill>
                <a:latin typeface="Arial" pitchFamily="34" charset="0"/>
              </a:rPr>
              <a:pPr algn="r" eaLnBrk="1" hangingPunct="1"/>
              <a:t>98</a:t>
            </a:fld>
            <a:endParaRPr lang="en-US" altLang="zh-TW" sz="1400" b="1">
              <a:solidFill>
                <a:srgbClr val="898989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內容版面配置區 5">
            <a:extLst/>
          </p:cNvPr>
          <p:cNvGraphicFramePr>
            <a:graphicFrameLocks noGrp="1"/>
          </p:cNvGraphicFramePr>
          <p:nvPr>
            <p:ph idx="4294967295"/>
          </p:nvPr>
        </p:nvGraphicFramePr>
        <p:xfrm>
          <a:off x="160338" y="836613"/>
          <a:ext cx="8983662" cy="561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8" name="標題 1">
            <a:extLst/>
          </p:cNvPr>
          <p:cNvSpPr>
            <a:spLocks noGrp="1"/>
          </p:cNvSpPr>
          <p:nvPr>
            <p:ph type="title" idx="4294967295"/>
          </p:nvPr>
        </p:nvSpPr>
        <p:spPr>
          <a:xfrm>
            <a:off x="23813" y="449263"/>
            <a:ext cx="9120187" cy="57626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altLang="zh-TW" sz="3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108</a:t>
            </a:r>
            <a:r>
              <a:rPr lang="zh-TW" altLang="en-US" sz="3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年</a:t>
            </a:r>
            <a:r>
              <a:rPr lang="zh-TW" alt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桃連區免試入學</a:t>
            </a:r>
            <a:r>
              <a:rPr lang="en-US" altLang="zh-TW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-</a:t>
            </a:r>
            <a:r>
              <a:rPr lang="zh-TW" alt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同分超額比序步驟</a:t>
            </a:r>
          </a:p>
        </p:txBody>
      </p:sp>
      <p:sp>
        <p:nvSpPr>
          <p:cNvPr id="163844" name="文字方塊 6"/>
          <p:cNvSpPr txBox="1">
            <a:spLocks noChangeArrowheads="1"/>
          </p:cNvSpPr>
          <p:nvPr/>
        </p:nvSpPr>
        <p:spPr bwMode="auto">
          <a:xfrm>
            <a:off x="285750" y="2500313"/>
            <a:ext cx="523875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１各項目加總總積分</a:t>
            </a:r>
          </a:p>
        </p:txBody>
      </p:sp>
      <p:sp>
        <p:nvSpPr>
          <p:cNvPr id="163845" name="文字方塊 7"/>
          <p:cNvSpPr txBox="1">
            <a:spLocks noChangeArrowheads="1"/>
          </p:cNvSpPr>
          <p:nvPr/>
        </p:nvSpPr>
        <p:spPr bwMode="auto">
          <a:xfrm>
            <a:off x="881063" y="2500313"/>
            <a:ext cx="522287" cy="337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２低收入戶學生優先</a:t>
            </a:r>
          </a:p>
        </p:txBody>
      </p:sp>
      <p:sp>
        <p:nvSpPr>
          <p:cNvPr id="163846" name="文字方塊 8"/>
          <p:cNvSpPr txBox="1">
            <a:spLocks noChangeArrowheads="1"/>
          </p:cNvSpPr>
          <p:nvPr/>
        </p:nvSpPr>
        <p:spPr bwMode="auto">
          <a:xfrm>
            <a:off x="1476375" y="2492375"/>
            <a:ext cx="522288" cy="293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３適性輔導總積分</a:t>
            </a:r>
          </a:p>
        </p:txBody>
      </p:sp>
      <p:sp>
        <p:nvSpPr>
          <p:cNvPr id="163847" name="文字方塊 9"/>
          <p:cNvSpPr txBox="1">
            <a:spLocks noChangeArrowheads="1"/>
          </p:cNvSpPr>
          <p:nvPr/>
        </p:nvSpPr>
        <p:spPr bwMode="auto">
          <a:xfrm>
            <a:off x="2032000" y="2500313"/>
            <a:ext cx="523875" cy="315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４多元學習表現總積分</a:t>
            </a:r>
          </a:p>
        </p:txBody>
      </p:sp>
      <p:sp>
        <p:nvSpPr>
          <p:cNvPr id="163848" name="文字方塊 10"/>
          <p:cNvSpPr txBox="1">
            <a:spLocks noChangeArrowheads="1"/>
          </p:cNvSpPr>
          <p:nvPr/>
        </p:nvSpPr>
        <p:spPr bwMode="auto">
          <a:xfrm>
            <a:off x="2608263" y="2500313"/>
            <a:ext cx="523875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５教育會考換算總積分</a:t>
            </a:r>
          </a:p>
        </p:txBody>
      </p:sp>
      <p:sp>
        <p:nvSpPr>
          <p:cNvPr id="163849" name="文字方塊 11"/>
          <p:cNvSpPr txBox="1">
            <a:spLocks noChangeArrowheads="1"/>
          </p:cNvSpPr>
          <p:nvPr/>
        </p:nvSpPr>
        <p:spPr bwMode="auto">
          <a:xfrm>
            <a:off x="3184525" y="2500313"/>
            <a:ext cx="523875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６志願序積分</a:t>
            </a:r>
          </a:p>
        </p:txBody>
      </p:sp>
      <p:sp>
        <p:nvSpPr>
          <p:cNvPr id="163850" name="文字方塊 14"/>
          <p:cNvSpPr txBox="1">
            <a:spLocks noChangeArrowheads="1"/>
          </p:cNvSpPr>
          <p:nvPr/>
        </p:nvSpPr>
        <p:spPr bwMode="auto">
          <a:xfrm>
            <a:off x="6300788" y="2924175"/>
            <a:ext cx="460375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163851" name="文字方塊 16"/>
          <p:cNvSpPr txBox="1">
            <a:spLocks noChangeArrowheads="1"/>
          </p:cNvSpPr>
          <p:nvPr/>
        </p:nvSpPr>
        <p:spPr bwMode="auto">
          <a:xfrm>
            <a:off x="3848100" y="3381375"/>
            <a:ext cx="460375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163852" name="文字方塊 17"/>
          <p:cNvSpPr txBox="1">
            <a:spLocks noChangeArrowheads="1"/>
          </p:cNvSpPr>
          <p:nvPr/>
        </p:nvSpPr>
        <p:spPr bwMode="auto">
          <a:xfrm>
            <a:off x="4000500" y="3533775"/>
            <a:ext cx="460375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163853" name="文字方塊 19"/>
          <p:cNvSpPr txBox="1">
            <a:spLocks noChangeArrowheads="1"/>
          </p:cNvSpPr>
          <p:nvPr/>
        </p:nvSpPr>
        <p:spPr bwMode="auto">
          <a:xfrm>
            <a:off x="4454525" y="2511425"/>
            <a:ext cx="523875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８教育會考國文科標示</a:t>
            </a:r>
          </a:p>
        </p:txBody>
      </p:sp>
      <p:sp>
        <p:nvSpPr>
          <p:cNvPr id="163854" name="文字方塊 20"/>
          <p:cNvSpPr txBox="1">
            <a:spLocks noChangeArrowheads="1"/>
          </p:cNvSpPr>
          <p:nvPr/>
        </p:nvSpPr>
        <p:spPr bwMode="auto">
          <a:xfrm>
            <a:off x="5148263" y="2524125"/>
            <a:ext cx="523875" cy="327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９教育會考數學科標示</a:t>
            </a:r>
          </a:p>
        </p:txBody>
      </p:sp>
      <p:sp>
        <p:nvSpPr>
          <p:cNvPr id="163855" name="文字方塊 1"/>
          <p:cNvSpPr txBox="1">
            <a:spLocks noChangeArrowheads="1"/>
          </p:cNvSpPr>
          <p:nvPr/>
        </p:nvSpPr>
        <p:spPr bwMode="auto">
          <a:xfrm>
            <a:off x="-68263" y="-373063"/>
            <a:ext cx="185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163856" name="文字方塊 22"/>
          <p:cNvSpPr txBox="1">
            <a:spLocks noChangeArrowheads="1"/>
          </p:cNvSpPr>
          <p:nvPr/>
        </p:nvSpPr>
        <p:spPr bwMode="auto">
          <a:xfrm>
            <a:off x="3759200" y="2001838"/>
            <a:ext cx="523875" cy="435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BiauKai"/>
              </a:rPr>
              <a:t>７教育會考成績等級標示總點數</a:t>
            </a:r>
          </a:p>
        </p:txBody>
      </p:sp>
      <p:graphicFrame>
        <p:nvGraphicFramePr>
          <p:cNvPr id="28726" name="Group 54">
            <a:extLst/>
          </p:cNvPr>
          <p:cNvGraphicFramePr>
            <a:graphicFrameLocks noGrp="1"/>
          </p:cNvGraphicFramePr>
          <p:nvPr/>
        </p:nvGraphicFramePr>
        <p:xfrm>
          <a:off x="23813" y="5876925"/>
          <a:ext cx="6108699" cy="952500"/>
        </p:xfrm>
        <a:graphic>
          <a:graphicData uri="http://schemas.openxmlformats.org/drawingml/2006/table">
            <a:tbl>
              <a:tblPr/>
              <a:tblGrid>
                <a:gridCol w="81218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7886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099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3109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6775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8886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0998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0998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6000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等級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/>
                      </a:r>
                      <a:b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</a:b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標示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A++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A+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A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B++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B+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B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C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73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點數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7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6</a:t>
                      </a:r>
                      <a:r>
                        <a:rPr kumimoji="0" lang="zh-TW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5</a:t>
                      </a:r>
                      <a:r>
                        <a:rPr kumimoji="0" lang="zh-TW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23" name="Group 54">
            <a:extLst/>
          </p:cNvPr>
          <p:cNvGraphicFramePr>
            <a:graphicFrameLocks noGrp="1"/>
          </p:cNvGraphicFramePr>
          <p:nvPr/>
        </p:nvGraphicFramePr>
        <p:xfrm>
          <a:off x="23813" y="1049338"/>
          <a:ext cx="6267449" cy="952500"/>
        </p:xfrm>
        <a:graphic>
          <a:graphicData uri="http://schemas.openxmlformats.org/drawingml/2006/table">
            <a:tbl>
              <a:tblPr/>
              <a:tblGrid>
                <a:gridCol w="7803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574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6849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6113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000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各科成績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精熟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(A++,A+,A)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基礎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(B++,B+,B)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待加強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C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73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積分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6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pSp>
        <p:nvGrpSpPr>
          <p:cNvPr id="163903" name="群組 4"/>
          <p:cNvGrpSpPr>
            <a:grpSpLocks/>
          </p:cNvGrpSpPr>
          <p:nvPr/>
        </p:nvGrpSpPr>
        <p:grpSpPr bwMode="auto">
          <a:xfrm>
            <a:off x="6397625" y="2441575"/>
            <a:ext cx="614363" cy="3598863"/>
            <a:chOff x="6164801" y="2441134"/>
            <a:chExt cx="614949" cy="3598966"/>
          </a:xfrm>
        </p:grpSpPr>
        <p:sp>
          <p:nvSpPr>
            <p:cNvPr id="163912" name="文字方塊 22"/>
            <p:cNvSpPr txBox="1">
              <a:spLocks noChangeArrowheads="1"/>
            </p:cNvSpPr>
            <p:nvPr/>
          </p:nvSpPr>
          <p:spPr bwMode="auto">
            <a:xfrm>
              <a:off x="6174853" y="2800013"/>
              <a:ext cx="523220" cy="3240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eaLnBrk="1" hangingPunct="1"/>
              <a:r>
                <a:rPr lang="zh-TW" altLang="en-US" sz="2200">
                  <a:solidFill>
                    <a:srgbClr val="660066"/>
                  </a:solidFill>
                  <a:latin typeface="標楷體" pitchFamily="65" charset="-120"/>
                  <a:ea typeface="標楷體" pitchFamily="65" charset="-120"/>
                  <a:cs typeface="BiauKai"/>
                </a:rPr>
                <a:t>教育會考社會科標示</a:t>
              </a:r>
            </a:p>
          </p:txBody>
        </p:sp>
        <p:sp>
          <p:nvSpPr>
            <p:cNvPr id="163913" name="文字方塊 1"/>
            <p:cNvSpPr txBox="1">
              <a:spLocks noChangeArrowheads="1"/>
            </p:cNvSpPr>
            <p:nvPr/>
          </p:nvSpPr>
          <p:spPr bwMode="auto">
            <a:xfrm>
              <a:off x="6164801" y="2441134"/>
              <a:ext cx="614949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TW" sz="2200">
                  <a:solidFill>
                    <a:srgbClr val="660066"/>
                  </a:solidFill>
                </a:rPr>
                <a:t>11</a:t>
              </a:r>
              <a:endParaRPr lang="zh-TW" altLang="en-US" sz="2200">
                <a:solidFill>
                  <a:srgbClr val="660066"/>
                </a:solidFill>
              </a:endParaRPr>
            </a:p>
          </p:txBody>
        </p:sp>
      </p:grpSp>
      <p:grpSp>
        <p:nvGrpSpPr>
          <p:cNvPr id="163904" name="群組 3"/>
          <p:cNvGrpSpPr>
            <a:grpSpLocks/>
          </p:cNvGrpSpPr>
          <p:nvPr/>
        </p:nvGrpSpPr>
        <p:grpSpPr bwMode="auto">
          <a:xfrm>
            <a:off x="6640513" y="2441575"/>
            <a:ext cx="1089025" cy="3629025"/>
            <a:chOff x="6437616" y="2441134"/>
            <a:chExt cx="1088800" cy="3629129"/>
          </a:xfrm>
        </p:grpSpPr>
        <p:sp>
          <p:nvSpPr>
            <p:cNvPr id="163910" name="文字方塊 23"/>
            <p:cNvSpPr txBox="1">
              <a:spLocks noChangeArrowheads="1"/>
            </p:cNvSpPr>
            <p:nvPr/>
          </p:nvSpPr>
          <p:spPr bwMode="auto">
            <a:xfrm>
              <a:off x="6437616" y="2800013"/>
              <a:ext cx="861774" cy="327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eaLnBrk="1" hangingPunct="1"/>
              <a:r>
                <a:rPr lang="zh-TW" altLang="en-US" sz="2200">
                  <a:solidFill>
                    <a:srgbClr val="0000FF"/>
                  </a:solidFill>
                  <a:latin typeface="標楷體" pitchFamily="65" charset="-120"/>
                  <a:ea typeface="標楷體" pitchFamily="65" charset="-120"/>
                  <a:cs typeface="BiauKai"/>
                </a:rPr>
                <a:t>教育會考自然科標示</a:t>
              </a:r>
            </a:p>
            <a:p>
              <a:pPr eaLnBrk="1" hangingPunct="1"/>
              <a:endPara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endParaRPr>
            </a:p>
          </p:txBody>
        </p:sp>
        <p:sp>
          <p:nvSpPr>
            <p:cNvPr id="163911" name="文字方塊 25"/>
            <p:cNvSpPr txBox="1">
              <a:spLocks noChangeArrowheads="1"/>
            </p:cNvSpPr>
            <p:nvPr/>
          </p:nvSpPr>
          <p:spPr bwMode="auto">
            <a:xfrm>
              <a:off x="6770416" y="2441134"/>
              <a:ext cx="75600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TW" sz="2200">
                  <a:solidFill>
                    <a:srgbClr val="0000FF"/>
                  </a:solidFill>
                </a:rPr>
                <a:t>12</a:t>
              </a:r>
              <a:endParaRPr lang="zh-TW" altLang="en-US" sz="2200">
                <a:solidFill>
                  <a:srgbClr val="0000FF"/>
                </a:solidFill>
              </a:endParaRPr>
            </a:p>
          </p:txBody>
        </p:sp>
      </p:grpSp>
      <p:grpSp>
        <p:nvGrpSpPr>
          <p:cNvPr id="163905" name="群組 7"/>
          <p:cNvGrpSpPr>
            <a:grpSpLocks/>
          </p:cNvGrpSpPr>
          <p:nvPr/>
        </p:nvGrpSpPr>
        <p:grpSpPr bwMode="auto">
          <a:xfrm>
            <a:off x="5746750" y="2449513"/>
            <a:ext cx="771525" cy="3503612"/>
            <a:chOff x="5528746" y="2449616"/>
            <a:chExt cx="771599" cy="3502928"/>
          </a:xfrm>
        </p:grpSpPr>
        <p:sp>
          <p:nvSpPr>
            <p:cNvPr id="163908" name="文字方塊 21"/>
            <p:cNvSpPr txBox="1">
              <a:spLocks noChangeArrowheads="1"/>
            </p:cNvSpPr>
            <p:nvPr/>
          </p:nvSpPr>
          <p:spPr bwMode="auto">
            <a:xfrm>
              <a:off x="5550072" y="2793419"/>
              <a:ext cx="523220" cy="3159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eaLnBrk="1" hangingPunct="1"/>
              <a:r>
                <a:rPr lang="zh-TW" altLang="en-US" sz="2200">
                  <a:solidFill>
                    <a:srgbClr val="0000FF"/>
                  </a:solidFill>
                  <a:latin typeface="標楷體" pitchFamily="65" charset="-120"/>
                  <a:ea typeface="標楷體" pitchFamily="65" charset="-120"/>
                  <a:cs typeface="BiauKai"/>
                </a:rPr>
                <a:t>教育會考英語科標示</a:t>
              </a:r>
            </a:p>
          </p:txBody>
        </p:sp>
        <p:sp>
          <p:nvSpPr>
            <p:cNvPr id="163909" name="文字方塊 28"/>
            <p:cNvSpPr txBox="1">
              <a:spLocks noChangeArrowheads="1"/>
            </p:cNvSpPr>
            <p:nvPr/>
          </p:nvSpPr>
          <p:spPr bwMode="auto">
            <a:xfrm>
              <a:off x="5528746" y="2449616"/>
              <a:ext cx="771599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TW" sz="2200">
                  <a:solidFill>
                    <a:srgbClr val="0000FF"/>
                  </a:solidFill>
                </a:rPr>
                <a:t>10</a:t>
              </a:r>
              <a:endParaRPr lang="zh-TW" altLang="en-US" sz="2200">
                <a:solidFill>
                  <a:srgbClr val="0000FF"/>
                </a:solidFill>
              </a:endParaRPr>
            </a:p>
          </p:txBody>
        </p:sp>
      </p:grpSp>
      <p:sp>
        <p:nvSpPr>
          <p:cNvPr id="163906" name="文字方塊 24"/>
          <p:cNvSpPr txBox="1">
            <a:spLocks noChangeArrowheads="1"/>
          </p:cNvSpPr>
          <p:nvPr/>
        </p:nvSpPr>
        <p:spPr bwMode="auto">
          <a:xfrm rot="-5400000">
            <a:off x="7547769" y="4988719"/>
            <a:ext cx="523875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(A</a:t>
            </a:r>
            <a:r>
              <a:rPr lang="en-US" altLang="zh-TW" sz="2200" b="1" baseline="30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++</a:t>
            </a:r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&gt;A</a:t>
            </a:r>
            <a:r>
              <a:rPr lang="en-US" altLang="zh-TW" sz="2200" b="1" baseline="30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</a:t>
            </a:r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&gt;A&gt; B</a:t>
            </a:r>
            <a:r>
              <a:rPr lang="en-US" altLang="zh-TW" sz="2200" b="1" baseline="30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++</a:t>
            </a:r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&gt;B</a:t>
            </a:r>
            <a:r>
              <a:rPr lang="en-US" altLang="zh-TW" sz="2200" b="1" baseline="30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</a:t>
            </a:r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&gt;B&gt;C)</a:t>
            </a:r>
            <a:endParaRPr lang="en-US" altLang="zh-TW" sz="2200" b="1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BiauKai"/>
            </a:endParaRPr>
          </a:p>
        </p:txBody>
      </p:sp>
      <p:sp>
        <p:nvSpPr>
          <p:cNvPr id="163907" name="文字方塊 24"/>
          <p:cNvSpPr txBox="1">
            <a:spLocks noChangeArrowheads="1"/>
          </p:cNvSpPr>
          <p:nvPr/>
        </p:nvSpPr>
        <p:spPr bwMode="auto">
          <a:xfrm rot="-5400000">
            <a:off x="7412831" y="5431632"/>
            <a:ext cx="523875" cy="150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BiauKai"/>
              </a:rPr>
              <a:t>標示比序</a:t>
            </a:r>
            <a:endParaRPr lang="en-US" altLang="zh-TW" sz="2200" b="1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BiauKai"/>
            </a:endParaRPr>
          </a:p>
        </p:txBody>
      </p:sp>
      <p:sp>
        <p:nvSpPr>
          <p:cNvPr id="2" name="橢圓 1"/>
          <p:cNvSpPr/>
          <p:nvPr/>
        </p:nvSpPr>
        <p:spPr bwMode="auto">
          <a:xfrm>
            <a:off x="3232367" y="3645025"/>
            <a:ext cx="392112" cy="648072"/>
          </a:xfrm>
          <a:prstGeom prst="ellipse">
            <a:avLst/>
          </a:prstGeom>
          <a:noFill/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484274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2年國教簡報">
  <a:themeElements>
    <a:clrScheme name="12年國教簡報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2年國教簡報">
      <a:majorFont>
        <a:latin typeface="Calibri"/>
        <a:ea typeface="新細明體"/>
        <a:cs typeface=""/>
      </a:majorFont>
      <a:minorFont>
        <a:latin typeface="Calibri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tx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tx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新細明體" pitchFamily="18" charset="-120"/>
          </a:defRPr>
        </a:defPPr>
      </a:lstStyle>
    </a:lnDef>
  </a:objectDefaults>
  <a:extraClrSchemeLst>
    <a:extraClrScheme>
      <a:clrScheme name="12年國教簡報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57660</TotalTime>
  <Words>8833</Words>
  <Application>Microsoft Office PowerPoint</Application>
  <PresentationFormat>如螢幕大小 (4:3)</PresentationFormat>
  <Paragraphs>1539</Paragraphs>
  <Slides>126</Slides>
  <Notes>38</Notes>
  <HiddenSlides>0</HiddenSlides>
  <MMClips>0</MMClips>
  <ScaleCrop>false</ScaleCrop>
  <HeadingPairs>
    <vt:vector size="6" baseType="variant">
      <vt:variant>
        <vt:lpstr>使用字型</vt:lpstr>
      </vt:variant>
      <vt:variant>
        <vt:i4>18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126</vt:i4>
      </vt:variant>
    </vt:vector>
  </HeadingPairs>
  <TitlesOfParts>
    <vt:vector size="145" baseType="lpstr">
      <vt:lpstr>BiauKai</vt:lpstr>
      <vt:lpstr>Cataneo BT</vt:lpstr>
      <vt:lpstr>中國龍毛隸書</vt:lpstr>
      <vt:lpstr>文鼎中特圓</vt:lpstr>
      <vt:lpstr>文鼎超顏楷</vt:lpstr>
      <vt:lpstr>華康儷特圓</vt:lpstr>
      <vt:lpstr>超研澤新藝體</vt:lpstr>
      <vt:lpstr>微軟正黑體</vt:lpstr>
      <vt:lpstr>新細明體</vt:lpstr>
      <vt:lpstr>標楷體</vt:lpstr>
      <vt:lpstr>Arial</vt:lpstr>
      <vt:lpstr>Calibri</vt:lpstr>
      <vt:lpstr>Century Schoolbook</vt:lpstr>
      <vt:lpstr>Tahoma</vt:lpstr>
      <vt:lpstr>Times New Roman</vt:lpstr>
      <vt:lpstr>Verdana</vt:lpstr>
      <vt:lpstr>Wingdings</vt:lpstr>
      <vt:lpstr>Wingdings 2</vt:lpstr>
      <vt:lpstr>12年國教簡報</vt:lpstr>
      <vt:lpstr>PowerPoint 簡報</vt:lpstr>
      <vt:lpstr>          目次</vt:lpstr>
      <vt:lpstr>PowerPoint 簡報</vt:lpstr>
      <vt:lpstr>PowerPoint 簡報</vt:lpstr>
      <vt:lpstr>105至107學年度桃連區成果比較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桃連區職業類科之群科屬性</vt:lpstr>
      <vt:lpstr>高職群科表</vt:lpstr>
      <vt:lpstr>高職群科表</vt:lpstr>
      <vt:lpstr>高職群科表</vt:lpstr>
      <vt:lpstr>提早與孩子討論</vt:lpstr>
      <vt:lpstr>PowerPoint 簡報</vt:lpstr>
      <vt:lpstr>PowerPoint 簡報</vt:lpstr>
      <vt:lpstr>PowerPoint 簡報</vt:lpstr>
      <vt:lpstr>PowerPoint 簡報</vt:lpstr>
      <vt:lpstr>PowerPoint 簡報</vt:lpstr>
      <vt:lpstr>專業群科甄選(特色招生)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術科考試舉隅(一)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先免後特_志願選填</vt:lpstr>
      <vt:lpstr>PowerPoint 簡報</vt:lpstr>
      <vt:lpstr>教育會考何時考</vt:lpstr>
      <vt:lpstr>教育會考怎麼考</vt:lpstr>
      <vt:lpstr>PowerPoint 簡報</vt:lpstr>
      <vt:lpstr>國中教育會考 成績單</vt:lpstr>
      <vt:lpstr>能力等級與加註標示</vt:lpstr>
      <vt:lpstr>數學科非選擇題 評分說明</vt:lpstr>
      <vt:lpstr>數學非選擇題評量的能力</vt:lpstr>
      <vt:lpstr>評分規準</vt:lpstr>
      <vt:lpstr>PowerPoint 簡報</vt:lpstr>
      <vt:lpstr>作答注意事項</vt:lpstr>
      <vt:lpstr>超出作答區</vt:lpstr>
      <vt:lpstr>規劃作答區</vt:lpstr>
      <vt:lpstr>將題目圖形畫在作答區內</vt:lpstr>
      <vt:lpstr>違規卷</vt:lpstr>
      <vt:lpstr>寫作測驗 評分說明</vt:lpstr>
      <vt:lpstr>寫作測驗評量的能力</vt:lpstr>
      <vt:lpstr>答案卷樣式</vt:lpstr>
      <vt:lpstr>寫作測驗作答注意事項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志願序計分方式</vt:lpstr>
      <vt:lpstr>同群科志願跨校連續選填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108年桃連區免試入學-同分超額比序步驟</vt:lpstr>
      <vt:lpstr>PowerPoint 簡報</vt:lpstr>
      <vt:lpstr>五專優先免試與聯合免試入學方式</vt:lpstr>
      <vt:lpstr>PowerPoint 簡報</vt:lpstr>
      <vt:lpstr>五專入學時程(108學年度)</vt:lpstr>
      <vt:lpstr>五專優先免試與聯合免試比序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進路分析大不同</vt:lpstr>
      <vt:lpstr>諮詢專線</vt:lpstr>
      <vt:lpstr>PowerPoint 簡報</vt:lpstr>
    </vt:vector>
  </TitlesOfParts>
  <Company>Net School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SA03</dc:creator>
  <cp:lastModifiedBy>chang</cp:lastModifiedBy>
  <cp:revision>1243</cp:revision>
  <cp:lastPrinted>2017-11-13T01:50:06Z</cp:lastPrinted>
  <dcterms:created xsi:type="dcterms:W3CDTF">2012-05-12T02:14:41Z</dcterms:created>
  <dcterms:modified xsi:type="dcterms:W3CDTF">2019-11-20T10:11:56Z</dcterms:modified>
</cp:coreProperties>
</file>