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4.xml" ContentType="application/vnd.openxmlformats-officedocument.presentationml.tags+xml"/>
  <Override PartName="/ppt/notesSlides/notesSlide39.xml" ContentType="application/vnd.openxmlformats-officedocument.presentationml.notesSlide+xml"/>
  <Override PartName="/ppt/tags/tag5.xml" ContentType="application/vnd.openxmlformats-officedocument.presentationml.tags+xml"/>
  <Override PartName="/ppt/notesSlides/notesSlide4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9.xml" ContentType="application/vnd.openxmlformats-officedocument.presentationml.tags+xml"/>
  <Override PartName="/ppt/notesSlides/notesSlide4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8"/>
  </p:notesMasterIdLst>
  <p:handoutMasterIdLst>
    <p:handoutMasterId r:id="rId149"/>
  </p:handoutMasterIdLst>
  <p:sldIdLst>
    <p:sldId id="529" r:id="rId2"/>
    <p:sldId id="830" r:id="rId3"/>
    <p:sldId id="844" r:id="rId4"/>
    <p:sldId id="934" r:id="rId5"/>
    <p:sldId id="972" r:id="rId6"/>
    <p:sldId id="973" r:id="rId7"/>
    <p:sldId id="839" r:id="rId8"/>
    <p:sldId id="819" r:id="rId9"/>
    <p:sldId id="998" r:id="rId10"/>
    <p:sldId id="653" r:id="rId11"/>
    <p:sldId id="654" r:id="rId12"/>
    <p:sldId id="655" r:id="rId13"/>
    <p:sldId id="686" r:id="rId14"/>
    <p:sldId id="687" r:id="rId15"/>
    <p:sldId id="806" r:id="rId16"/>
    <p:sldId id="848" r:id="rId17"/>
    <p:sldId id="936" r:id="rId18"/>
    <p:sldId id="974" r:id="rId19"/>
    <p:sldId id="985" r:id="rId20"/>
    <p:sldId id="445" r:id="rId21"/>
    <p:sldId id="803" r:id="rId22"/>
    <p:sldId id="807" r:id="rId23"/>
    <p:sldId id="333" r:id="rId24"/>
    <p:sldId id="334" r:id="rId25"/>
    <p:sldId id="812" r:id="rId26"/>
    <p:sldId id="752" r:id="rId27"/>
    <p:sldId id="690" r:id="rId28"/>
    <p:sldId id="505" r:id="rId29"/>
    <p:sldId id="344" r:id="rId30"/>
    <p:sldId id="506" r:id="rId31"/>
    <p:sldId id="813" r:id="rId32"/>
    <p:sldId id="814" r:id="rId33"/>
    <p:sldId id="815" r:id="rId34"/>
    <p:sldId id="816" r:id="rId35"/>
    <p:sldId id="753" r:id="rId36"/>
    <p:sldId id="754" r:id="rId37"/>
    <p:sldId id="755" r:id="rId38"/>
    <p:sldId id="999" r:id="rId39"/>
    <p:sldId id="756" r:id="rId40"/>
    <p:sldId id="496" r:id="rId41"/>
    <p:sldId id="905" r:id="rId42"/>
    <p:sldId id="994" r:id="rId43"/>
    <p:sldId id="995" r:id="rId44"/>
    <p:sldId id="695" r:id="rId45"/>
    <p:sldId id="922" r:id="rId46"/>
    <p:sldId id="697" r:id="rId47"/>
    <p:sldId id="698" r:id="rId48"/>
    <p:sldId id="699" r:id="rId49"/>
    <p:sldId id="694" r:id="rId50"/>
    <p:sldId id="696" r:id="rId51"/>
    <p:sldId id="724" r:id="rId52"/>
    <p:sldId id="725" r:id="rId53"/>
    <p:sldId id="726" r:id="rId54"/>
    <p:sldId id="727" r:id="rId55"/>
    <p:sldId id="431" r:id="rId56"/>
    <p:sldId id="757" r:id="rId57"/>
    <p:sldId id="537" r:id="rId58"/>
    <p:sldId id="849" r:id="rId59"/>
    <p:sldId id="850" r:id="rId60"/>
    <p:sldId id="851" r:id="rId61"/>
    <p:sldId id="862" r:id="rId62"/>
    <p:sldId id="852" r:id="rId63"/>
    <p:sldId id="986" r:id="rId64"/>
    <p:sldId id="987" r:id="rId65"/>
    <p:sldId id="861" r:id="rId66"/>
    <p:sldId id="863" r:id="rId67"/>
    <p:sldId id="864" r:id="rId68"/>
    <p:sldId id="865" r:id="rId69"/>
    <p:sldId id="866" r:id="rId70"/>
    <p:sldId id="867" r:id="rId71"/>
    <p:sldId id="869" r:id="rId72"/>
    <p:sldId id="871" r:id="rId73"/>
    <p:sldId id="874" r:id="rId74"/>
    <p:sldId id="875" r:id="rId75"/>
    <p:sldId id="877" r:id="rId76"/>
    <p:sldId id="988" r:id="rId77"/>
    <p:sldId id="989" r:id="rId78"/>
    <p:sldId id="996" r:id="rId79"/>
    <p:sldId id="878" r:id="rId80"/>
    <p:sldId id="879" r:id="rId81"/>
    <p:sldId id="880" r:id="rId82"/>
    <p:sldId id="881" r:id="rId83"/>
    <p:sldId id="882" r:id="rId84"/>
    <p:sldId id="887" r:id="rId85"/>
    <p:sldId id="837" r:id="rId86"/>
    <p:sldId id="836" r:id="rId87"/>
    <p:sldId id="784" r:id="rId88"/>
    <p:sldId id="954" r:id="rId89"/>
    <p:sldId id="937" r:id="rId90"/>
    <p:sldId id="983" r:id="rId91"/>
    <p:sldId id="984" r:id="rId92"/>
    <p:sldId id="938" r:id="rId93"/>
    <p:sldId id="976" r:id="rId94"/>
    <p:sldId id="977" r:id="rId95"/>
    <p:sldId id="978" r:id="rId96"/>
    <p:sldId id="979" r:id="rId97"/>
    <p:sldId id="980" r:id="rId98"/>
    <p:sldId id="981" r:id="rId99"/>
    <p:sldId id="982" r:id="rId100"/>
    <p:sldId id="946" r:id="rId101"/>
    <p:sldId id="947" r:id="rId102"/>
    <p:sldId id="948" r:id="rId103"/>
    <p:sldId id="997" r:id="rId104"/>
    <p:sldId id="786" r:id="rId105"/>
    <p:sldId id="888" r:id="rId106"/>
    <p:sldId id="789" r:id="rId107"/>
    <p:sldId id="790" r:id="rId108"/>
    <p:sldId id="897" r:id="rId109"/>
    <p:sldId id="898" r:id="rId110"/>
    <p:sldId id="791" r:id="rId111"/>
    <p:sldId id="792" r:id="rId112"/>
    <p:sldId id="794" r:id="rId113"/>
    <p:sldId id="796" r:id="rId114"/>
    <p:sldId id="797" r:id="rId115"/>
    <p:sldId id="901" r:id="rId116"/>
    <p:sldId id="798" r:id="rId117"/>
    <p:sldId id="799" r:id="rId118"/>
    <p:sldId id="800" r:id="rId119"/>
    <p:sldId id="959" r:id="rId120"/>
    <p:sldId id="962" r:id="rId121"/>
    <p:sldId id="964" r:id="rId122"/>
    <p:sldId id="927" r:id="rId123"/>
    <p:sldId id="928" r:id="rId124"/>
    <p:sldId id="929" r:id="rId125"/>
    <p:sldId id="910" r:id="rId126"/>
    <p:sldId id="912" r:id="rId127"/>
    <p:sldId id="914" r:id="rId128"/>
    <p:sldId id="915" r:id="rId129"/>
    <p:sldId id="916" r:id="rId130"/>
    <p:sldId id="917" r:id="rId131"/>
    <p:sldId id="918" r:id="rId132"/>
    <p:sldId id="919" r:id="rId133"/>
    <p:sldId id="920" r:id="rId134"/>
    <p:sldId id="921" r:id="rId135"/>
    <p:sldId id="820" r:id="rId136"/>
    <p:sldId id="975" r:id="rId137"/>
    <p:sldId id="821" r:id="rId138"/>
    <p:sldId id="822" r:id="rId139"/>
    <p:sldId id="823" r:id="rId140"/>
    <p:sldId id="825" r:id="rId141"/>
    <p:sldId id="827" r:id="rId142"/>
    <p:sldId id="829" r:id="rId143"/>
    <p:sldId id="783" r:id="rId144"/>
    <p:sldId id="634" r:id="rId145"/>
    <p:sldId id="781" r:id="rId146"/>
    <p:sldId id="899" r:id="rId147"/>
  </p:sldIdLst>
  <p:sldSz cx="9144000" cy="6858000" type="screen4x3"/>
  <p:notesSz cx="9926638" cy="679767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CC"/>
    <a:srgbClr val="CC6600"/>
    <a:srgbClr val="FF9933"/>
    <a:srgbClr val="0000FF"/>
    <a:srgbClr val="FFFFFF"/>
    <a:srgbClr val="FF0000"/>
    <a:srgbClr val="FFCCFF"/>
    <a:srgbClr val="CC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3" autoAdjust="0"/>
    <p:restoredTop sz="93053" autoAdjust="0"/>
  </p:normalViewPr>
  <p:slideViewPr>
    <p:cSldViewPr>
      <p:cViewPr varScale="1">
        <p:scale>
          <a:sx n="26" d="100"/>
          <a:sy n="26" d="100"/>
        </p:scale>
        <p:origin x="763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563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  <a:endParaRPr lang="zh-TW" altLang="en-US" sz="28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000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110</a:t>
          </a:r>
          <a:r>
            <a: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學年度</a:t>
          </a:r>
          <a:r>
            <a:rPr lang="zh-TW" altLang="en-US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考試分發</a:t>
          </a:r>
          <a:r>
            <a:rPr lang="en-US" altLang="zh-TW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-2</a:t>
          </a:r>
          <a:r>
            <a:rPr lang="zh-TW" altLang="en-US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</a:t>
          </a:r>
          <a:endParaRPr lang="en-US" altLang="zh-TW" sz="2800" b="1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r>
            <a:rPr lang="en-US" altLang="zh-TW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50</a:t>
          </a:r>
          <a:r>
            <a:rPr lang="zh-TW" altLang="en-US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  <a:endParaRPr lang="en-US" altLang="zh-TW" sz="2800" b="1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專業群科</a:t>
          </a:r>
          <a:r>
            <a:rPr lang="en-US" altLang="zh-TW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-76</a:t>
          </a:r>
          <a:r>
            <a:rPr lang="zh-TW" altLang="en-US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</a:t>
          </a:r>
          <a:r>
            <a:rPr lang="en-US" altLang="zh-TW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/>
          </a:r>
          <a:br>
            <a:rPr lang="en-US" altLang="zh-TW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</a:br>
          <a:r>
            <a:rPr lang="en-US" altLang="zh-TW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2359</a:t>
          </a:r>
          <a:r>
            <a:rPr lang="zh-TW" altLang="en-US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科學班</a:t>
          </a:r>
          <a:r>
            <a:rPr lang="en-US" altLang="zh-TW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-1</a:t>
          </a:r>
          <a:r>
            <a:rPr lang="zh-TW" altLang="en-US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</a:t>
          </a:r>
          <a:r>
            <a:rPr lang="en-US" altLang="zh-TW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/>
          </a:r>
          <a:br>
            <a:rPr lang="en-US" altLang="zh-TW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</a:br>
          <a:r>
            <a:rPr lang="en-US" altLang="zh-TW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30</a:t>
          </a:r>
          <a:r>
            <a:rPr lang="zh-TW" altLang="en-US" sz="28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體育班</a:t>
          </a:r>
          <a: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-14</a:t>
          </a:r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    </a:t>
          </a:r>
          <a: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473</a:t>
          </a:r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  <a: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/>
          </a:r>
          <a:b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</a:br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藝才美術班</a:t>
          </a:r>
          <a: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-4</a:t>
          </a:r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 </a:t>
          </a:r>
          <a: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120</a:t>
          </a:r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  <a: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/>
          </a:r>
          <a:b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</a:br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藝才音樂班</a:t>
          </a:r>
          <a: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-3</a:t>
          </a:r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 </a:t>
          </a:r>
          <a: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90</a:t>
          </a:r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  <a: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/>
          </a:r>
          <a:b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</a:br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藝才舞蹈班</a:t>
          </a:r>
          <a: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-1</a:t>
          </a:r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 </a:t>
          </a:r>
          <a:r>
            <a: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30</a:t>
          </a:r>
          <a:r>
            <a: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  <a:endParaRPr lang="zh-TW" altLang="en-US" sz="28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923032" y="-923032"/>
          <a:ext cx="2384152" cy="4230216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考試分發</a:t>
          </a:r>
          <a:r>
            <a:rPr lang="en-US" altLang="zh-TW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-2</a:t>
          </a:r>
          <a:r>
            <a:rPr lang="zh-TW" altLang="en-US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</a:t>
          </a:r>
          <a:endParaRPr lang="en-US" altLang="zh-TW" sz="2800" b="1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50</a:t>
          </a:r>
          <a:r>
            <a:rPr lang="zh-TW" altLang="en-US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  <a:endParaRPr lang="en-US" altLang="zh-TW" sz="2800" b="1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 rot="5400000">
        <a:off x="-1" y="1"/>
        <a:ext cx="4230216" cy="1788114"/>
      </dsp:txXfrm>
    </dsp:sp>
    <dsp:sp modelId="{3FA2D15B-CF76-4202-AA22-9C6B1404492F}">
      <dsp:nvSpPr>
        <dsp:cNvPr id="0" name=""/>
        <dsp:cNvSpPr/>
      </dsp:nvSpPr>
      <dsp:spPr>
        <a:xfrm>
          <a:off x="4230216" y="0"/>
          <a:ext cx="4230216" cy="2384152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專業群科</a:t>
          </a:r>
          <a:r>
            <a:rPr lang="en-US" altLang="zh-TW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-76</a:t>
          </a:r>
          <a:r>
            <a:rPr lang="zh-TW" altLang="en-US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</a:t>
          </a:r>
          <a:r>
            <a:rPr lang="en-US" altLang="zh-TW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/>
          </a:r>
          <a:br>
            <a:rPr lang="en-US" altLang="zh-TW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</a:br>
          <a:r>
            <a:rPr lang="en-US" altLang="zh-TW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2359</a:t>
          </a:r>
          <a:r>
            <a:rPr lang="zh-TW" altLang="en-US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</a:p>
      </dsp:txBody>
      <dsp:txXfrm>
        <a:off x="4230216" y="0"/>
        <a:ext cx="4230216" cy="1788114"/>
      </dsp:txXfrm>
    </dsp:sp>
    <dsp:sp modelId="{E95F4473-6895-42D5-9283-BB264002653F}">
      <dsp:nvSpPr>
        <dsp:cNvPr id="0" name=""/>
        <dsp:cNvSpPr/>
      </dsp:nvSpPr>
      <dsp:spPr>
        <a:xfrm rot="10800000">
          <a:off x="0" y="2384152"/>
          <a:ext cx="4230216" cy="2384152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科學班</a:t>
          </a:r>
          <a:r>
            <a:rPr lang="en-US" altLang="zh-TW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-1</a:t>
          </a:r>
          <a:r>
            <a:rPr lang="zh-TW" altLang="en-US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</a:t>
          </a:r>
          <a:r>
            <a:rPr lang="en-US" altLang="zh-TW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/>
          </a:r>
          <a:br>
            <a:rPr lang="en-US" altLang="zh-TW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</a:br>
          <a:r>
            <a:rPr lang="en-US" altLang="zh-TW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30</a:t>
          </a:r>
          <a:r>
            <a:rPr lang="zh-TW" altLang="en-US" sz="28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</a:p>
      </dsp:txBody>
      <dsp:txXfrm rot="10800000">
        <a:off x="0" y="2980189"/>
        <a:ext cx="4230216" cy="1788114"/>
      </dsp:txXfrm>
    </dsp:sp>
    <dsp:sp modelId="{6AB11538-AE62-4BBD-9767-0683C1A64A5B}">
      <dsp:nvSpPr>
        <dsp:cNvPr id="0" name=""/>
        <dsp:cNvSpPr/>
      </dsp:nvSpPr>
      <dsp:spPr>
        <a:xfrm rot="5400000">
          <a:off x="5153247" y="1461119"/>
          <a:ext cx="2384152" cy="4230216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體育班</a:t>
          </a:r>
          <a: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-14</a:t>
          </a: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    </a:t>
          </a:r>
          <a: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473</a:t>
          </a: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  <a: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/>
          </a:r>
          <a:b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</a:b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藝才美術班</a:t>
          </a:r>
          <a: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-4</a:t>
          </a: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 </a:t>
          </a:r>
          <a: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120</a:t>
          </a: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  <a: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/>
          </a:r>
          <a:b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</a:b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藝才音樂班</a:t>
          </a:r>
          <a: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-3</a:t>
          </a: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 </a:t>
          </a:r>
          <a: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90</a:t>
          </a: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  <a: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/>
          </a:r>
          <a:b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</a:b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藝才舞蹈班</a:t>
          </a:r>
          <a: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-1</a:t>
          </a: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班 </a:t>
          </a:r>
          <a:r>
            <a:rPr lang="en-US" altLang="zh-TW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30</a:t>
          </a:r>
          <a:r>
            <a:rPr lang="zh-TW" altLang="en-US" sz="2400" b="1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個名額</a:t>
          </a:r>
        </a:p>
      </dsp:txBody>
      <dsp:txXfrm rot="-5400000">
        <a:off x="4230216" y="2980189"/>
        <a:ext cx="4230216" cy="1788114"/>
      </dsp:txXfrm>
    </dsp:sp>
    <dsp:sp modelId="{7595E15C-553B-471B-9ADC-ED155AB191E3}">
      <dsp:nvSpPr>
        <dsp:cNvPr id="0" name=""/>
        <dsp:cNvSpPr/>
      </dsp:nvSpPr>
      <dsp:spPr>
        <a:xfrm>
          <a:off x="2771794" y="1788114"/>
          <a:ext cx="2916843" cy="119207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110</a:t>
          </a:r>
          <a:r>
            <a:rPr lang="zh-TW" altLang="en-US" sz="2000" kern="1200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學年度</a:t>
          </a:r>
          <a:r>
            <a:rPr lang="zh-TW" altLang="en-US" sz="2000" kern="1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桃連區特色招生甄選</a:t>
          </a:r>
        </a:p>
      </dsp:txBody>
      <dsp:txXfrm>
        <a:off x="2829986" y="1846306"/>
        <a:ext cx="2800459" cy="1075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696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871652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696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2020/11/10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9883" y="3228705"/>
            <a:ext cx="7946874" cy="30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2013" cy="2551113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989883" y="3228706"/>
            <a:ext cx="7946874" cy="3060204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2013" cy="2551113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989883" y="3228706"/>
            <a:ext cx="7946874" cy="3060204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16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2013" cy="2551113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989883" y="3228706"/>
            <a:ext cx="7946874" cy="3060204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2013" cy="2551113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989883" y="3228706"/>
            <a:ext cx="7946874" cy="3060204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18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04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2013" cy="2551113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989883" y="3228706"/>
            <a:ext cx="7946874" cy="3060204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19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20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23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9588"/>
            <a:ext cx="3402012" cy="2551112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5621696" y="6457410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24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24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9588"/>
            <a:ext cx="3402012" cy="2551112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5621696" y="6457410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26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提醒家長各校使用的測驗不一樣，這只是其中一個測驗。家長可透過輔導室瞭解孩子所做的性向測驗內容。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31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32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33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992201" y="3228705"/>
            <a:ext cx="7942238" cy="3059117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35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36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37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27743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39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56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69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992201" y="3228705"/>
            <a:ext cx="7942238" cy="3059117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  <p:sp>
        <p:nvSpPr>
          <p:cNvPr id="103428" name="投影片編號版面配置區 3"/>
          <p:cNvSpPr txBox="1">
            <a:spLocks noGrp="1"/>
          </p:cNvSpPr>
          <p:nvPr/>
        </p:nvSpPr>
        <p:spPr bwMode="auto">
          <a:xfrm>
            <a:off x="5619377" y="6456324"/>
            <a:ext cx="4304944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C1E3406-F6BE-403E-9F0E-58966DD389CC}" type="slidenum">
              <a:rPr kumimoji="0" lang="zh-TW" altLang="en-US" sz="1200"/>
              <a:pPr algn="r" eaLnBrk="1" hangingPunct="1"/>
              <a:t>64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7914395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請學校放在資料中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5619377" y="6456324"/>
            <a:ext cx="4304944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90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765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5619377" y="6456324"/>
            <a:ext cx="4304944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91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606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5619377" y="6456324"/>
            <a:ext cx="4304944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92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104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104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519" y="3228705"/>
            <a:ext cx="7937601" cy="3059117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114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117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8000"/>
            <a:ext cx="3400425" cy="254952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989883" y="3229793"/>
            <a:ext cx="7946874" cy="3059117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118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992201" y="3228705"/>
            <a:ext cx="7942238" cy="3059117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2013" cy="2551113"/>
          </a:xfrm>
          <a:ln/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xfrm>
            <a:off x="989883" y="3228706"/>
            <a:ext cx="7946874" cy="3060204"/>
          </a:xfrm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144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145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08000"/>
            <a:ext cx="3402012" cy="2551113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145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2013" cy="2551113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2013" cy="2551113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4888" y="347663"/>
            <a:ext cx="2330450" cy="1747837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1448910" y="2210990"/>
            <a:ext cx="11598042" cy="2095601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9303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2020/11/10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26032;&#21152;&#22369;-&#35242;&#23376;&#28317;&#36890;(1).mp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20154;&#29983;&#39340;&#25289;&#26494;(1).mp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://adapt.k12ea.gov.tw/" TargetMode="Externa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12basic.tyc.edu.tw/index.php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&#27599;&#20491;&#20154;&#26377;&#33258;&#24049;&#30340;&#26178;&#21312;-&#20013;&#25991;&#29256;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13" Type="http://schemas.openxmlformats.org/officeDocument/2006/relationships/slide" Target="slide144.xml"/><Relationship Id="rId3" Type="http://schemas.openxmlformats.org/officeDocument/2006/relationships/slide" Target="slide3.xml"/><Relationship Id="rId7" Type="http://schemas.openxmlformats.org/officeDocument/2006/relationships/slide" Target="slide85.xml"/><Relationship Id="rId12" Type="http://schemas.openxmlformats.org/officeDocument/2006/relationships/slide" Target="slide13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8.xml"/><Relationship Id="rId11" Type="http://schemas.openxmlformats.org/officeDocument/2006/relationships/slide" Target="slide121.xml"/><Relationship Id="rId5" Type="http://schemas.openxmlformats.org/officeDocument/2006/relationships/slide" Target="slide12.xml"/><Relationship Id="rId10" Type="http://schemas.openxmlformats.org/officeDocument/2006/relationships/slide" Target="slide119.xml"/><Relationship Id="rId4" Type="http://schemas.openxmlformats.org/officeDocument/2006/relationships/slide" Target="slide7.xml"/><Relationship Id="rId9" Type="http://schemas.openxmlformats.org/officeDocument/2006/relationships/slide" Target="slide8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7.jpe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6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0.png"/><Relationship Id="rId4" Type="http://schemas.openxmlformats.org/officeDocument/2006/relationships/hyperlink" Target="%E6%A9%9F%E6%A2%B0%E7%BE%A4.MP4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3.png"/><Relationship Id="rId5" Type="http://schemas.openxmlformats.org/officeDocument/2006/relationships/image" Target="../media/image63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2.jpeg"/><Relationship Id="rId9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28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91186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354388" y="1607706"/>
            <a:ext cx="5400675" cy="191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2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file"/>
              </a:rPr>
              <a:t>如何協助孩子進入心目中理想的第一志願</a:t>
            </a:r>
            <a:endParaRPr lang="zh-TW" altLang="en-US" sz="4200" b="1" dirty="0">
              <a:solidFill>
                <a:schemeClr val="hlin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2913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1989138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3534594" y="4073525"/>
            <a:ext cx="5400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主講人：鍾雯豐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3563938" y="4652963"/>
            <a:ext cx="5400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時間：</a:t>
            </a:r>
            <a:r>
              <a: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11188" y="1279219"/>
            <a:ext cx="8137525" cy="9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en-US" altLang="zh-TW" sz="2800" dirty="0">
                <a:solidFill>
                  <a:srgbClr val="CC66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96</a:t>
            </a:r>
            <a:r>
              <a:rPr lang="zh-TW" alt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學年度</a:t>
            </a:r>
            <a:r>
              <a:rPr lang="zh-TW" alt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lang="zh-TW" alt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學年度</a:t>
            </a:r>
            <a:r>
              <a:rPr lang="en-US" altLang="zh-TW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…</a:t>
            </a:r>
            <a:r>
              <a:rPr lang="en-US" altLang="zh-TW" sz="2800" b="1" dirty="0">
                <a:solidFill>
                  <a:srgbClr val="CC66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31</a:t>
            </a:r>
            <a:r>
              <a:rPr lang="zh-TW" alt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7,975</a:t>
            </a:r>
            <a:r>
              <a:rPr lang="zh-TW" alt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人</a:t>
            </a:r>
            <a:r>
              <a:rPr lang="zh-TW" alt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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19</a:t>
            </a:r>
            <a:r>
              <a:rPr lang="zh-TW" alt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9,700</a:t>
            </a:r>
            <a:r>
              <a:rPr lang="zh-TW" alt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人。</a:t>
            </a:r>
            <a:endParaRPr lang="en-US" altLang="zh-TW" sz="2800" dirty="0">
              <a:solidFill>
                <a:srgbClr val="000099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34578" y="476672"/>
            <a:ext cx="6697662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國中畢業生數趨勢圖</a:t>
            </a:r>
          </a:p>
        </p:txBody>
      </p:sp>
      <p:grpSp>
        <p:nvGrpSpPr>
          <p:cNvPr id="21510" name="Group 5"/>
          <p:cNvGrpSpPr>
            <a:grpSpLocks/>
          </p:cNvGrpSpPr>
          <p:nvPr/>
        </p:nvGrpSpPr>
        <p:grpSpPr bwMode="auto">
          <a:xfrm>
            <a:off x="503238" y="2492375"/>
            <a:ext cx="8640762" cy="4176713"/>
            <a:chOff x="580" y="1434"/>
            <a:chExt cx="4990" cy="2631"/>
          </a:xfrm>
        </p:grpSpPr>
        <p:grpSp>
          <p:nvGrpSpPr>
            <p:cNvPr id="21512" name="Group 152"/>
            <p:cNvGrpSpPr>
              <a:grpSpLocks/>
            </p:cNvGrpSpPr>
            <p:nvPr/>
          </p:nvGrpSpPr>
          <p:grpSpPr bwMode="auto">
            <a:xfrm>
              <a:off x="1070" y="3882"/>
              <a:ext cx="4500" cy="183"/>
              <a:chOff x="1726" y="8597"/>
              <a:chExt cx="9908" cy="403"/>
            </a:xfrm>
          </p:grpSpPr>
          <p:sp>
            <p:nvSpPr>
              <p:cNvPr id="21602" name="Rectangle 13"/>
              <p:cNvSpPr>
                <a:spLocks noChangeArrowheads="1"/>
              </p:cNvSpPr>
              <p:nvPr/>
            </p:nvSpPr>
            <p:spPr bwMode="auto">
              <a:xfrm>
                <a:off x="10900" y="8599"/>
                <a:ext cx="734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/>
                <a:r>
                  <a:rPr kumimoji="0" lang="zh-TW" altLang="en-US" sz="1000">
                    <a:solidFill>
                      <a:srgbClr val="000000"/>
                    </a:solidFill>
                    <a:latin typeface="標楷體" pitchFamily="65" charset="-120"/>
                  </a:rPr>
                  <a:t>學年度</a:t>
                </a:r>
                <a:endParaRPr kumimoji="0" lang="zh-TW" altLang="en-US" sz="1800"/>
              </a:p>
            </p:txBody>
          </p:sp>
          <p:sp>
            <p:nvSpPr>
              <p:cNvPr id="21603" name="Rectangle 78"/>
              <p:cNvSpPr>
                <a:spLocks noChangeArrowheads="1"/>
              </p:cNvSpPr>
              <p:nvPr/>
            </p:nvSpPr>
            <p:spPr bwMode="auto">
              <a:xfrm>
                <a:off x="2376" y="8597"/>
                <a:ext cx="331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97</a:t>
                </a:r>
                <a:endParaRPr kumimoji="0" lang="en-US" altLang="zh-TW" sz="1800"/>
              </a:p>
            </p:txBody>
          </p:sp>
          <p:sp>
            <p:nvSpPr>
              <p:cNvPr id="21604" name="Rectangle 79"/>
              <p:cNvSpPr>
                <a:spLocks noChangeArrowheads="1"/>
              </p:cNvSpPr>
              <p:nvPr/>
            </p:nvSpPr>
            <p:spPr bwMode="auto">
              <a:xfrm>
                <a:off x="3028" y="8597"/>
                <a:ext cx="33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98</a:t>
                </a:r>
                <a:endParaRPr kumimoji="0" lang="en-US" altLang="zh-TW" sz="1800"/>
              </a:p>
            </p:txBody>
          </p:sp>
          <p:sp>
            <p:nvSpPr>
              <p:cNvPr id="21605" name="Rectangle 80"/>
              <p:cNvSpPr>
                <a:spLocks noChangeArrowheads="1"/>
              </p:cNvSpPr>
              <p:nvPr/>
            </p:nvSpPr>
            <p:spPr bwMode="auto">
              <a:xfrm>
                <a:off x="3683" y="8597"/>
                <a:ext cx="343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99</a:t>
                </a:r>
                <a:endParaRPr kumimoji="0" lang="en-US" altLang="zh-TW" sz="1800"/>
              </a:p>
            </p:txBody>
          </p:sp>
          <p:sp>
            <p:nvSpPr>
              <p:cNvPr id="21606" name="Rectangle 81"/>
              <p:cNvSpPr>
                <a:spLocks noChangeArrowheads="1"/>
              </p:cNvSpPr>
              <p:nvPr/>
            </p:nvSpPr>
            <p:spPr bwMode="auto">
              <a:xfrm>
                <a:off x="4290" y="8597"/>
                <a:ext cx="395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100</a:t>
                </a:r>
                <a:endParaRPr kumimoji="0" lang="en-US" altLang="zh-TW" sz="1800"/>
              </a:p>
            </p:txBody>
          </p:sp>
          <p:sp>
            <p:nvSpPr>
              <p:cNvPr id="21607" name="Rectangle 82"/>
              <p:cNvSpPr>
                <a:spLocks noChangeArrowheads="1"/>
              </p:cNvSpPr>
              <p:nvPr/>
            </p:nvSpPr>
            <p:spPr bwMode="auto">
              <a:xfrm>
                <a:off x="4943" y="8597"/>
                <a:ext cx="40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101</a:t>
                </a:r>
                <a:endParaRPr kumimoji="0" lang="en-US" altLang="zh-TW" sz="1800"/>
              </a:p>
            </p:txBody>
          </p:sp>
          <p:sp>
            <p:nvSpPr>
              <p:cNvPr id="21608" name="Rectangle 83"/>
              <p:cNvSpPr>
                <a:spLocks noChangeArrowheads="1"/>
              </p:cNvSpPr>
              <p:nvPr/>
            </p:nvSpPr>
            <p:spPr bwMode="auto">
              <a:xfrm>
                <a:off x="5596" y="8597"/>
                <a:ext cx="40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102</a:t>
                </a:r>
                <a:endParaRPr kumimoji="0" lang="en-US" altLang="zh-TW" sz="1800"/>
              </a:p>
            </p:txBody>
          </p:sp>
          <p:sp>
            <p:nvSpPr>
              <p:cNvPr id="21609" name="Rectangle 84"/>
              <p:cNvSpPr>
                <a:spLocks noChangeArrowheads="1"/>
              </p:cNvSpPr>
              <p:nvPr/>
            </p:nvSpPr>
            <p:spPr bwMode="auto">
              <a:xfrm>
                <a:off x="6248" y="8597"/>
                <a:ext cx="416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103</a:t>
                </a:r>
                <a:endParaRPr kumimoji="0" lang="en-US" altLang="zh-TW" sz="1800"/>
              </a:p>
            </p:txBody>
          </p:sp>
          <p:sp>
            <p:nvSpPr>
              <p:cNvPr id="21610" name="Rectangle 85"/>
              <p:cNvSpPr>
                <a:spLocks noChangeArrowheads="1"/>
              </p:cNvSpPr>
              <p:nvPr/>
            </p:nvSpPr>
            <p:spPr bwMode="auto">
              <a:xfrm>
                <a:off x="6903" y="8597"/>
                <a:ext cx="42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104</a:t>
                </a:r>
                <a:endParaRPr kumimoji="0" lang="en-US" altLang="zh-TW" sz="1800"/>
              </a:p>
            </p:txBody>
          </p:sp>
          <p:sp>
            <p:nvSpPr>
              <p:cNvPr id="21611" name="Rectangle 86"/>
              <p:cNvSpPr>
                <a:spLocks noChangeArrowheads="1"/>
              </p:cNvSpPr>
              <p:nvPr/>
            </p:nvSpPr>
            <p:spPr bwMode="auto">
              <a:xfrm>
                <a:off x="7555" y="8597"/>
                <a:ext cx="42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105</a:t>
                </a:r>
                <a:endParaRPr kumimoji="0" lang="en-US" altLang="zh-TW" sz="1800"/>
              </a:p>
            </p:txBody>
          </p:sp>
          <p:sp>
            <p:nvSpPr>
              <p:cNvPr id="21612" name="Rectangle 87"/>
              <p:cNvSpPr>
                <a:spLocks noChangeArrowheads="1"/>
              </p:cNvSpPr>
              <p:nvPr/>
            </p:nvSpPr>
            <p:spPr bwMode="auto">
              <a:xfrm>
                <a:off x="8210" y="8597"/>
                <a:ext cx="43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106</a:t>
                </a:r>
                <a:endParaRPr kumimoji="0" lang="en-US" altLang="zh-TW" sz="1800"/>
              </a:p>
            </p:txBody>
          </p:sp>
          <p:sp>
            <p:nvSpPr>
              <p:cNvPr id="21613" name="Rectangle 88"/>
              <p:cNvSpPr>
                <a:spLocks noChangeArrowheads="1"/>
              </p:cNvSpPr>
              <p:nvPr/>
            </p:nvSpPr>
            <p:spPr bwMode="auto">
              <a:xfrm>
                <a:off x="8862" y="8597"/>
                <a:ext cx="44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107</a:t>
                </a:r>
                <a:endParaRPr kumimoji="0" lang="en-US" altLang="zh-TW" sz="1800"/>
              </a:p>
            </p:txBody>
          </p:sp>
          <p:sp>
            <p:nvSpPr>
              <p:cNvPr id="21614" name="Rectangle 89"/>
              <p:cNvSpPr>
                <a:spLocks noChangeArrowheads="1"/>
              </p:cNvSpPr>
              <p:nvPr/>
            </p:nvSpPr>
            <p:spPr bwMode="auto">
              <a:xfrm>
                <a:off x="9514" y="8597"/>
                <a:ext cx="44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108</a:t>
                </a:r>
                <a:endParaRPr kumimoji="0" lang="en-US" altLang="zh-TW" sz="1800"/>
              </a:p>
            </p:txBody>
          </p:sp>
          <p:sp>
            <p:nvSpPr>
              <p:cNvPr id="21615" name="Rectangle 90"/>
              <p:cNvSpPr>
                <a:spLocks noChangeArrowheads="1"/>
              </p:cNvSpPr>
              <p:nvPr/>
            </p:nvSpPr>
            <p:spPr bwMode="auto">
              <a:xfrm>
                <a:off x="10237" y="8599"/>
                <a:ext cx="45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109</a:t>
                </a:r>
                <a:endParaRPr kumimoji="0" lang="en-US" altLang="zh-TW" sz="1800"/>
              </a:p>
            </p:txBody>
          </p:sp>
          <p:sp>
            <p:nvSpPr>
              <p:cNvPr id="21616" name="Rectangle 91"/>
              <p:cNvSpPr>
                <a:spLocks noChangeArrowheads="1"/>
              </p:cNvSpPr>
              <p:nvPr/>
            </p:nvSpPr>
            <p:spPr bwMode="auto">
              <a:xfrm>
                <a:off x="1726" y="8599"/>
                <a:ext cx="36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96</a:t>
                </a:r>
                <a:endParaRPr kumimoji="0" lang="en-US" altLang="zh-TW" sz="1800"/>
              </a:p>
            </p:txBody>
          </p:sp>
        </p:grpSp>
        <p:sp>
          <p:nvSpPr>
            <p:cNvPr id="21513" name="Rectangle 4"/>
            <p:cNvSpPr>
              <a:spLocks noChangeArrowheads="1"/>
            </p:cNvSpPr>
            <p:nvPr/>
          </p:nvSpPr>
          <p:spPr bwMode="auto">
            <a:xfrm>
              <a:off x="580" y="3748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190,000</a:t>
              </a:r>
              <a:endParaRPr kumimoji="0" lang="en-US" altLang="zh-TW" sz="1800"/>
            </a:p>
          </p:txBody>
        </p:sp>
        <p:sp>
          <p:nvSpPr>
            <p:cNvPr id="21514" name="Rectangle 5"/>
            <p:cNvSpPr>
              <a:spLocks noChangeArrowheads="1"/>
            </p:cNvSpPr>
            <p:nvPr/>
          </p:nvSpPr>
          <p:spPr bwMode="auto">
            <a:xfrm>
              <a:off x="580" y="3480"/>
              <a:ext cx="5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205,000</a:t>
              </a:r>
              <a:endParaRPr kumimoji="0" lang="en-US" altLang="zh-TW" sz="1800"/>
            </a:p>
          </p:txBody>
        </p:sp>
        <p:sp>
          <p:nvSpPr>
            <p:cNvPr id="21515" name="Rectangle 6"/>
            <p:cNvSpPr>
              <a:spLocks noChangeArrowheads="1"/>
            </p:cNvSpPr>
            <p:nvPr/>
          </p:nvSpPr>
          <p:spPr bwMode="auto">
            <a:xfrm>
              <a:off x="580" y="3213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220,000</a:t>
              </a:r>
              <a:endParaRPr kumimoji="0" lang="en-US" altLang="zh-TW" sz="1800"/>
            </a:p>
          </p:txBody>
        </p:sp>
        <p:sp>
          <p:nvSpPr>
            <p:cNvPr id="21516" name="Rectangle 7"/>
            <p:cNvSpPr>
              <a:spLocks noChangeArrowheads="1"/>
            </p:cNvSpPr>
            <p:nvPr/>
          </p:nvSpPr>
          <p:spPr bwMode="auto">
            <a:xfrm>
              <a:off x="580" y="2945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235,000</a:t>
              </a:r>
              <a:endParaRPr kumimoji="0" lang="en-US" altLang="zh-TW" sz="1800"/>
            </a:p>
          </p:txBody>
        </p:sp>
        <p:sp>
          <p:nvSpPr>
            <p:cNvPr id="21517" name="Rectangle 8"/>
            <p:cNvSpPr>
              <a:spLocks noChangeArrowheads="1"/>
            </p:cNvSpPr>
            <p:nvPr/>
          </p:nvSpPr>
          <p:spPr bwMode="auto">
            <a:xfrm>
              <a:off x="580" y="2676"/>
              <a:ext cx="5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250,000</a:t>
              </a:r>
              <a:endParaRPr kumimoji="0" lang="en-US" altLang="zh-TW" sz="1800"/>
            </a:p>
          </p:txBody>
        </p:sp>
        <p:sp>
          <p:nvSpPr>
            <p:cNvPr id="21518" name="Rectangle 9"/>
            <p:cNvSpPr>
              <a:spLocks noChangeArrowheads="1"/>
            </p:cNvSpPr>
            <p:nvPr/>
          </p:nvSpPr>
          <p:spPr bwMode="auto">
            <a:xfrm>
              <a:off x="580" y="2409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265,000</a:t>
              </a:r>
              <a:endParaRPr kumimoji="0" lang="en-US" altLang="zh-TW" sz="1800"/>
            </a:p>
          </p:txBody>
        </p:sp>
        <p:sp>
          <p:nvSpPr>
            <p:cNvPr id="21519" name="Rectangle 10"/>
            <p:cNvSpPr>
              <a:spLocks noChangeArrowheads="1"/>
            </p:cNvSpPr>
            <p:nvPr/>
          </p:nvSpPr>
          <p:spPr bwMode="auto">
            <a:xfrm>
              <a:off x="580" y="2141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280,000</a:t>
              </a:r>
              <a:endParaRPr kumimoji="0" lang="en-US" altLang="zh-TW" sz="1800"/>
            </a:p>
          </p:txBody>
        </p:sp>
        <p:sp>
          <p:nvSpPr>
            <p:cNvPr id="21520" name="Rectangle 11"/>
            <p:cNvSpPr>
              <a:spLocks noChangeArrowheads="1"/>
            </p:cNvSpPr>
            <p:nvPr/>
          </p:nvSpPr>
          <p:spPr bwMode="auto">
            <a:xfrm>
              <a:off x="580" y="1872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295,000</a:t>
              </a:r>
              <a:endParaRPr kumimoji="0" lang="en-US" altLang="zh-TW" sz="1800"/>
            </a:p>
          </p:txBody>
        </p:sp>
        <p:sp>
          <p:nvSpPr>
            <p:cNvPr id="21521" name="Rectangle 12"/>
            <p:cNvSpPr>
              <a:spLocks noChangeArrowheads="1"/>
            </p:cNvSpPr>
            <p:nvPr/>
          </p:nvSpPr>
          <p:spPr bwMode="auto">
            <a:xfrm>
              <a:off x="580" y="1605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310,000</a:t>
              </a:r>
              <a:endParaRPr kumimoji="0" lang="en-US" altLang="zh-TW" sz="1800"/>
            </a:p>
          </p:txBody>
        </p:sp>
        <p:sp>
          <p:nvSpPr>
            <p:cNvPr id="21522" name="Rectangle 24"/>
            <p:cNvSpPr>
              <a:spLocks noChangeArrowheads="1"/>
            </p:cNvSpPr>
            <p:nvPr/>
          </p:nvSpPr>
          <p:spPr bwMode="auto">
            <a:xfrm>
              <a:off x="987" y="1434"/>
              <a:ext cx="4152" cy="2408"/>
            </a:xfrm>
            <a:prstGeom prst="rect">
              <a:avLst/>
            </a:prstGeom>
            <a:noFill/>
            <a:ln w="825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kumimoji="0" lang="zh-TW" altLang="en-US" sz="1800"/>
            </a:p>
          </p:txBody>
        </p:sp>
        <p:sp>
          <p:nvSpPr>
            <p:cNvPr id="21523" name="Rectangle 68"/>
            <p:cNvSpPr>
              <a:spLocks noChangeArrowheads="1"/>
            </p:cNvSpPr>
            <p:nvPr/>
          </p:nvSpPr>
          <p:spPr bwMode="auto">
            <a:xfrm>
              <a:off x="1247" y="1701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316,080</a:t>
              </a:r>
              <a:endParaRPr kumimoji="0" lang="en-US" altLang="zh-TW" sz="1800"/>
            </a:p>
          </p:txBody>
        </p:sp>
        <p:sp>
          <p:nvSpPr>
            <p:cNvPr id="21524" name="Rectangle 69"/>
            <p:cNvSpPr>
              <a:spLocks noChangeArrowheads="1"/>
            </p:cNvSpPr>
            <p:nvPr/>
          </p:nvSpPr>
          <p:spPr bwMode="auto">
            <a:xfrm>
              <a:off x="1833" y="1700"/>
              <a:ext cx="44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316,009</a:t>
              </a:r>
              <a:endParaRPr kumimoji="0" lang="en-US" altLang="zh-TW" sz="1800"/>
            </a:p>
          </p:txBody>
        </p:sp>
        <p:sp>
          <p:nvSpPr>
            <p:cNvPr id="21525" name="Rectangle 70"/>
            <p:cNvSpPr>
              <a:spLocks noChangeArrowheads="1"/>
            </p:cNvSpPr>
            <p:nvPr/>
          </p:nvSpPr>
          <p:spPr bwMode="auto">
            <a:xfrm>
              <a:off x="2257" y="1565"/>
              <a:ext cx="44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311,640</a:t>
              </a:r>
              <a:endParaRPr kumimoji="0" lang="en-US" altLang="zh-TW" sz="1800"/>
            </a:p>
          </p:txBody>
        </p:sp>
        <p:sp>
          <p:nvSpPr>
            <p:cNvPr id="21526" name="Rectangle 71"/>
            <p:cNvSpPr>
              <a:spLocks noChangeArrowheads="1"/>
            </p:cNvSpPr>
            <p:nvPr/>
          </p:nvSpPr>
          <p:spPr bwMode="auto">
            <a:xfrm>
              <a:off x="3061" y="2042"/>
              <a:ext cx="39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282,314</a:t>
              </a:r>
              <a:endParaRPr kumimoji="0" lang="en-US" altLang="zh-TW" sz="1800"/>
            </a:p>
          </p:txBody>
        </p:sp>
        <p:sp>
          <p:nvSpPr>
            <p:cNvPr id="21527" name="Rectangle 72"/>
            <p:cNvSpPr>
              <a:spLocks noChangeArrowheads="1"/>
            </p:cNvSpPr>
            <p:nvPr/>
          </p:nvSpPr>
          <p:spPr bwMode="auto">
            <a:xfrm>
              <a:off x="4113" y="3072"/>
              <a:ext cx="46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226,783</a:t>
              </a:r>
              <a:endParaRPr kumimoji="0" lang="en-US" altLang="zh-TW" sz="1800"/>
            </a:p>
          </p:txBody>
        </p:sp>
        <p:sp>
          <p:nvSpPr>
            <p:cNvPr id="21528" name="Rectangle 73"/>
            <p:cNvSpPr>
              <a:spLocks noChangeArrowheads="1"/>
            </p:cNvSpPr>
            <p:nvPr/>
          </p:nvSpPr>
          <p:spPr bwMode="auto">
            <a:xfrm>
              <a:off x="4138" y="3388"/>
              <a:ext cx="36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212,725</a:t>
              </a:r>
              <a:endParaRPr kumimoji="0" lang="en-US" altLang="zh-TW" sz="1800"/>
            </a:p>
          </p:txBody>
        </p:sp>
        <p:sp>
          <p:nvSpPr>
            <p:cNvPr id="21529" name="Rectangle 74"/>
            <p:cNvSpPr>
              <a:spLocks noChangeArrowheads="1"/>
            </p:cNvSpPr>
            <p:nvPr/>
          </p:nvSpPr>
          <p:spPr bwMode="auto">
            <a:xfrm>
              <a:off x="4643" y="3311"/>
              <a:ext cx="33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206,874</a:t>
              </a:r>
              <a:endParaRPr kumimoji="0" lang="en-US" altLang="zh-TW" sz="1800"/>
            </a:p>
          </p:txBody>
        </p:sp>
        <p:sp>
          <p:nvSpPr>
            <p:cNvPr id="21530" name="Rectangle 75"/>
            <p:cNvSpPr>
              <a:spLocks noChangeArrowheads="1"/>
            </p:cNvSpPr>
            <p:nvPr/>
          </p:nvSpPr>
          <p:spPr bwMode="auto">
            <a:xfrm>
              <a:off x="4830" y="3656"/>
              <a:ext cx="364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199,770</a:t>
              </a:r>
              <a:endParaRPr kumimoji="0" lang="en-US" altLang="zh-TW" sz="1800"/>
            </a:p>
          </p:txBody>
        </p:sp>
        <p:sp>
          <p:nvSpPr>
            <p:cNvPr id="21531" name="Rectangle 76"/>
            <p:cNvSpPr>
              <a:spLocks noChangeArrowheads="1"/>
            </p:cNvSpPr>
            <p:nvPr/>
          </p:nvSpPr>
          <p:spPr bwMode="auto">
            <a:xfrm>
              <a:off x="3532" y="2263"/>
              <a:ext cx="38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271,686</a:t>
              </a:r>
              <a:endParaRPr kumimoji="0" lang="en-US" altLang="zh-TW" sz="1800"/>
            </a:p>
          </p:txBody>
        </p:sp>
        <p:sp>
          <p:nvSpPr>
            <p:cNvPr id="21532" name="Rectangle 77"/>
            <p:cNvSpPr>
              <a:spLocks noChangeArrowheads="1"/>
            </p:cNvSpPr>
            <p:nvPr/>
          </p:nvSpPr>
          <p:spPr bwMode="auto">
            <a:xfrm>
              <a:off x="975" y="1474"/>
              <a:ext cx="4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317,975</a:t>
              </a:r>
              <a:endParaRPr kumimoji="0" lang="en-US" altLang="zh-TW" sz="1800"/>
            </a:p>
          </p:txBody>
        </p:sp>
        <p:sp>
          <p:nvSpPr>
            <p:cNvPr id="21533" name="Rectangle 92"/>
            <p:cNvSpPr>
              <a:spLocks noChangeArrowheads="1"/>
            </p:cNvSpPr>
            <p:nvPr/>
          </p:nvSpPr>
          <p:spPr bwMode="auto">
            <a:xfrm>
              <a:off x="2217" y="2109"/>
              <a:ext cx="417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285,552</a:t>
              </a:r>
              <a:endParaRPr kumimoji="0" lang="en-US" altLang="zh-TW" sz="1800"/>
            </a:p>
          </p:txBody>
        </p:sp>
        <p:sp>
          <p:nvSpPr>
            <p:cNvPr id="21534" name="Rectangle 93"/>
            <p:cNvSpPr>
              <a:spLocks noChangeArrowheads="1"/>
            </p:cNvSpPr>
            <p:nvPr/>
          </p:nvSpPr>
          <p:spPr bwMode="auto">
            <a:xfrm>
              <a:off x="2698" y="2490"/>
              <a:ext cx="476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 u="sng">
                  <a:solidFill>
                    <a:srgbClr val="000000"/>
                  </a:solidFill>
                  <a:latin typeface="新細明體" pitchFamily="18" charset="-120"/>
                </a:rPr>
                <a:t>268,752</a:t>
              </a:r>
              <a:endParaRPr kumimoji="0" lang="en-US" altLang="zh-TW" sz="1800"/>
            </a:p>
          </p:txBody>
        </p:sp>
        <p:sp>
          <p:nvSpPr>
            <p:cNvPr id="21535" name="Rectangle 94"/>
            <p:cNvSpPr>
              <a:spLocks noChangeArrowheads="1"/>
            </p:cNvSpPr>
            <p:nvPr/>
          </p:nvSpPr>
          <p:spPr bwMode="auto">
            <a:xfrm>
              <a:off x="3424" y="2855"/>
              <a:ext cx="398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239,389</a:t>
              </a:r>
              <a:endParaRPr kumimoji="0" lang="en-US" altLang="zh-TW" sz="1800"/>
            </a:p>
          </p:txBody>
        </p:sp>
        <p:sp>
          <p:nvSpPr>
            <p:cNvPr id="21536" name="Line 23"/>
            <p:cNvSpPr>
              <a:spLocks noChangeShapeType="1"/>
            </p:cNvSpPr>
            <p:nvPr/>
          </p:nvSpPr>
          <p:spPr bwMode="auto">
            <a:xfrm>
              <a:off x="987" y="143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7" name="Freeform 25"/>
            <p:cNvSpPr>
              <a:spLocks/>
            </p:cNvSpPr>
            <p:nvPr/>
          </p:nvSpPr>
          <p:spPr bwMode="auto">
            <a:xfrm>
              <a:off x="987" y="1434"/>
              <a:ext cx="29" cy="2408"/>
            </a:xfrm>
            <a:custGeom>
              <a:avLst/>
              <a:gdLst>
                <a:gd name="T0" fmla="*/ 0 w 33"/>
                <a:gd name="T1" fmla="*/ 0 h 3030"/>
                <a:gd name="T2" fmla="*/ 0 w 33"/>
                <a:gd name="T3" fmla="*/ 358 h 3030"/>
                <a:gd name="T4" fmla="*/ 59 w 33"/>
                <a:gd name="T5" fmla="*/ 358 h 3030"/>
                <a:gd name="T6" fmla="*/ 0 60000 65536"/>
                <a:gd name="T7" fmla="*/ 0 60000 65536"/>
                <a:gd name="T8" fmla="*/ 0 60000 65536"/>
                <a:gd name="T9" fmla="*/ 0 w 33"/>
                <a:gd name="T10" fmla="*/ 0 h 3030"/>
                <a:gd name="T11" fmla="*/ 33 w 33"/>
                <a:gd name="T12" fmla="*/ 3030 h 30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3030">
                  <a:moveTo>
                    <a:pt x="0" y="0"/>
                  </a:moveTo>
                  <a:lnTo>
                    <a:pt x="0" y="3030"/>
                  </a:lnTo>
                  <a:lnTo>
                    <a:pt x="33" y="30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8" name="Line 26"/>
            <p:cNvSpPr>
              <a:spLocks noChangeShapeType="1"/>
            </p:cNvSpPr>
            <p:nvPr/>
          </p:nvSpPr>
          <p:spPr bwMode="auto">
            <a:xfrm>
              <a:off x="987" y="357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9" name="Line 27"/>
            <p:cNvSpPr>
              <a:spLocks noChangeShapeType="1"/>
            </p:cNvSpPr>
            <p:nvPr/>
          </p:nvSpPr>
          <p:spPr bwMode="auto">
            <a:xfrm>
              <a:off x="987" y="330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0" name="Line 28"/>
            <p:cNvSpPr>
              <a:spLocks noChangeShapeType="1"/>
            </p:cNvSpPr>
            <p:nvPr/>
          </p:nvSpPr>
          <p:spPr bwMode="auto">
            <a:xfrm>
              <a:off x="987" y="303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1" name="Line 29"/>
            <p:cNvSpPr>
              <a:spLocks noChangeShapeType="1"/>
            </p:cNvSpPr>
            <p:nvPr/>
          </p:nvSpPr>
          <p:spPr bwMode="auto">
            <a:xfrm>
              <a:off x="987" y="277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2" name="Line 30"/>
            <p:cNvSpPr>
              <a:spLocks noChangeShapeType="1"/>
            </p:cNvSpPr>
            <p:nvPr/>
          </p:nvSpPr>
          <p:spPr bwMode="auto">
            <a:xfrm>
              <a:off x="987" y="250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3" name="Line 31"/>
            <p:cNvSpPr>
              <a:spLocks noChangeShapeType="1"/>
            </p:cNvSpPr>
            <p:nvPr/>
          </p:nvSpPr>
          <p:spPr bwMode="auto">
            <a:xfrm>
              <a:off x="987" y="223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4" name="Line 32"/>
            <p:cNvSpPr>
              <a:spLocks noChangeShapeType="1"/>
            </p:cNvSpPr>
            <p:nvPr/>
          </p:nvSpPr>
          <p:spPr bwMode="auto">
            <a:xfrm>
              <a:off x="987" y="196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5" name="Line 33"/>
            <p:cNvSpPr>
              <a:spLocks noChangeShapeType="1"/>
            </p:cNvSpPr>
            <p:nvPr/>
          </p:nvSpPr>
          <p:spPr bwMode="auto">
            <a:xfrm>
              <a:off x="987" y="170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6" name="Line 34"/>
            <p:cNvSpPr>
              <a:spLocks noChangeShapeType="1"/>
            </p:cNvSpPr>
            <p:nvPr/>
          </p:nvSpPr>
          <p:spPr bwMode="auto">
            <a:xfrm>
              <a:off x="987" y="143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7" name="Line 15"/>
            <p:cNvSpPr>
              <a:spLocks noChangeShapeType="1"/>
            </p:cNvSpPr>
            <p:nvPr/>
          </p:nvSpPr>
          <p:spPr bwMode="auto">
            <a:xfrm>
              <a:off x="987" y="357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8" name="Line 16"/>
            <p:cNvSpPr>
              <a:spLocks noChangeShapeType="1"/>
            </p:cNvSpPr>
            <p:nvPr/>
          </p:nvSpPr>
          <p:spPr bwMode="auto">
            <a:xfrm>
              <a:off x="987" y="330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9" name="Line 17"/>
            <p:cNvSpPr>
              <a:spLocks noChangeShapeType="1"/>
            </p:cNvSpPr>
            <p:nvPr/>
          </p:nvSpPr>
          <p:spPr bwMode="auto">
            <a:xfrm>
              <a:off x="987" y="303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0" name="Line 18"/>
            <p:cNvSpPr>
              <a:spLocks noChangeShapeType="1"/>
            </p:cNvSpPr>
            <p:nvPr/>
          </p:nvSpPr>
          <p:spPr bwMode="auto">
            <a:xfrm>
              <a:off x="987" y="277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1" name="Line 19"/>
            <p:cNvSpPr>
              <a:spLocks noChangeShapeType="1"/>
            </p:cNvSpPr>
            <p:nvPr/>
          </p:nvSpPr>
          <p:spPr bwMode="auto">
            <a:xfrm>
              <a:off x="984" y="2501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2" name="Line 20"/>
            <p:cNvSpPr>
              <a:spLocks noChangeShapeType="1"/>
            </p:cNvSpPr>
            <p:nvPr/>
          </p:nvSpPr>
          <p:spPr bwMode="auto">
            <a:xfrm>
              <a:off x="987" y="223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3" name="Line 21"/>
            <p:cNvSpPr>
              <a:spLocks noChangeShapeType="1"/>
            </p:cNvSpPr>
            <p:nvPr/>
          </p:nvSpPr>
          <p:spPr bwMode="auto">
            <a:xfrm>
              <a:off x="987" y="196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4" name="Line 22"/>
            <p:cNvSpPr>
              <a:spLocks noChangeShapeType="1"/>
            </p:cNvSpPr>
            <p:nvPr/>
          </p:nvSpPr>
          <p:spPr bwMode="auto">
            <a:xfrm>
              <a:off x="987" y="170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5" name="Line 35"/>
            <p:cNvSpPr>
              <a:spLocks noChangeShapeType="1"/>
            </p:cNvSpPr>
            <p:nvPr/>
          </p:nvSpPr>
          <p:spPr bwMode="auto">
            <a:xfrm>
              <a:off x="987" y="384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6" name="Line 36"/>
            <p:cNvSpPr>
              <a:spLocks noChangeShapeType="1"/>
            </p:cNvSpPr>
            <p:nvPr/>
          </p:nvSpPr>
          <p:spPr bwMode="auto">
            <a:xfrm flipV="1">
              <a:off x="987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7" name="Group 37"/>
            <p:cNvGrpSpPr>
              <a:grpSpLocks/>
            </p:cNvGrpSpPr>
            <p:nvPr/>
          </p:nvGrpSpPr>
          <p:grpSpPr bwMode="auto">
            <a:xfrm>
              <a:off x="1284" y="3816"/>
              <a:ext cx="3559" cy="26"/>
              <a:chOff x="1689" y="4906"/>
              <a:chExt cx="6419" cy="52"/>
            </a:xfrm>
          </p:grpSpPr>
          <p:sp>
            <p:nvSpPr>
              <p:cNvPr id="21589" name="Line 38"/>
              <p:cNvSpPr>
                <a:spLocks noChangeShapeType="1"/>
              </p:cNvSpPr>
              <p:nvPr/>
            </p:nvSpPr>
            <p:spPr bwMode="auto">
              <a:xfrm flipV="1">
                <a:off x="168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0" name="Line 39"/>
              <p:cNvSpPr>
                <a:spLocks noChangeShapeType="1"/>
              </p:cNvSpPr>
              <p:nvPr/>
            </p:nvSpPr>
            <p:spPr bwMode="auto">
              <a:xfrm flipV="1">
                <a:off x="222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1" name="Line 40"/>
              <p:cNvSpPr>
                <a:spLocks noChangeShapeType="1"/>
              </p:cNvSpPr>
              <p:nvPr/>
            </p:nvSpPr>
            <p:spPr bwMode="auto">
              <a:xfrm flipV="1">
                <a:off x="275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2" name="Line 41"/>
              <p:cNvSpPr>
                <a:spLocks noChangeShapeType="1"/>
              </p:cNvSpPr>
              <p:nvPr/>
            </p:nvSpPr>
            <p:spPr bwMode="auto">
              <a:xfrm flipV="1">
                <a:off x="329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3" name="Line 42"/>
              <p:cNvSpPr>
                <a:spLocks noChangeShapeType="1"/>
              </p:cNvSpPr>
              <p:nvPr/>
            </p:nvSpPr>
            <p:spPr bwMode="auto">
              <a:xfrm flipV="1">
                <a:off x="382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4" name="Line 43"/>
              <p:cNvSpPr>
                <a:spLocks noChangeShapeType="1"/>
              </p:cNvSpPr>
              <p:nvPr/>
            </p:nvSpPr>
            <p:spPr bwMode="auto">
              <a:xfrm flipV="1">
                <a:off x="4364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5" name="Line 44"/>
              <p:cNvSpPr>
                <a:spLocks noChangeShapeType="1"/>
              </p:cNvSpPr>
              <p:nvPr/>
            </p:nvSpPr>
            <p:spPr bwMode="auto">
              <a:xfrm flipV="1">
                <a:off x="489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6" name="Line 45"/>
              <p:cNvSpPr>
                <a:spLocks noChangeShapeType="1"/>
              </p:cNvSpPr>
              <p:nvPr/>
            </p:nvSpPr>
            <p:spPr bwMode="auto">
              <a:xfrm flipV="1">
                <a:off x="543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7" name="Line 46"/>
              <p:cNvSpPr>
                <a:spLocks noChangeShapeType="1"/>
              </p:cNvSpPr>
              <p:nvPr/>
            </p:nvSpPr>
            <p:spPr bwMode="auto">
              <a:xfrm flipV="1">
                <a:off x="596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8" name="Line 47"/>
              <p:cNvSpPr>
                <a:spLocks noChangeShapeType="1"/>
              </p:cNvSpPr>
              <p:nvPr/>
            </p:nvSpPr>
            <p:spPr bwMode="auto">
              <a:xfrm flipV="1">
                <a:off x="650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9" name="Line 48"/>
              <p:cNvSpPr>
                <a:spLocks noChangeShapeType="1"/>
              </p:cNvSpPr>
              <p:nvPr/>
            </p:nvSpPr>
            <p:spPr bwMode="auto">
              <a:xfrm flipV="1">
                <a:off x="703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0" name="Line 49"/>
              <p:cNvSpPr>
                <a:spLocks noChangeShapeType="1"/>
              </p:cNvSpPr>
              <p:nvPr/>
            </p:nvSpPr>
            <p:spPr bwMode="auto">
              <a:xfrm flipV="1">
                <a:off x="7572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1" name="Line 50"/>
              <p:cNvSpPr>
                <a:spLocks noChangeShapeType="1"/>
              </p:cNvSpPr>
              <p:nvPr/>
            </p:nvSpPr>
            <p:spPr bwMode="auto">
              <a:xfrm flipV="1">
                <a:off x="810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58" name="Line 51"/>
            <p:cNvSpPr>
              <a:spLocks noChangeShapeType="1"/>
            </p:cNvSpPr>
            <p:nvPr/>
          </p:nvSpPr>
          <p:spPr bwMode="auto">
            <a:xfrm flipV="1">
              <a:off x="5139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9" name="Group 81"/>
            <p:cNvGrpSpPr>
              <a:grpSpLocks noChangeAspect="1"/>
            </p:cNvGrpSpPr>
            <p:nvPr/>
          </p:nvGrpSpPr>
          <p:grpSpPr bwMode="auto">
            <a:xfrm>
              <a:off x="1156" y="1565"/>
              <a:ext cx="3901" cy="2046"/>
              <a:chOff x="1500" y="630"/>
              <a:chExt cx="5155" cy="4445"/>
            </a:xfrm>
          </p:grpSpPr>
          <p:grpSp>
            <p:nvGrpSpPr>
              <p:cNvPr id="21561" name="Group 82"/>
              <p:cNvGrpSpPr>
                <a:grpSpLocks noChangeAspect="1"/>
              </p:cNvGrpSpPr>
              <p:nvPr/>
            </p:nvGrpSpPr>
            <p:grpSpPr bwMode="auto">
              <a:xfrm>
                <a:off x="1536" y="666"/>
                <a:ext cx="5083" cy="4373"/>
                <a:chOff x="1536" y="666"/>
                <a:chExt cx="5083" cy="4373"/>
              </a:xfrm>
            </p:grpSpPr>
            <p:sp>
              <p:nvSpPr>
                <p:cNvPr id="21576" name="Freeform 83"/>
                <p:cNvSpPr>
                  <a:spLocks noChangeAspect="1"/>
                </p:cNvSpPr>
                <p:nvPr/>
              </p:nvSpPr>
              <p:spPr bwMode="auto">
                <a:xfrm>
                  <a:off x="1536" y="666"/>
                  <a:ext cx="393" cy="71"/>
                </a:xfrm>
                <a:custGeom>
                  <a:avLst/>
                  <a:gdLst>
                    <a:gd name="T0" fmla="*/ 0 w 393"/>
                    <a:gd name="T1" fmla="*/ 0 h 71"/>
                    <a:gd name="T2" fmla="*/ 190 w 393"/>
                    <a:gd name="T3" fmla="*/ 35 h 71"/>
                    <a:gd name="T4" fmla="*/ 393 w 393"/>
                    <a:gd name="T5" fmla="*/ 71 h 7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71"/>
                    <a:gd name="T11" fmla="*/ 393 w 393"/>
                    <a:gd name="T12" fmla="*/ 71 h 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71">
                      <a:moveTo>
                        <a:pt x="0" y="0"/>
                      </a:moveTo>
                      <a:lnTo>
                        <a:pt x="190" y="35"/>
                      </a:lnTo>
                      <a:lnTo>
                        <a:pt x="393" y="7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7" name="Freeform 84"/>
                <p:cNvSpPr>
                  <a:spLocks noChangeAspect="1"/>
                </p:cNvSpPr>
                <p:nvPr/>
              </p:nvSpPr>
              <p:spPr bwMode="auto">
                <a:xfrm>
                  <a:off x="1929" y="737"/>
                  <a:ext cx="393" cy="24"/>
                </a:xfrm>
                <a:custGeom>
                  <a:avLst/>
                  <a:gdLst>
                    <a:gd name="T0" fmla="*/ 0 w 393"/>
                    <a:gd name="T1" fmla="*/ 0 h 24"/>
                    <a:gd name="T2" fmla="*/ 190 w 393"/>
                    <a:gd name="T3" fmla="*/ 12 h 24"/>
                    <a:gd name="T4" fmla="*/ 393 w 393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4"/>
                    <a:gd name="T11" fmla="*/ 393 w 393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4">
                      <a:moveTo>
                        <a:pt x="0" y="0"/>
                      </a:moveTo>
                      <a:lnTo>
                        <a:pt x="190" y="12"/>
                      </a:lnTo>
                      <a:lnTo>
                        <a:pt x="393" y="24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8" name="Freeform 85"/>
                <p:cNvSpPr>
                  <a:spLocks noChangeAspect="1"/>
                </p:cNvSpPr>
                <p:nvPr/>
              </p:nvSpPr>
              <p:spPr bwMode="auto">
                <a:xfrm>
                  <a:off x="2322" y="725"/>
                  <a:ext cx="392" cy="36"/>
                </a:xfrm>
                <a:custGeom>
                  <a:avLst/>
                  <a:gdLst>
                    <a:gd name="T0" fmla="*/ 0 w 392"/>
                    <a:gd name="T1" fmla="*/ 36 h 36"/>
                    <a:gd name="T2" fmla="*/ 95 w 392"/>
                    <a:gd name="T3" fmla="*/ 24 h 36"/>
                    <a:gd name="T4" fmla="*/ 190 w 392"/>
                    <a:gd name="T5" fmla="*/ 12 h 36"/>
                    <a:gd name="T6" fmla="*/ 297 w 392"/>
                    <a:gd name="T7" fmla="*/ 0 h 36"/>
                    <a:gd name="T8" fmla="*/ 392 w 392"/>
                    <a:gd name="T9" fmla="*/ 12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2"/>
                    <a:gd name="T16" fmla="*/ 0 h 36"/>
                    <a:gd name="T17" fmla="*/ 392 w 39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2" h="36">
                      <a:moveTo>
                        <a:pt x="0" y="36"/>
                      </a:moveTo>
                      <a:lnTo>
                        <a:pt x="95" y="24"/>
                      </a:lnTo>
                      <a:lnTo>
                        <a:pt x="190" y="12"/>
                      </a:lnTo>
                      <a:lnTo>
                        <a:pt x="297" y="0"/>
                      </a:lnTo>
                      <a:lnTo>
                        <a:pt x="392" y="1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9" name="Freeform 86"/>
                <p:cNvSpPr>
                  <a:spLocks noChangeAspect="1"/>
                </p:cNvSpPr>
                <p:nvPr/>
              </p:nvSpPr>
              <p:spPr bwMode="auto">
                <a:xfrm>
                  <a:off x="2714" y="737"/>
                  <a:ext cx="393" cy="166"/>
                </a:xfrm>
                <a:custGeom>
                  <a:avLst/>
                  <a:gdLst>
                    <a:gd name="T0" fmla="*/ 0 w 393"/>
                    <a:gd name="T1" fmla="*/ 0 h 166"/>
                    <a:gd name="T2" fmla="*/ 96 w 393"/>
                    <a:gd name="T3" fmla="*/ 12 h 166"/>
                    <a:gd name="T4" fmla="*/ 203 w 393"/>
                    <a:gd name="T5" fmla="*/ 24 h 166"/>
                    <a:gd name="T6" fmla="*/ 250 w 393"/>
                    <a:gd name="T7" fmla="*/ 47 h 166"/>
                    <a:gd name="T8" fmla="*/ 298 w 393"/>
                    <a:gd name="T9" fmla="*/ 71 h 166"/>
                    <a:gd name="T10" fmla="*/ 346 w 393"/>
                    <a:gd name="T11" fmla="*/ 107 h 166"/>
                    <a:gd name="T12" fmla="*/ 393 w 393"/>
                    <a:gd name="T13" fmla="*/ 166 h 1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3"/>
                    <a:gd name="T22" fmla="*/ 0 h 166"/>
                    <a:gd name="T23" fmla="*/ 393 w 393"/>
                    <a:gd name="T24" fmla="*/ 166 h 1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3" h="166">
                      <a:moveTo>
                        <a:pt x="0" y="0"/>
                      </a:moveTo>
                      <a:lnTo>
                        <a:pt x="96" y="12"/>
                      </a:lnTo>
                      <a:lnTo>
                        <a:pt x="203" y="24"/>
                      </a:lnTo>
                      <a:lnTo>
                        <a:pt x="250" y="47"/>
                      </a:lnTo>
                      <a:lnTo>
                        <a:pt x="298" y="71"/>
                      </a:lnTo>
                      <a:lnTo>
                        <a:pt x="346" y="107"/>
                      </a:lnTo>
                      <a:lnTo>
                        <a:pt x="393" y="16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0" name="Freeform 87"/>
                <p:cNvSpPr>
                  <a:spLocks noChangeAspect="1"/>
                </p:cNvSpPr>
                <p:nvPr/>
              </p:nvSpPr>
              <p:spPr bwMode="auto">
                <a:xfrm>
                  <a:off x="3107" y="903"/>
                  <a:ext cx="381" cy="963"/>
                </a:xfrm>
                <a:custGeom>
                  <a:avLst/>
                  <a:gdLst>
                    <a:gd name="T0" fmla="*/ 0 w 381"/>
                    <a:gd name="T1" fmla="*/ 0 h 963"/>
                    <a:gd name="T2" fmla="*/ 48 w 381"/>
                    <a:gd name="T3" fmla="*/ 83 h 963"/>
                    <a:gd name="T4" fmla="*/ 95 w 381"/>
                    <a:gd name="T5" fmla="*/ 190 h 963"/>
                    <a:gd name="T6" fmla="*/ 143 w 381"/>
                    <a:gd name="T7" fmla="*/ 321 h 963"/>
                    <a:gd name="T8" fmla="*/ 191 w 381"/>
                    <a:gd name="T9" fmla="*/ 452 h 963"/>
                    <a:gd name="T10" fmla="*/ 238 w 381"/>
                    <a:gd name="T11" fmla="*/ 595 h 963"/>
                    <a:gd name="T12" fmla="*/ 286 w 381"/>
                    <a:gd name="T13" fmla="*/ 725 h 963"/>
                    <a:gd name="T14" fmla="*/ 334 w 381"/>
                    <a:gd name="T15" fmla="*/ 856 h 963"/>
                    <a:gd name="T16" fmla="*/ 381 w 381"/>
                    <a:gd name="T17" fmla="*/ 963 h 9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1"/>
                    <a:gd name="T28" fmla="*/ 0 h 963"/>
                    <a:gd name="T29" fmla="*/ 381 w 381"/>
                    <a:gd name="T30" fmla="*/ 963 h 9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1" h="963">
                      <a:moveTo>
                        <a:pt x="0" y="0"/>
                      </a:moveTo>
                      <a:lnTo>
                        <a:pt x="48" y="83"/>
                      </a:lnTo>
                      <a:lnTo>
                        <a:pt x="95" y="190"/>
                      </a:lnTo>
                      <a:lnTo>
                        <a:pt x="143" y="321"/>
                      </a:lnTo>
                      <a:lnTo>
                        <a:pt x="191" y="452"/>
                      </a:lnTo>
                      <a:lnTo>
                        <a:pt x="238" y="595"/>
                      </a:lnTo>
                      <a:lnTo>
                        <a:pt x="286" y="725"/>
                      </a:lnTo>
                      <a:lnTo>
                        <a:pt x="334" y="856"/>
                      </a:lnTo>
                      <a:lnTo>
                        <a:pt x="381" y="963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1" name="Freeform 88"/>
                <p:cNvSpPr>
                  <a:spLocks noChangeAspect="1"/>
                </p:cNvSpPr>
                <p:nvPr/>
              </p:nvSpPr>
              <p:spPr bwMode="auto">
                <a:xfrm>
                  <a:off x="3488" y="1866"/>
                  <a:ext cx="393" cy="618"/>
                </a:xfrm>
                <a:custGeom>
                  <a:avLst/>
                  <a:gdLst>
                    <a:gd name="T0" fmla="*/ 0 w 393"/>
                    <a:gd name="T1" fmla="*/ 0 h 618"/>
                    <a:gd name="T2" fmla="*/ 95 w 393"/>
                    <a:gd name="T3" fmla="*/ 202 h 618"/>
                    <a:gd name="T4" fmla="*/ 143 w 393"/>
                    <a:gd name="T5" fmla="*/ 309 h 618"/>
                    <a:gd name="T6" fmla="*/ 191 w 393"/>
                    <a:gd name="T7" fmla="*/ 404 h 618"/>
                    <a:gd name="T8" fmla="*/ 250 w 393"/>
                    <a:gd name="T9" fmla="*/ 487 h 618"/>
                    <a:gd name="T10" fmla="*/ 298 w 393"/>
                    <a:gd name="T11" fmla="*/ 547 h 618"/>
                    <a:gd name="T12" fmla="*/ 345 w 393"/>
                    <a:gd name="T13" fmla="*/ 594 h 618"/>
                    <a:gd name="T14" fmla="*/ 393 w 393"/>
                    <a:gd name="T15" fmla="*/ 618 h 6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618"/>
                    <a:gd name="T26" fmla="*/ 393 w 393"/>
                    <a:gd name="T27" fmla="*/ 618 h 6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618">
                      <a:moveTo>
                        <a:pt x="0" y="0"/>
                      </a:moveTo>
                      <a:lnTo>
                        <a:pt x="95" y="202"/>
                      </a:lnTo>
                      <a:lnTo>
                        <a:pt x="143" y="309"/>
                      </a:lnTo>
                      <a:lnTo>
                        <a:pt x="191" y="404"/>
                      </a:lnTo>
                      <a:lnTo>
                        <a:pt x="250" y="487"/>
                      </a:lnTo>
                      <a:lnTo>
                        <a:pt x="298" y="547"/>
                      </a:lnTo>
                      <a:lnTo>
                        <a:pt x="345" y="594"/>
                      </a:lnTo>
                      <a:lnTo>
                        <a:pt x="393" y="618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2" name="Freeform 89"/>
                <p:cNvSpPr>
                  <a:spLocks noChangeAspect="1"/>
                </p:cNvSpPr>
                <p:nvPr/>
              </p:nvSpPr>
              <p:spPr bwMode="auto">
                <a:xfrm>
                  <a:off x="3881" y="1985"/>
                  <a:ext cx="393" cy="499"/>
                </a:xfrm>
                <a:custGeom>
                  <a:avLst/>
                  <a:gdLst>
                    <a:gd name="T0" fmla="*/ 0 w 393"/>
                    <a:gd name="T1" fmla="*/ 499 h 499"/>
                    <a:gd name="T2" fmla="*/ 24 w 393"/>
                    <a:gd name="T3" fmla="*/ 499 h 499"/>
                    <a:gd name="T4" fmla="*/ 48 w 393"/>
                    <a:gd name="T5" fmla="*/ 487 h 499"/>
                    <a:gd name="T6" fmla="*/ 72 w 393"/>
                    <a:gd name="T7" fmla="*/ 463 h 499"/>
                    <a:gd name="T8" fmla="*/ 95 w 393"/>
                    <a:gd name="T9" fmla="*/ 428 h 499"/>
                    <a:gd name="T10" fmla="*/ 143 w 393"/>
                    <a:gd name="T11" fmla="*/ 356 h 499"/>
                    <a:gd name="T12" fmla="*/ 191 w 393"/>
                    <a:gd name="T13" fmla="*/ 261 h 499"/>
                    <a:gd name="T14" fmla="*/ 250 w 393"/>
                    <a:gd name="T15" fmla="*/ 166 h 499"/>
                    <a:gd name="T16" fmla="*/ 298 w 393"/>
                    <a:gd name="T17" fmla="*/ 83 h 499"/>
                    <a:gd name="T18" fmla="*/ 345 w 393"/>
                    <a:gd name="T19" fmla="*/ 24 h 499"/>
                    <a:gd name="T20" fmla="*/ 369 w 393"/>
                    <a:gd name="T21" fmla="*/ 12 h 499"/>
                    <a:gd name="T22" fmla="*/ 393 w 393"/>
                    <a:gd name="T23" fmla="*/ 0 h 49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3"/>
                    <a:gd name="T37" fmla="*/ 0 h 499"/>
                    <a:gd name="T38" fmla="*/ 393 w 393"/>
                    <a:gd name="T39" fmla="*/ 499 h 49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3" h="499">
                      <a:moveTo>
                        <a:pt x="0" y="499"/>
                      </a:moveTo>
                      <a:lnTo>
                        <a:pt x="24" y="499"/>
                      </a:lnTo>
                      <a:lnTo>
                        <a:pt x="48" y="487"/>
                      </a:lnTo>
                      <a:lnTo>
                        <a:pt x="72" y="463"/>
                      </a:lnTo>
                      <a:lnTo>
                        <a:pt x="95" y="428"/>
                      </a:lnTo>
                      <a:lnTo>
                        <a:pt x="143" y="356"/>
                      </a:lnTo>
                      <a:lnTo>
                        <a:pt x="191" y="261"/>
                      </a:lnTo>
                      <a:lnTo>
                        <a:pt x="250" y="166"/>
                      </a:lnTo>
                      <a:lnTo>
                        <a:pt x="298" y="83"/>
                      </a:lnTo>
                      <a:lnTo>
                        <a:pt x="345" y="24"/>
                      </a:lnTo>
                      <a:lnTo>
                        <a:pt x="369" y="12"/>
                      </a:lnTo>
                      <a:lnTo>
                        <a:pt x="393" y="0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3" name="Freeform 90"/>
                <p:cNvSpPr>
                  <a:spLocks noChangeAspect="1"/>
                </p:cNvSpPr>
                <p:nvPr/>
              </p:nvSpPr>
              <p:spPr bwMode="auto">
                <a:xfrm>
                  <a:off x="4274" y="1985"/>
                  <a:ext cx="393" cy="392"/>
                </a:xfrm>
                <a:custGeom>
                  <a:avLst/>
                  <a:gdLst>
                    <a:gd name="T0" fmla="*/ 0 w 393"/>
                    <a:gd name="T1" fmla="*/ 0 h 392"/>
                    <a:gd name="T2" fmla="*/ 48 w 393"/>
                    <a:gd name="T3" fmla="*/ 0 h 392"/>
                    <a:gd name="T4" fmla="*/ 95 w 393"/>
                    <a:gd name="T5" fmla="*/ 24 h 392"/>
                    <a:gd name="T6" fmla="*/ 143 w 393"/>
                    <a:gd name="T7" fmla="*/ 47 h 392"/>
                    <a:gd name="T8" fmla="*/ 202 w 393"/>
                    <a:gd name="T9" fmla="*/ 95 h 392"/>
                    <a:gd name="T10" fmla="*/ 250 w 393"/>
                    <a:gd name="T11" fmla="*/ 154 h 392"/>
                    <a:gd name="T12" fmla="*/ 298 w 393"/>
                    <a:gd name="T13" fmla="*/ 226 h 392"/>
                    <a:gd name="T14" fmla="*/ 345 w 393"/>
                    <a:gd name="T15" fmla="*/ 309 h 392"/>
                    <a:gd name="T16" fmla="*/ 393 w 393"/>
                    <a:gd name="T17" fmla="*/ 392 h 3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93"/>
                    <a:gd name="T28" fmla="*/ 0 h 392"/>
                    <a:gd name="T29" fmla="*/ 393 w 393"/>
                    <a:gd name="T30" fmla="*/ 392 h 3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93" h="392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95" y="24"/>
                      </a:lnTo>
                      <a:lnTo>
                        <a:pt x="143" y="47"/>
                      </a:lnTo>
                      <a:lnTo>
                        <a:pt x="202" y="95"/>
                      </a:lnTo>
                      <a:lnTo>
                        <a:pt x="250" y="154"/>
                      </a:lnTo>
                      <a:lnTo>
                        <a:pt x="298" y="226"/>
                      </a:lnTo>
                      <a:lnTo>
                        <a:pt x="345" y="309"/>
                      </a:lnTo>
                      <a:lnTo>
                        <a:pt x="393" y="39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4" name="Freeform 91"/>
                <p:cNvSpPr>
                  <a:spLocks noChangeAspect="1"/>
                </p:cNvSpPr>
                <p:nvPr/>
              </p:nvSpPr>
              <p:spPr bwMode="auto">
                <a:xfrm>
                  <a:off x="4667" y="2377"/>
                  <a:ext cx="381" cy="1189"/>
                </a:xfrm>
                <a:custGeom>
                  <a:avLst/>
                  <a:gdLst>
                    <a:gd name="T0" fmla="*/ 0 w 381"/>
                    <a:gd name="T1" fmla="*/ 0 h 1189"/>
                    <a:gd name="T2" fmla="*/ 24 w 381"/>
                    <a:gd name="T3" fmla="*/ 59 h 1189"/>
                    <a:gd name="T4" fmla="*/ 47 w 381"/>
                    <a:gd name="T5" fmla="*/ 119 h 1189"/>
                    <a:gd name="T6" fmla="*/ 95 w 381"/>
                    <a:gd name="T7" fmla="*/ 261 h 1189"/>
                    <a:gd name="T8" fmla="*/ 143 w 381"/>
                    <a:gd name="T9" fmla="*/ 416 h 1189"/>
                    <a:gd name="T10" fmla="*/ 190 w 381"/>
                    <a:gd name="T11" fmla="*/ 594 h 1189"/>
                    <a:gd name="T12" fmla="*/ 238 w 381"/>
                    <a:gd name="T13" fmla="*/ 761 h 1189"/>
                    <a:gd name="T14" fmla="*/ 286 w 381"/>
                    <a:gd name="T15" fmla="*/ 927 h 1189"/>
                    <a:gd name="T16" fmla="*/ 333 w 381"/>
                    <a:gd name="T17" fmla="*/ 1070 h 1189"/>
                    <a:gd name="T18" fmla="*/ 381 w 381"/>
                    <a:gd name="T19" fmla="*/ 1189 h 1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1"/>
                    <a:gd name="T31" fmla="*/ 0 h 1189"/>
                    <a:gd name="T32" fmla="*/ 381 w 381"/>
                    <a:gd name="T33" fmla="*/ 1189 h 1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1" h="1189">
                      <a:moveTo>
                        <a:pt x="0" y="0"/>
                      </a:moveTo>
                      <a:lnTo>
                        <a:pt x="24" y="59"/>
                      </a:lnTo>
                      <a:lnTo>
                        <a:pt x="47" y="119"/>
                      </a:lnTo>
                      <a:lnTo>
                        <a:pt x="95" y="261"/>
                      </a:lnTo>
                      <a:lnTo>
                        <a:pt x="143" y="416"/>
                      </a:lnTo>
                      <a:lnTo>
                        <a:pt x="190" y="594"/>
                      </a:lnTo>
                      <a:lnTo>
                        <a:pt x="238" y="761"/>
                      </a:lnTo>
                      <a:lnTo>
                        <a:pt x="286" y="927"/>
                      </a:lnTo>
                      <a:lnTo>
                        <a:pt x="333" y="1070"/>
                      </a:lnTo>
                      <a:lnTo>
                        <a:pt x="381" y="1189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5" name="Freeform 92"/>
                <p:cNvSpPr>
                  <a:spLocks noChangeAspect="1"/>
                </p:cNvSpPr>
                <p:nvPr/>
              </p:nvSpPr>
              <p:spPr bwMode="auto">
                <a:xfrm>
                  <a:off x="5048" y="3566"/>
                  <a:ext cx="393" cy="475"/>
                </a:xfrm>
                <a:custGeom>
                  <a:avLst/>
                  <a:gdLst>
                    <a:gd name="T0" fmla="*/ 0 w 393"/>
                    <a:gd name="T1" fmla="*/ 0 h 475"/>
                    <a:gd name="T2" fmla="*/ 47 w 393"/>
                    <a:gd name="T3" fmla="*/ 95 h 475"/>
                    <a:gd name="T4" fmla="*/ 95 w 393"/>
                    <a:gd name="T5" fmla="*/ 166 h 475"/>
                    <a:gd name="T6" fmla="*/ 143 w 393"/>
                    <a:gd name="T7" fmla="*/ 225 h 475"/>
                    <a:gd name="T8" fmla="*/ 190 w 393"/>
                    <a:gd name="T9" fmla="*/ 285 h 475"/>
                    <a:gd name="T10" fmla="*/ 297 w 393"/>
                    <a:gd name="T11" fmla="*/ 368 h 475"/>
                    <a:gd name="T12" fmla="*/ 345 w 393"/>
                    <a:gd name="T13" fmla="*/ 416 h 475"/>
                    <a:gd name="T14" fmla="*/ 393 w 393"/>
                    <a:gd name="T15" fmla="*/ 475 h 4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475"/>
                    <a:gd name="T26" fmla="*/ 393 w 393"/>
                    <a:gd name="T27" fmla="*/ 475 h 47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475">
                      <a:moveTo>
                        <a:pt x="0" y="0"/>
                      </a:moveTo>
                      <a:lnTo>
                        <a:pt x="47" y="95"/>
                      </a:lnTo>
                      <a:lnTo>
                        <a:pt x="95" y="166"/>
                      </a:lnTo>
                      <a:lnTo>
                        <a:pt x="143" y="225"/>
                      </a:lnTo>
                      <a:lnTo>
                        <a:pt x="190" y="285"/>
                      </a:lnTo>
                      <a:lnTo>
                        <a:pt x="297" y="368"/>
                      </a:lnTo>
                      <a:lnTo>
                        <a:pt x="345" y="416"/>
                      </a:lnTo>
                      <a:lnTo>
                        <a:pt x="393" y="475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6" name="Freeform 93"/>
                <p:cNvSpPr>
                  <a:spLocks noChangeAspect="1"/>
                </p:cNvSpPr>
                <p:nvPr/>
              </p:nvSpPr>
              <p:spPr bwMode="auto">
                <a:xfrm>
                  <a:off x="5441" y="4041"/>
                  <a:ext cx="393" cy="511"/>
                </a:xfrm>
                <a:custGeom>
                  <a:avLst/>
                  <a:gdLst>
                    <a:gd name="T0" fmla="*/ 0 w 393"/>
                    <a:gd name="T1" fmla="*/ 0 h 511"/>
                    <a:gd name="T2" fmla="*/ 95 w 393"/>
                    <a:gd name="T3" fmla="*/ 131 h 511"/>
                    <a:gd name="T4" fmla="*/ 190 w 393"/>
                    <a:gd name="T5" fmla="*/ 273 h 511"/>
                    <a:gd name="T6" fmla="*/ 297 w 393"/>
                    <a:gd name="T7" fmla="*/ 404 h 511"/>
                    <a:gd name="T8" fmla="*/ 345 w 393"/>
                    <a:gd name="T9" fmla="*/ 463 h 511"/>
                    <a:gd name="T10" fmla="*/ 393 w 393"/>
                    <a:gd name="T11" fmla="*/ 511 h 5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511"/>
                    <a:gd name="T20" fmla="*/ 393 w 393"/>
                    <a:gd name="T21" fmla="*/ 511 h 5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511">
                      <a:moveTo>
                        <a:pt x="0" y="0"/>
                      </a:moveTo>
                      <a:lnTo>
                        <a:pt x="95" y="131"/>
                      </a:lnTo>
                      <a:lnTo>
                        <a:pt x="190" y="273"/>
                      </a:lnTo>
                      <a:lnTo>
                        <a:pt x="297" y="404"/>
                      </a:lnTo>
                      <a:lnTo>
                        <a:pt x="345" y="463"/>
                      </a:lnTo>
                      <a:lnTo>
                        <a:pt x="393" y="51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7" name="Freeform 94"/>
                <p:cNvSpPr>
                  <a:spLocks noChangeAspect="1"/>
                </p:cNvSpPr>
                <p:nvPr/>
              </p:nvSpPr>
              <p:spPr bwMode="auto">
                <a:xfrm>
                  <a:off x="5834" y="4552"/>
                  <a:ext cx="392" cy="226"/>
                </a:xfrm>
                <a:custGeom>
                  <a:avLst/>
                  <a:gdLst>
                    <a:gd name="T0" fmla="*/ 0 w 392"/>
                    <a:gd name="T1" fmla="*/ 0 h 226"/>
                    <a:gd name="T2" fmla="*/ 47 w 392"/>
                    <a:gd name="T3" fmla="*/ 36 h 226"/>
                    <a:gd name="T4" fmla="*/ 95 w 392"/>
                    <a:gd name="T5" fmla="*/ 71 h 226"/>
                    <a:gd name="T6" fmla="*/ 190 w 392"/>
                    <a:gd name="T7" fmla="*/ 131 h 226"/>
                    <a:gd name="T8" fmla="*/ 297 w 392"/>
                    <a:gd name="T9" fmla="*/ 178 h 226"/>
                    <a:gd name="T10" fmla="*/ 392 w 392"/>
                    <a:gd name="T11" fmla="*/ 226 h 2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2"/>
                    <a:gd name="T19" fmla="*/ 0 h 226"/>
                    <a:gd name="T20" fmla="*/ 392 w 392"/>
                    <a:gd name="T21" fmla="*/ 226 h 2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2" h="226">
                      <a:moveTo>
                        <a:pt x="0" y="0"/>
                      </a:moveTo>
                      <a:lnTo>
                        <a:pt x="47" y="36"/>
                      </a:lnTo>
                      <a:lnTo>
                        <a:pt x="95" y="71"/>
                      </a:lnTo>
                      <a:lnTo>
                        <a:pt x="190" y="131"/>
                      </a:lnTo>
                      <a:lnTo>
                        <a:pt x="297" y="178"/>
                      </a:lnTo>
                      <a:lnTo>
                        <a:pt x="392" y="22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8" name="Freeform 95"/>
                <p:cNvSpPr>
                  <a:spLocks noChangeAspect="1"/>
                </p:cNvSpPr>
                <p:nvPr/>
              </p:nvSpPr>
              <p:spPr bwMode="auto">
                <a:xfrm>
                  <a:off x="6226" y="4778"/>
                  <a:ext cx="393" cy="261"/>
                </a:xfrm>
                <a:custGeom>
                  <a:avLst/>
                  <a:gdLst>
                    <a:gd name="T0" fmla="*/ 0 w 393"/>
                    <a:gd name="T1" fmla="*/ 0 h 261"/>
                    <a:gd name="T2" fmla="*/ 191 w 393"/>
                    <a:gd name="T3" fmla="*/ 131 h 261"/>
                    <a:gd name="T4" fmla="*/ 393 w 393"/>
                    <a:gd name="T5" fmla="*/ 261 h 26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61"/>
                    <a:gd name="T11" fmla="*/ 393 w 393"/>
                    <a:gd name="T12" fmla="*/ 261 h 2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61">
                      <a:moveTo>
                        <a:pt x="0" y="0"/>
                      </a:moveTo>
                      <a:lnTo>
                        <a:pt x="191" y="131"/>
                      </a:lnTo>
                      <a:lnTo>
                        <a:pt x="393" y="26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1562" name="Freeform 96"/>
              <p:cNvSpPr>
                <a:spLocks noChangeAspect="1"/>
              </p:cNvSpPr>
              <p:nvPr/>
            </p:nvSpPr>
            <p:spPr bwMode="auto">
              <a:xfrm>
                <a:off x="1500" y="630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3" name="Freeform 97"/>
              <p:cNvSpPr>
                <a:spLocks noChangeAspect="1"/>
              </p:cNvSpPr>
              <p:nvPr/>
            </p:nvSpPr>
            <p:spPr bwMode="auto">
              <a:xfrm>
                <a:off x="1893" y="701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4" name="Freeform 98"/>
              <p:cNvSpPr>
                <a:spLocks noChangeAspect="1"/>
              </p:cNvSpPr>
              <p:nvPr/>
            </p:nvSpPr>
            <p:spPr bwMode="auto">
              <a:xfrm>
                <a:off x="2286" y="725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5" name="Freeform 99"/>
              <p:cNvSpPr>
                <a:spLocks noChangeAspect="1"/>
              </p:cNvSpPr>
              <p:nvPr/>
            </p:nvSpPr>
            <p:spPr bwMode="auto">
              <a:xfrm>
                <a:off x="2679" y="701"/>
                <a:ext cx="71" cy="72"/>
              </a:xfrm>
              <a:custGeom>
                <a:avLst/>
                <a:gdLst>
                  <a:gd name="T0" fmla="*/ 35 w 71"/>
                  <a:gd name="T1" fmla="*/ 0 h 72"/>
                  <a:gd name="T2" fmla="*/ 71 w 71"/>
                  <a:gd name="T3" fmla="*/ 36 h 72"/>
                  <a:gd name="T4" fmla="*/ 35 w 71"/>
                  <a:gd name="T5" fmla="*/ 72 h 72"/>
                  <a:gd name="T6" fmla="*/ 0 w 71"/>
                  <a:gd name="T7" fmla="*/ 36 h 72"/>
                  <a:gd name="T8" fmla="*/ 35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2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6" name="Freeform 100"/>
              <p:cNvSpPr>
                <a:spLocks noChangeAspect="1"/>
              </p:cNvSpPr>
              <p:nvPr/>
            </p:nvSpPr>
            <p:spPr bwMode="auto">
              <a:xfrm>
                <a:off x="3072" y="868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7" name="Freeform 101"/>
              <p:cNvSpPr>
                <a:spLocks noChangeAspect="1"/>
              </p:cNvSpPr>
              <p:nvPr/>
            </p:nvSpPr>
            <p:spPr bwMode="auto">
              <a:xfrm>
                <a:off x="3452" y="1830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8" name="Freeform 102"/>
              <p:cNvSpPr>
                <a:spLocks noChangeAspect="1"/>
              </p:cNvSpPr>
              <p:nvPr/>
            </p:nvSpPr>
            <p:spPr bwMode="auto">
              <a:xfrm>
                <a:off x="3845" y="2448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9" name="Freeform 103"/>
              <p:cNvSpPr>
                <a:spLocks noChangeAspect="1"/>
              </p:cNvSpPr>
              <p:nvPr/>
            </p:nvSpPr>
            <p:spPr bwMode="auto">
              <a:xfrm>
                <a:off x="4238" y="1949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0" name="Freeform 104"/>
              <p:cNvSpPr>
                <a:spLocks noChangeAspect="1"/>
              </p:cNvSpPr>
              <p:nvPr/>
            </p:nvSpPr>
            <p:spPr bwMode="auto">
              <a:xfrm>
                <a:off x="4631" y="2341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1" name="Freeform 105"/>
              <p:cNvSpPr>
                <a:spLocks noChangeAspect="1"/>
              </p:cNvSpPr>
              <p:nvPr/>
            </p:nvSpPr>
            <p:spPr bwMode="auto">
              <a:xfrm>
                <a:off x="5012" y="3530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2" name="Freeform 106"/>
              <p:cNvSpPr>
                <a:spLocks noChangeAspect="1"/>
              </p:cNvSpPr>
              <p:nvPr/>
            </p:nvSpPr>
            <p:spPr bwMode="auto">
              <a:xfrm>
                <a:off x="5405" y="4005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3" name="Freeform 107"/>
              <p:cNvSpPr>
                <a:spLocks noChangeAspect="1"/>
              </p:cNvSpPr>
              <p:nvPr/>
            </p:nvSpPr>
            <p:spPr bwMode="auto">
              <a:xfrm>
                <a:off x="5798" y="4516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4" name="Freeform 108"/>
              <p:cNvSpPr>
                <a:spLocks noChangeAspect="1"/>
              </p:cNvSpPr>
              <p:nvPr/>
            </p:nvSpPr>
            <p:spPr bwMode="auto">
              <a:xfrm>
                <a:off x="6191" y="4742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6 h 71"/>
                  <a:gd name="T4" fmla="*/ 35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1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5" name="Freeform 109"/>
              <p:cNvSpPr>
                <a:spLocks noChangeAspect="1"/>
              </p:cNvSpPr>
              <p:nvPr/>
            </p:nvSpPr>
            <p:spPr bwMode="auto">
              <a:xfrm>
                <a:off x="6584" y="5004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60" name="Rectangle 68"/>
            <p:cNvSpPr>
              <a:spLocks noChangeArrowheads="1"/>
            </p:cNvSpPr>
            <p:nvPr/>
          </p:nvSpPr>
          <p:spPr bwMode="auto">
            <a:xfrm>
              <a:off x="1576" y="1519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315,274</a:t>
              </a:r>
              <a:endParaRPr kumimoji="0" lang="en-US" altLang="zh-TW" sz="1800"/>
            </a:p>
          </p:txBody>
        </p:sp>
      </p:grpSp>
      <p:sp>
        <p:nvSpPr>
          <p:cNvPr id="21511" name="Rectangle 112"/>
          <p:cNvSpPr>
            <a:spLocks noChangeArrowheads="1"/>
          </p:cNvSpPr>
          <p:nvPr/>
        </p:nvSpPr>
        <p:spPr bwMode="auto">
          <a:xfrm>
            <a:off x="7802400" y="5824538"/>
            <a:ext cx="796344" cy="49053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1111091" y="2379462"/>
            <a:ext cx="869151" cy="49074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114" name="雲朵形圖說文字 113"/>
          <p:cNvSpPr/>
          <p:nvPr/>
        </p:nvSpPr>
        <p:spPr bwMode="auto">
          <a:xfrm rot="20992469">
            <a:off x="1240536" y="4101107"/>
            <a:ext cx="2772771" cy="1019321"/>
          </a:xfrm>
          <a:prstGeom prst="cloudCallout">
            <a:avLst>
              <a:gd name="adj1" fmla="val 57172"/>
              <a:gd name="adj2" fmla="val -65153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101</a:t>
            </a:r>
            <a:r>
              <a:rPr kumimoji="0" lang="zh-TW" alt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endParaRPr kumimoji="0" lang="en-US" altLang="zh-TW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跌破</a:t>
            </a:r>
            <a:r>
              <a:rPr kumimoji="0" lang="en-US" altLang="zh-TW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kumimoji="0" lang="zh-TW" alt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萬人</a:t>
            </a:r>
          </a:p>
        </p:txBody>
      </p:sp>
      <p:sp>
        <p:nvSpPr>
          <p:cNvPr id="115" name="雲朵形圖說文字 114"/>
          <p:cNvSpPr/>
          <p:nvPr/>
        </p:nvSpPr>
        <p:spPr bwMode="auto">
          <a:xfrm rot="838661">
            <a:off x="6776722" y="3527956"/>
            <a:ext cx="2338819" cy="1090085"/>
          </a:xfrm>
          <a:prstGeom prst="cloudCallout">
            <a:avLst>
              <a:gd name="adj1" fmla="val 29103"/>
              <a:gd name="adj2" fmla="val 148575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kumimoji="0" lang="zh-TW" altLang="en-US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endParaRPr kumimoji="0" lang="en-US" altLang="zh-TW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跌破</a:t>
            </a:r>
            <a:r>
              <a:rPr kumimoji="0" lang="en-US" altLang="zh-TW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kumimoji="0" lang="zh-TW" altLang="en-US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-11311" y="1341016"/>
            <a:ext cx="2160588" cy="41751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503889"/>
              </p:ext>
            </p:extLst>
          </p:nvPr>
        </p:nvGraphicFramePr>
        <p:xfrm>
          <a:off x="539552" y="1772816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各校術科測驗舉隅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鉛筆素描、製圖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平面圖繪製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動力機械群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基本手工具使用與辨識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汽車修護基礎工具認識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電機與電子群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樂高機器人組裝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簡易電路焊接製作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碰碰車組裝與控制設計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755576" y="469900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995614"/>
              </p:ext>
            </p:extLst>
          </p:nvPr>
        </p:nvGraphicFramePr>
        <p:xfrm>
          <a:off x="683568" y="1628800"/>
          <a:ext cx="8280400" cy="4238625"/>
        </p:xfrm>
        <a:graphic>
          <a:graphicData uri="http://schemas.openxmlformats.org/drawingml/2006/table">
            <a:tbl>
              <a:tblPr/>
              <a:tblGrid>
                <a:gridCol w="2134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6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特色招生甄選入學辦理概況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981464"/>
              </p:ext>
            </p:extLst>
          </p:nvPr>
        </p:nvGraphicFramePr>
        <p:xfrm>
          <a:off x="467544" y="1988840"/>
          <a:ext cx="8137525" cy="3600101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61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家政群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6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眼部化粧設計圖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6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說故事、帶動唱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61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餐旅群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由個人自選特殊才藝表現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6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廚藝刀工、創意盤飾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6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麵包包餡技巧、辨識基本食材及調味料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70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藝術群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自選才藝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710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6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特色招生甄選入學辦理概況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B861931-15AA-4E42-9472-B375789E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學年度新設市高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羅浮高中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B84DE8-8C25-41FA-82F5-F348808783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招生科別：</a:t>
            </a:r>
            <a:endParaRPr lang="en-US" altLang="zh-TW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餐飲管理科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25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人</a:t>
            </a:r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觀光事業科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50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人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262E156-3566-42E5-8F2B-E0E8C9A1F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招生管道：</a:t>
            </a:r>
            <a:endParaRPr lang="en-US" altLang="zh-TW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技優甄審</a:t>
            </a:r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直升入學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介壽國中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免試入學志願選填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優先免試入學名額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優先配置於大溪區、復興區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全國獨招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04FEE3B-EA0A-46DF-9BA1-CFD2BD4A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2336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一、</a:t>
            </a:r>
            <a:r>
              <a:rPr lang="zh-TW" altLang="zh-TW" b="1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未超過</a:t>
            </a:r>
            <a:r>
              <a:rPr lang="zh-TW" altLang="zh-TW" b="1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學校招生名額</a:t>
            </a:r>
            <a:endParaRPr lang="zh-TW" altLang="en-US" b="1"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" name="八角星形 14"/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二、</a:t>
            </a:r>
            <a:r>
              <a:rPr lang="zh-TW" altLang="zh-TW" b="1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超過</a:t>
            </a:r>
            <a:r>
              <a:rPr lang="zh-TW" altLang="zh-TW" b="1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學校招生名額</a:t>
            </a:r>
            <a:endParaRPr lang="zh-TW" altLang="en-US" b="1"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sp>
        <p:nvSpPr>
          <p:cNvPr id="17" name="八角星形 16"/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  <a:sym typeface="Wingdings" pitchFamily="2" charset="2"/>
              </a:rPr>
              <a:t></a:t>
            </a:r>
            <a:r>
              <a:rPr lang="zh-TW" altLang="en-US" sz="4000" b="1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  <a:sym typeface="Wingdings" pitchFamily="2" charset="2"/>
              </a:rPr>
              <a:t>適性入學方式</a:t>
            </a:r>
            <a:r>
              <a:rPr lang="en-US" altLang="zh-TW" sz="4000" b="1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  <a:sym typeface="Wingdings" pitchFamily="2" charset="2"/>
              </a:rPr>
              <a:t>-</a:t>
            </a:r>
            <a:r>
              <a:rPr lang="zh-TW" altLang="en-US" sz="4000" b="1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  <a:sym typeface="Wingdings" pitchFamily="2" charset="2"/>
              </a:rPr>
              <a:t>免試入學</a:t>
            </a:r>
            <a:endParaRPr lang="zh-TW" altLang="zh-TW" sz="4000" b="1"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110</a:t>
            </a:r>
            <a:r>
              <a:rPr lang="zh-TW" altLang="zh-TW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年全國約有</a:t>
            </a:r>
            <a:r>
              <a:rPr lang="en-US" altLang="zh-TW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20</a:t>
            </a:r>
            <a:r>
              <a:rPr lang="zh-TW" altLang="zh-TW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高中、高職及五專總招生名額約有</a:t>
            </a:r>
            <a:r>
              <a:rPr lang="en-US" altLang="zh-TW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3?</a:t>
            </a:r>
            <a:r>
              <a:rPr lang="zh-TW" altLang="zh-TW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萬</a:t>
            </a:r>
            <a:endParaRPr lang="en-US" altLang="zh-TW" dirty="0"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24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:</a:t>
            </a:r>
            <a:r>
              <a:rPr lang="zh-TW" altLang="zh-TW" sz="24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十二年國民基本教育資訊網 </a:t>
            </a:r>
            <a:r>
              <a:rPr lang="en-US" altLang="zh-TW" sz="2400" u="sng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  <a:hlinkClick r:id="rId3"/>
              </a:rPr>
              <a:t>http://12basic.edu.tw/Detail.php?LevelNo=229</a:t>
            </a:r>
            <a:endParaRPr lang="zh-TW" altLang="en-US" sz="2400" dirty="0"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免試入學</a:t>
            </a:r>
            <a:r>
              <a:rPr lang="en-US" altLang="zh-TW" sz="360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－</a:t>
            </a:r>
            <a:r>
              <a:rPr lang="zh-TW" altLang="en-US" sz="360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無入學門檻或條件</a:t>
            </a:r>
            <a:endParaRPr lang="en-US" altLang="zh-TW" sz="3600"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876813" y="847058"/>
            <a:ext cx="7179494" cy="5558369"/>
            <a:chOff x="2099453" y="847684"/>
            <a:chExt cx="7405859" cy="5556352"/>
          </a:xfrm>
        </p:grpSpPr>
        <p:sp>
          <p:nvSpPr>
            <p:cNvPr id="9" name="文字方塊 8"/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</a:p>
          </p:txBody>
        </p:sp>
        <p:graphicFrame>
          <p:nvGraphicFramePr>
            <p:cNvPr id="11" name="資料庫圖表 10"/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/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295362" name="Rectangle 2"/>
          <p:cNvSpPr>
            <a:spLocks noChangeArrowheads="1"/>
          </p:cNvSpPr>
          <p:nvPr/>
        </p:nvSpPr>
        <p:spPr bwMode="auto">
          <a:xfrm>
            <a:off x="681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684213" y="1557338"/>
            <a:ext cx="7777162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684213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一、</a:t>
            </a:r>
            <a:r>
              <a:rPr lang="en-US" altLang="zh-TW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三小過等同一大過</a:t>
            </a:r>
            <a:r>
              <a:rPr lang="en-US" altLang="zh-TW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者。 </a:t>
            </a:r>
          </a:p>
          <a:p>
            <a:pPr eaLnBrk="1" hangingPunct="1"/>
            <a:r>
              <a:rPr lang="zh-TW" altLang="en-US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三、學生學習領域畢業成績至少四大領域</a:t>
            </a:r>
            <a:r>
              <a:rPr lang="en-US" altLang="zh-TW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含</a:t>
            </a:r>
            <a:r>
              <a:rPr lang="en-US" altLang="zh-TW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成績達丙等</a:t>
            </a:r>
            <a:r>
              <a:rPr lang="en-US" altLang="zh-TW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六十分</a:t>
            </a:r>
            <a:r>
              <a:rPr lang="en-US" altLang="zh-TW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以上者。</a:t>
            </a: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889475" y="228421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8313" y="1844675"/>
            <a:ext cx="8280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第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 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志願序（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15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分）第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(12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第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kumimoji="0"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(9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第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kumimoji="0"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(6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 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第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13</a:t>
            </a:r>
            <a:r>
              <a:rPr kumimoji="0"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kumimoji="0"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(3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，第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16~30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，可選填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職業類科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同一職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群各科別連續選填為志願時，視為同一志願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序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計分</a:t>
            </a:r>
            <a:endParaRPr kumimoji="0" lang="en-US" altLang="zh-TW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當總積分完全相同需進行超額比序，比序至「志願序積分」項目時，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志願序積分高者將優先錄取。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565944" y="1268760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志願序別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15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分，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分，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…16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至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分。</a:t>
            </a:r>
          </a:p>
          <a:p>
            <a:pPr marL="228600" indent="-228600"/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總積分完全相同，需進行超額比序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，比序至</a:t>
            </a:r>
            <a:r>
              <a:rPr lang="zh-TW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「志願序積分」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項目時，</a:t>
            </a:r>
            <a:r>
              <a:rPr lang="zh-TW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582703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229359"/>
              </p:ext>
            </p:extLst>
          </p:nvPr>
        </p:nvGraphicFramePr>
        <p:xfrm>
          <a:off x="323850" y="3933825"/>
          <a:ext cx="8612188" cy="23590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257300" y="1268413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舉例：</a:t>
            </a:r>
          </a:p>
          <a:p>
            <a:pPr marL="228600" indent="-228600"/>
            <a:r>
              <a:rPr lang="zh-TW" altLang="en-US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甲生</a:t>
            </a:r>
            <a:endParaRPr lang="en-US" altLang="zh-TW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 indent="-228600"/>
            <a:endParaRPr lang="en-US" altLang="zh-TW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 indent="-228600"/>
            <a:endParaRPr lang="en-US" altLang="zh-TW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 indent="-228600"/>
            <a:endParaRPr lang="en-US" altLang="zh-TW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 indent="-228600"/>
            <a:endParaRPr lang="en-US" altLang="zh-TW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 indent="-228600"/>
            <a:r>
              <a:rPr lang="zh-TW" altLang="en-US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乙生</a:t>
            </a:r>
            <a:endParaRPr lang="en-US" altLang="zh-TW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 indent="-228600"/>
            <a:endParaRPr lang="zh-TW" altLang="en-US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pPr algn="r" eaLnBrk="1" hangingPunct="1"/>
              <a:t>109</a:t>
            </a:fld>
            <a:endParaRPr kumimoji="0" lang="en-US" altLang="zh-TW" sz="1200">
              <a:solidFill>
                <a:srgbClr val="898989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583771" name="Group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989186"/>
              </p:ext>
            </p:extLst>
          </p:nvPr>
        </p:nvGraphicFramePr>
        <p:xfrm>
          <a:off x="1979712" y="1989138"/>
          <a:ext cx="6192738" cy="1981201"/>
        </p:xfrm>
        <a:graphic>
          <a:graphicData uri="http://schemas.openxmlformats.org/drawingml/2006/table">
            <a:tbl>
              <a:tblPr/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造園科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12947"/>
              </p:ext>
            </p:extLst>
          </p:nvPr>
        </p:nvGraphicFramePr>
        <p:xfrm>
          <a:off x="1979613" y="4292600"/>
          <a:ext cx="6840537" cy="2286000"/>
        </p:xfrm>
        <a:graphic>
          <a:graphicData uri="http://schemas.openxmlformats.org/drawingml/2006/table">
            <a:tbl>
              <a:tblPr/>
              <a:tblGrid>
                <a:gridCol w="86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/>
          <p:cNvSpPr/>
          <p:nvPr/>
        </p:nvSpPr>
        <p:spPr>
          <a:xfrm>
            <a:off x="284321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框架 7"/>
          <p:cNvSpPr/>
          <p:nvPr/>
        </p:nvSpPr>
        <p:spPr>
          <a:xfrm>
            <a:off x="3563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框架 8"/>
          <p:cNvSpPr/>
          <p:nvPr/>
        </p:nvSpPr>
        <p:spPr>
          <a:xfrm>
            <a:off x="4356100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框架 9"/>
          <p:cNvSpPr/>
          <p:nvPr/>
        </p:nvSpPr>
        <p:spPr>
          <a:xfrm>
            <a:off x="514826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框架 10"/>
          <p:cNvSpPr/>
          <p:nvPr/>
        </p:nvSpPr>
        <p:spPr>
          <a:xfrm>
            <a:off x="5940425" y="3357563"/>
            <a:ext cx="216693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框架 11"/>
          <p:cNvSpPr/>
          <p:nvPr/>
        </p:nvSpPr>
        <p:spPr>
          <a:xfrm>
            <a:off x="2916238" y="5876925"/>
            <a:ext cx="417671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框架 12"/>
          <p:cNvSpPr/>
          <p:nvPr/>
        </p:nvSpPr>
        <p:spPr>
          <a:xfrm>
            <a:off x="7235825" y="5949950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4" name="框架 13"/>
          <p:cNvSpPr/>
          <p:nvPr/>
        </p:nvSpPr>
        <p:spPr>
          <a:xfrm>
            <a:off x="8027988" y="594995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A4E741-479B-49E9-9D6B-2905E0288309}" type="slidenum">
              <a:rPr lang="en-US" altLang="zh-TW" sz="1400" b="1">
                <a:latin typeface="Arial" pitchFamily="34" charset="0"/>
              </a:rPr>
              <a:pPr algn="r" eaLnBrk="1" hangingPunct="1"/>
              <a:t>11</a:t>
            </a:fld>
            <a:endParaRPr lang="en-US" altLang="zh-TW" sz="1400" b="1" dirty="0">
              <a:latin typeface="Arial" pitchFamily="34" charset="0"/>
            </a:endParaRPr>
          </a:p>
        </p:txBody>
      </p:sp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7229475" y="4941888"/>
            <a:ext cx="931863" cy="431800"/>
          </a:xfrm>
          <a:prstGeom prst="ellips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endParaRPr kumimoji="0" lang="zh-TW" alt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232563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0095"/>
              </p:ext>
            </p:extLst>
          </p:nvPr>
        </p:nvGraphicFramePr>
        <p:xfrm>
          <a:off x="395287" y="1338209"/>
          <a:ext cx="8353425" cy="5200703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840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高一新生來源 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招生容量比率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高中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公立高職及五專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私立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高中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私立高職及五專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101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311,640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16%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285,522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103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268,752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36%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27%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282,314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58%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105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271,686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60%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106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239,389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68%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159%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107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226,783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167%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108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212,725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46%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180%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206,874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199,770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191%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2641" name="Rectangle 112"/>
          <p:cNvSpPr>
            <a:spLocks noChangeArrowheads="1"/>
          </p:cNvSpPr>
          <p:nvPr/>
        </p:nvSpPr>
        <p:spPr bwMode="auto">
          <a:xfrm>
            <a:off x="0" y="507439"/>
            <a:ext cx="8278812" cy="67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招生容量比率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7160834" y="4543845"/>
            <a:ext cx="1525966" cy="1951892"/>
            <a:chOff x="7160834" y="4707669"/>
            <a:chExt cx="1525966" cy="195189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D9AB60A-B658-43CC-9679-6EF3BFD77888}"/>
                </a:ext>
              </a:extLst>
            </p:cNvPr>
            <p:cNvSpPr/>
            <p:nvPr/>
          </p:nvSpPr>
          <p:spPr bwMode="auto">
            <a:xfrm>
              <a:off x="7729290" y="5445224"/>
              <a:ext cx="957510" cy="1214337"/>
            </a:xfrm>
            <a:prstGeom prst="rect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8" name="燕尾形向右箭號 7"/>
            <p:cNvSpPr/>
            <p:nvPr/>
          </p:nvSpPr>
          <p:spPr bwMode="auto">
            <a:xfrm rot="3376556">
              <a:off x="7096195" y="4772308"/>
              <a:ext cx="670349" cy="541072"/>
            </a:xfrm>
            <a:prstGeom prst="notchedRight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1160" name="Text Box 88"/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同群連續填</a:t>
            </a:r>
            <a:r>
              <a:rPr kumimoji="0" lang="zh-TW" altLang="en-US" b="1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同志願分</a:t>
            </a:r>
          </a:p>
        </p:txBody>
      </p:sp>
      <p:sp>
        <p:nvSpPr>
          <p:cNvPr id="131161" name="Text Box 89"/>
          <p:cNvSpPr txBox="1">
            <a:spLocks noChangeArrowheads="1"/>
          </p:cNvSpPr>
          <p:nvPr/>
        </p:nvSpPr>
        <p:spPr bwMode="auto">
          <a:xfrm>
            <a:off x="4859338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15</a:t>
            </a:r>
            <a:r>
              <a:rPr kumimoji="0" lang="zh-TW" altLang="en-US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多填</a:t>
            </a: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!!</a:t>
            </a:r>
            <a:endParaRPr kumimoji="0" lang="en-US" altLang="zh-TW" sz="400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50024" y="4540250"/>
            <a:ext cx="3513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496199" y="4554538"/>
            <a:ext cx="3513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13799" y="4557713"/>
            <a:ext cx="3513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69499" y="4557713"/>
            <a:ext cx="3513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41136" y="4557713"/>
            <a:ext cx="338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61911" y="4557713"/>
            <a:ext cx="338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71600" y="1550788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報名校、科與生涯規劃建議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與「家長意見」相符者得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分。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與「導師意見」相符者得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分。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與「輔導教師意見」相符者得</a:t>
            </a:r>
            <a:r>
              <a:rPr kumimoji="0"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/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43608" y="5032374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桃園區學生符合就近入學得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分。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共同就學區學生得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分。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116013" y="1527053"/>
            <a:ext cx="66262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基本條件為國中健體、藝文、綜合領域五學期平均成績達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60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分以上者各得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分。</a:t>
            </a: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16013" y="4143375"/>
            <a:ext cx="6696075" cy="221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432000" indent="-457200" eaLnBrk="1" hangingPunct="1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大功每次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4.5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分，記功每次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1.5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分，嘉獎每次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0.5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最高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32000" indent="-457200" eaLnBrk="1" hangingPunct="1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銷過後，無記過或二次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含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警告以下者得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分。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27088" y="1916113"/>
            <a:ext cx="79216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683568" y="1857375"/>
            <a:ext cx="8031836" cy="38959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限中央部會、教育主管機關主辦或委託辦理者。</a:t>
            </a:r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同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年度同項比賽擇優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次採計；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同一事蹟、同一獎項不得重複採記積分。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團體賽：依個人賽積分折半計算。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768697" y="1601620"/>
            <a:ext cx="77494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各單項包括</a:t>
            </a:r>
            <a:r>
              <a:rPr lang="zh-TW" altLang="en-US" sz="28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肌耐力、柔軟度、瞬發力、心肺耐力</a:t>
            </a: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等，單項門檻達標準者得</a:t>
            </a:r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分。</a:t>
            </a:r>
            <a:endParaRPr lang="en-US" altLang="zh-TW" sz="28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zh-TW" sz="28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身心障礙、重大疾病、體弱或因故無法測試者特殊學生等依教育部相關辦法辦理。</a:t>
            </a:r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678641" y="2197893"/>
            <a:ext cx="7929591" cy="324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原住民族語言能力認證：原住民族委員會主辦</a:t>
            </a:r>
            <a:endParaRPr lang="en-US" altLang="zh-TW" sz="28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客語能力認證：客家委員會主辦</a:t>
            </a:r>
            <a:endParaRPr lang="en-US" altLang="zh-TW" sz="28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閩南語語言能力認證：教育部主辦</a:t>
            </a:r>
            <a:endParaRPr lang="en-US" altLang="zh-TW" sz="28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單項通過者得</a:t>
            </a:r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分。</a:t>
            </a:r>
            <a:endParaRPr lang="en-US" altLang="zh-TW" sz="28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5364088" y="877446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/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/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</a:t>
              </a:r>
              <a:r>
                <a:rPr kumimoji="0" lang="en-US" altLang="zh-TW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33</a:t>
              </a:r>
              <a:r>
                <a:rPr kumimoji="0"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</a:t>
              </a:r>
              <a:endParaRPr kumimoji="0" lang="zh-TW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群組 16"/>
          <p:cNvGrpSpPr>
            <a:grpSpLocks/>
          </p:cNvGrpSpPr>
          <p:nvPr/>
        </p:nvGrpSpPr>
        <p:grpSpPr bwMode="auto">
          <a:xfrm>
            <a:off x="2978299" y="924563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/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/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教育會考</a:t>
              </a:r>
            </a:p>
          </p:txBody>
        </p:sp>
      </p:grpSp>
      <p:graphicFrame>
        <p:nvGraphicFramePr>
          <p:cNvPr id="22528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670089"/>
              </p:ext>
            </p:extLst>
          </p:nvPr>
        </p:nvGraphicFramePr>
        <p:xfrm>
          <a:off x="684213" y="2353016"/>
          <a:ext cx="7993062" cy="3524256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精熟每科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基礎每科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待加強每科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單科上限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分，五科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國文、數學、英語、社會、自然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96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寫作測驗成績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滿分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03365645"/>
              </p:ext>
            </p:extLst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/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6405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0130" y="2500313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5443" y="2492375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655" y="2500313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918" y="2500313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5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084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631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3783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5180" y="2511425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918" y="2524125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60330" y="1932237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７教育會考成績等級標示總點數</a:t>
            </a:r>
          </a:p>
        </p:txBody>
      </p:sp>
      <p:graphicFrame>
        <p:nvGraphicFramePr>
          <p:cNvPr id="28726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555330"/>
              </p:ext>
            </p:extLst>
          </p:nvPr>
        </p:nvGraphicFramePr>
        <p:xfrm>
          <a:off x="23813" y="5876925"/>
          <a:ext cx="6108699" cy="904431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435642"/>
              </p:ext>
            </p:extLst>
          </p:nvPr>
        </p:nvGraphicFramePr>
        <p:xfrm>
          <a:off x="23813" y="1049338"/>
          <a:ext cx="6267449" cy="899541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11</a:t>
              </a:r>
              <a:endParaRPr lang="zh-TW" altLang="en-US" sz="2200">
                <a:solidFill>
                  <a:srgbClr val="660066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691" y="2441575"/>
            <a:ext cx="1088847" cy="3629025"/>
            <a:chOff x="6437794" y="2441134"/>
            <a:chExt cx="1088622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12</a:t>
              </a:r>
              <a:endParaRPr lang="zh-TW" altLang="en-US" sz="220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10</a:t>
              </a:r>
              <a:endParaRPr lang="zh-TW" altLang="en-US" sz="220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8097" y="4988719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&gt;B&gt;C)</a:t>
            </a: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3158" y="5431632"/>
            <a:ext cx="52322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/>
          <p:cNvSpPr txBox="1">
            <a:spLocks noChangeArrowheads="1"/>
          </p:cNvSpPr>
          <p:nvPr/>
        </p:nvSpPr>
        <p:spPr bwMode="auto">
          <a:xfrm>
            <a:off x="611188" y="1557338"/>
            <a:ext cx="6551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桃連區的特色招生</a:t>
            </a:r>
            <a:r>
              <a:rPr lang="en-US" altLang="zh-TW" sz="3600" b="1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考試入學</a:t>
            </a:r>
            <a:r>
              <a:rPr lang="en-US" altLang="zh-TW" sz="3600" b="1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0291" name="文字方塊 1"/>
          <p:cNvSpPr txBox="1">
            <a:spLocks noChangeArrowheads="1"/>
          </p:cNvSpPr>
          <p:nvPr/>
        </p:nvSpPr>
        <p:spPr bwMode="auto">
          <a:xfrm>
            <a:off x="1619672" y="1988840"/>
            <a:ext cx="5688756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大園高中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(2)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endParaRPr lang="en-US" altLang="zh-TW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國際文憑課程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(IBDP)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專班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每班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25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人，另有收費標準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buFont typeface="Arial" pitchFamily="34" charset="0"/>
              <a:buNone/>
            </a:pPr>
            <a:endParaRPr lang="zh-TW" altLang="en-US" sz="28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文字方塊 1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398872" y="6309320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資料來源：你就是改變的起點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嚴長壽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2014)</a:t>
            </a:r>
            <a:endParaRPr lang="zh-TW" altLang="en-US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1476375" y="476250"/>
            <a:ext cx="6696075" cy="982663"/>
            <a:chOff x="1144" y="614"/>
            <a:chExt cx="3518" cy="619"/>
          </a:xfrm>
        </p:grpSpPr>
        <p:pic>
          <p:nvPicPr>
            <p:cNvPr id="23559" name="AutoShape 10">
              <a:hlinkClick r:id="rId3" action="ppaction://hlinkfile"/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培養就業生存力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，探索自我不嫌早</a:t>
              </a:r>
            </a:p>
          </p:txBody>
        </p:sp>
      </p:grpSp>
      <p:sp>
        <p:nvSpPr>
          <p:cNvPr id="7" name="圓角矩形 6"/>
          <p:cNvSpPr/>
          <p:nvPr/>
        </p:nvSpPr>
        <p:spPr bwMode="auto">
          <a:xfrm>
            <a:off x="539552" y="1458913"/>
            <a:ext cx="8137152" cy="4778400"/>
          </a:xfrm>
          <a:prstGeom prst="roundRect">
            <a:avLst/>
          </a:prstGeom>
          <a:solidFill>
            <a:srgbClr val="CC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marL="342900" indent="-3429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念完醫學院發現自己不想當醫生，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想開咖啡館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出國拿法律碩士學位後，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改學烘焙甜點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藥學研究所畢業的研究助理，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立志報考清潔隊員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博士學分修完後，回故鄉創業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賣雞排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「不知道自己想做甚麼」不是新鮮問題。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每個世代要進入社會的年輕人，遲早都要自問：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「我的能力和興趣是甚麼？我想要做甚麼工作？」</a:t>
            </a:r>
          </a:p>
          <a:p>
            <a:pPr marL="342900" indent="-34290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  <a:defRPr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最應該探索自我的時間就是在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國、高中階段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文字方塊 3"/>
          <p:cNvSpPr txBox="1">
            <a:spLocks noChangeArrowheads="1"/>
          </p:cNvSpPr>
          <p:nvPr/>
        </p:nvSpPr>
        <p:spPr bwMode="auto">
          <a:xfrm>
            <a:off x="251520" y="692696"/>
            <a:ext cx="85725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桃連區的特色招生</a:t>
            </a:r>
          </a:p>
          <a:p>
            <a:pPr>
              <a:buFont typeface="Arial" pitchFamily="34" charset="0"/>
              <a:buNone/>
            </a:pPr>
            <a:r>
              <a:rPr lang="en-US" altLang="zh-TW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考試入學</a:t>
            </a:r>
            <a:r>
              <a:rPr lang="en-US" altLang="zh-TW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大園高中；以簡章為準</a:t>
            </a:r>
            <a:r>
              <a:rPr lang="en-US" altLang="zh-TW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FDA560-FEBF-43FF-A5CD-A4AC9A3B2BC8}"/>
              </a:ext>
            </a:extLst>
          </p:cNvPr>
          <p:cNvSpPr txBox="1"/>
          <p:nvPr/>
        </p:nvSpPr>
        <p:spPr>
          <a:xfrm>
            <a:off x="2267744" y="2060848"/>
            <a:ext cx="4752528" cy="2751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測驗科目：</a:t>
            </a:r>
            <a:endParaRPr lang="en-US" altLang="zh-TW" sz="4000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4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zh-TW" sz="4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英文閱讀理解</a:t>
            </a:r>
            <a:endParaRPr lang="en-US" altLang="zh-TW" sz="40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4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4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英文</a:t>
            </a:r>
            <a:r>
              <a:rPr lang="zh-TW" altLang="zh-TW" sz="4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寫作</a:t>
            </a:r>
            <a:endParaRPr lang="zh-TW" altLang="en-US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/>
          <p:cNvSpPr>
            <a:spLocks noChangeArrowheads="1"/>
          </p:cNvSpPr>
          <p:nvPr/>
        </p:nvSpPr>
        <p:spPr bwMode="auto">
          <a:xfrm>
            <a:off x="468313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sym typeface="Arial" charset="0"/>
              </a:rPr>
              <a:t>五專入學簡介</a:t>
            </a:r>
            <a:endParaRPr lang="en-US" altLang="en-US" dirty="0">
              <a:latin typeface="Times New Roman" panose="02020603050405020304" pitchFamily="18" charset="0"/>
              <a:ea typeface="微軟正黑體 Light" panose="020B0304030504040204" pitchFamily="34" charset="-120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468312" y="3356992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zh-TW" b="1" dirty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sym typeface="Arial" pitchFamily="34" charset="0"/>
              </a:rPr>
              <a:t>1.</a:t>
            </a:r>
            <a:r>
              <a:rPr lang="zh-TW" altLang="en-US" b="1" dirty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Times New Roman" panose="02020603050405020304" pitchFamily="18" charset="0"/>
              <a:ea typeface="微軟正黑體 Light" panose="020B0304030504040204" pitchFamily="34" charset="-120"/>
              <a:cs typeface="Times New Roman" panose="02020603050405020304" pitchFamily="18" charset="0"/>
              <a:sym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zh-TW" b="1" dirty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sym typeface="Arial" pitchFamily="34" charset="0"/>
              </a:rPr>
              <a:t>2.</a:t>
            </a:r>
            <a:r>
              <a:rPr lang="zh-TW" altLang="en-US" b="1" dirty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sym typeface="Arial" pitchFamily="34" charset="0"/>
              </a:rPr>
              <a:t>五專升學管道：</a:t>
            </a:r>
            <a:endParaRPr lang="en-US" altLang="zh-TW" b="1" dirty="0">
              <a:latin typeface="Times New Roman" panose="02020603050405020304" pitchFamily="18" charset="0"/>
              <a:ea typeface="微軟正黑體 Light" panose="020B0304030504040204" pitchFamily="34" charset="-120"/>
              <a:cs typeface="Times New Roman" panose="02020603050405020304" pitchFamily="18" charset="0"/>
              <a:sym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Times New Roman" panose="02020603050405020304" pitchFamily="18" charset="0"/>
              <a:ea typeface="微軟正黑體 Light" panose="020B0304030504040204" pitchFamily="34" charset="-120"/>
              <a:cs typeface="Times New Roman" panose="02020603050405020304" pitchFamily="18" charset="0"/>
              <a:sym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zh-TW" altLang="en-US" b="1" dirty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Times New Roman" panose="02020603050405020304" pitchFamily="18" charset="0"/>
              <a:ea typeface="微軟正黑體 Light" panose="020B0304030504040204" pitchFamily="34" charset="-120"/>
              <a:cs typeface="Times New Roman" panose="02020603050405020304" pitchFamily="18" charset="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年度五專入學時程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Rectangle 966"/>
          <p:cNvSpPr>
            <a:spLocks noChangeArrowheads="1"/>
          </p:cNvSpPr>
          <p:nvPr/>
        </p:nvSpPr>
        <p:spPr bwMode="auto">
          <a:xfrm>
            <a:off x="539552" y="1916832"/>
            <a:ext cx="82073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457200" indent="-457200" eaLnBrk="1" hangingPunct="1">
              <a:spcBef>
                <a:spcPct val="200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5/17-21</a:t>
            </a:r>
            <a:r>
              <a:rPr lang="zh-TW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200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6/4-6/9</a:t>
            </a:r>
            <a:r>
              <a:rPr lang="zh-TW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200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6/10</a:t>
            </a:r>
            <a:r>
              <a:rPr lang="zh-TW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200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6/15</a:t>
            </a:r>
            <a:r>
              <a:rPr lang="zh-TW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200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6/17-6/28</a:t>
            </a: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200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7/12</a:t>
            </a: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五專優先免試與聯合免試比序</a:t>
            </a:r>
            <a:b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</a:br>
            <a:endParaRPr lang="zh-TW" altLang="en-US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優免</a:t>
            </a: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：公私立五專護理科系、公立五專所有科系皆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採計教育會考成績</a:t>
            </a: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五專優免與聯免比序相較，最大不同是多了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志願序積分。</a:t>
            </a:r>
            <a:endParaRPr lang="en-US" altLang="zh-TW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五專優先免試與聯合免試入學方式</a:t>
            </a:r>
            <a:endParaRPr lang="zh-TW" altLang="en-US" sz="4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</a:t>
            </a: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個志願。</a:t>
            </a:r>
            <a:endParaRPr lang="en-US" altLang="zh-TW" b="1" dirty="0">
              <a:solidFill>
                <a:srgbClr val="00B05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eaLnBrk="1" hangingPunct="1"/>
              <a:t>125</a:t>
            </a:fld>
            <a:endParaRPr lang="en-US" altLang="zh-TW" sz="1200">
              <a:solidFill>
                <a:srgbClr val="0C32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118605723"/>
              </p:ext>
            </p:extLst>
          </p:nvPr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546696"/>
              </p:ext>
            </p:extLst>
          </p:nvPr>
        </p:nvGraphicFramePr>
        <p:xfrm>
          <a:off x="684213" y="1916113"/>
          <a:ext cx="7920037" cy="4863920"/>
        </p:xfrm>
        <a:graphic>
          <a:graphicData uri="http://schemas.openxmlformats.org/drawingml/2006/table">
            <a:tbl>
              <a:tblPr/>
              <a:tblGrid>
                <a:gridCol w="201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6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800" y="470214"/>
            <a:ext cx="6048350" cy="565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2915816" y="1771806"/>
            <a:ext cx="2016125" cy="86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9368" y="2268601"/>
            <a:ext cx="2485357" cy="205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父母學之一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zh-TW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讓孩子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適性發展</a:t>
            </a:r>
          </a:p>
        </p:txBody>
      </p:sp>
      <p:grpSp>
        <p:nvGrpSpPr>
          <p:cNvPr id="8" name="AutoShape 10">
            <a:extLst>
              <a:ext uri="{FF2B5EF4-FFF2-40B4-BE49-F238E27FC236}">
                <a16:creationId xmlns:a16="http://schemas.microsoft.com/office/drawing/2014/main" id="{E0FE5830-5480-4565-ADB9-F1FA61D4CB4E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620688"/>
            <a:ext cx="6448636" cy="936625"/>
            <a:chOff x="1144" y="614"/>
            <a:chExt cx="3388" cy="590"/>
          </a:xfrm>
        </p:grpSpPr>
        <p:pic>
          <p:nvPicPr>
            <p:cNvPr id="9" name="AutoShape 10">
              <a:extLst>
                <a:ext uri="{FF2B5EF4-FFF2-40B4-BE49-F238E27FC236}">
                  <a16:creationId xmlns:a16="http://schemas.microsoft.com/office/drawing/2014/main" id="{92A60BCE-06EB-4507-8F4C-51ECABCA2BD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1144" y="614"/>
              <a:ext cx="1135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DA8C7C78-241D-4420-8C1A-2277CC5CA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探索自我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4294967295"/>
          </p:nvPr>
        </p:nvSpPr>
        <p:spPr>
          <a:xfrm>
            <a:off x="683568" y="2492896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適性入學宣導網說明</a:t>
            </a:r>
            <a:endParaRPr lang="en-US" altLang="zh-TW" sz="6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08995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67B79E7-763D-4FAE-A78E-EA8764D1A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308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5F35E84-BBE6-4D0B-9620-C6D2F60A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347"/>
            <a:ext cx="9144000" cy="349577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764704"/>
            <a:ext cx="9036495" cy="597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" y="620688"/>
            <a:ext cx="9144000" cy="62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657945"/>
            <a:ext cx="7151688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403350" y="1584920"/>
            <a:ext cx="2232025" cy="10080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403350" y="4826595"/>
            <a:ext cx="2808288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476250" y="64293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grpSp>
        <p:nvGrpSpPr>
          <p:cNvPr id="7" name="AutoShape 10">
            <a:extLst>
              <a:ext uri="{FF2B5EF4-FFF2-40B4-BE49-F238E27FC236}">
                <a16:creationId xmlns:a16="http://schemas.microsoft.com/office/drawing/2014/main" id="{CE25F282-61C3-42C1-9103-318286513EED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620688"/>
            <a:ext cx="6448636" cy="936625"/>
            <a:chOff x="1144" y="614"/>
            <a:chExt cx="3388" cy="590"/>
          </a:xfrm>
        </p:grpSpPr>
        <p:pic>
          <p:nvPicPr>
            <p:cNvPr id="8" name="AutoShape 10">
              <a:extLst>
                <a:ext uri="{FF2B5EF4-FFF2-40B4-BE49-F238E27FC236}">
                  <a16:creationId xmlns:a16="http://schemas.microsoft.com/office/drawing/2014/main" id="{47B3A387-6B51-4564-9359-153A4D5A3F9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1144" y="614"/>
              <a:ext cx="1135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4276E373-8B26-4046-B009-7B868457F4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探索自我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6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07950" y="3716338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2036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1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" y="764704"/>
            <a:ext cx="914400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88422" name="AutoShape 16">
              <a:hlinkClick r:id="rId3"/>
            </p:cNvPr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8423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桃園市政府教育局十二年國教資訊網 </a:t>
              </a:r>
              <a:r>
                <a:rPr lang="en-US" altLang="zh-TW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http://12basic.tyc.edu.tw/</a:t>
              </a:r>
              <a:endParaRPr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88424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8419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>
            <a:hlinkClick r:id="rId3"/>
            <a:extLst>
              <a:ext uri="{FF2B5EF4-FFF2-40B4-BE49-F238E27FC236}">
                <a16:creationId xmlns:a16="http://schemas.microsoft.com/office/drawing/2014/main" id="{AEBD41A0-631A-474C-99DC-889EDAD43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333120"/>
            <a:ext cx="8772525" cy="552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 idx="4294967295"/>
          </p:nvPr>
        </p:nvSpPr>
        <p:spPr>
          <a:xfrm>
            <a:off x="600075" y="441325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3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sz="half" idx="4294967295"/>
          </p:nvPr>
        </p:nvSpPr>
        <p:spPr>
          <a:xfrm>
            <a:off x="0" y="2228850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371975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0" y="5065713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/>
          <p:cNvSpPr>
            <a:spLocks noGrp="1"/>
          </p:cNvSpPr>
          <p:nvPr>
            <p:ph type="title" idx="4294967295"/>
          </p:nvPr>
        </p:nvSpPr>
        <p:spPr>
          <a:xfrm>
            <a:off x="0" y="404664"/>
            <a:ext cx="9144000" cy="121014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諮詢專線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4294967295"/>
          </p:nvPr>
        </p:nvSpPr>
        <p:spPr>
          <a:xfrm>
            <a:off x="1475656" y="1916832"/>
            <a:ext cx="8713787" cy="3097212"/>
          </a:xfrm>
        </p:spPr>
        <p:txBody>
          <a:bodyPr>
            <a:noAutofit/>
          </a:bodyPr>
          <a:lstStyle/>
          <a:p>
            <a:pPr marL="514350" indent="-457200" eaLnBrk="1" hangingPunct="1">
              <a:lnSpc>
                <a:spcPct val="15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 eaLnBrk="1" hangingPunct="1">
              <a:lnSpc>
                <a:spcPct val="15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各校教務主任、輔導主任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 eaLnBrk="1" hangingPunct="1">
              <a:lnSpc>
                <a:spcPct val="15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地方宣導團責任區講師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 eaLnBrk="1" hangingPunct="1">
              <a:lnSpc>
                <a:spcPct val="15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kumimoji="1"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6421407" y="2740623"/>
            <a:ext cx="2483267" cy="180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  <p:sp>
        <p:nvSpPr>
          <p:cNvPr id="7" name="文字方塊 1">
            <a:hlinkClick r:id="rId4" action="ppaction://hlinkfile"/>
          </p:cNvPr>
          <p:cNvSpPr txBox="1"/>
          <p:nvPr/>
        </p:nvSpPr>
        <p:spPr>
          <a:xfrm>
            <a:off x="395288" y="4581128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是魚就讓他在大海遙遊</a:t>
            </a:r>
            <a:endParaRPr kumimoji="0" lang="en-US" altLang="zh-TW" sz="4800" b="1" kern="100" dirty="0">
              <a:ln w="9525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97859" y="826254"/>
            <a:ext cx="6624984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面對入學方式的變革，</a:t>
            </a:r>
            <a:r>
              <a:rPr kumimoji="0" lang="en-US" altLang="zh-TW" sz="2800" b="1" dirty="0">
                <a:solidFill>
                  <a:srgbClr val="10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/>
            </a:r>
            <a:br>
              <a:rPr kumimoji="0" lang="en-US" altLang="zh-TW" sz="2800" b="1" dirty="0">
                <a:solidFill>
                  <a:srgbClr val="10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</a:br>
            <a:r>
              <a:rPr kumimoji="0" lang="zh-TW" altLang="en-US" sz="2800" b="1" dirty="0">
                <a:solidFill>
                  <a:srgbClr val="10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鼓勵孩子做好準備，把握機會，</a:t>
            </a:r>
            <a:r>
              <a:rPr kumimoji="0" lang="en-US" altLang="zh-TW" sz="2800" b="1" dirty="0">
                <a:solidFill>
                  <a:srgbClr val="10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/>
            </a:r>
            <a:br>
              <a:rPr kumimoji="0" lang="en-US" altLang="zh-TW" sz="2800" b="1" dirty="0">
                <a:solidFill>
                  <a:srgbClr val="10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</a:br>
            <a:r>
              <a:rPr kumimoji="0" lang="zh-TW" altLang="en-US" sz="2800" b="1" dirty="0">
                <a:solidFill>
                  <a:srgbClr val="10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讓學生適性發展、揮灑屬於自己的天空。期待十二年國民基本教育</a:t>
            </a:r>
            <a:r>
              <a:rPr kumimoji="0" lang="en-US" altLang="zh-TW" sz="2800" b="1" dirty="0">
                <a:solidFill>
                  <a:srgbClr val="10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/>
            </a:r>
            <a:br>
              <a:rPr kumimoji="0" lang="en-US" altLang="zh-TW" sz="2800" b="1" dirty="0">
                <a:solidFill>
                  <a:srgbClr val="10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</a:br>
            <a:r>
              <a:rPr kumimoji="0" lang="zh-TW" altLang="en-US" sz="2800" b="1" dirty="0">
                <a:solidFill>
                  <a:srgbClr val="10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培育出更多不同領域的菁英</a:t>
            </a:r>
            <a:r>
              <a:rPr kumimoji="0" lang="en-US" altLang="zh-TW" sz="2800" b="1" dirty="0">
                <a:solidFill>
                  <a:srgbClr val="10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546101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zh-TW" altLang="en-US" sz="16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105</a:t>
            </a:r>
            <a:r>
              <a:rPr lang="zh-TW" altLang="en-US" sz="16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16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日</a:t>
            </a: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0"/>
            <a:ext cx="66960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/>
          <p:cNvSpPr txBox="1">
            <a:spLocks noChangeArrowheads="1"/>
          </p:cNvSpPr>
          <p:nvPr/>
        </p:nvSpPr>
        <p:spPr bwMode="auto">
          <a:xfrm>
            <a:off x="0" y="2132856"/>
            <a:ext cx="2339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不要害怕學習新的知識或能力，經過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努力與克服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，會有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940425" y="1125538"/>
            <a:ext cx="2879725" cy="5032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9AB60A-B658-43CC-9679-6EF3BFD77888}"/>
              </a:ext>
            </a:extLst>
          </p:cNvPr>
          <p:cNvSpPr/>
          <p:nvPr/>
        </p:nvSpPr>
        <p:spPr bwMode="auto">
          <a:xfrm>
            <a:off x="4139952" y="1772816"/>
            <a:ext cx="3240360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81922052-2E8E-42D5-9E17-8D9D95CAFAEE}"/>
              </a:ext>
            </a:extLst>
          </p:cNvPr>
          <p:cNvCxnSpPr>
            <a:cxnSpLocks/>
          </p:cNvCxnSpPr>
          <p:nvPr/>
        </p:nvCxnSpPr>
        <p:spPr bwMode="auto">
          <a:xfrm>
            <a:off x="7236296" y="4869160"/>
            <a:ext cx="144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005906CE-EB55-451E-9A88-F4CCD9AEE200}"/>
              </a:ext>
            </a:extLst>
          </p:cNvPr>
          <p:cNvSpPr/>
          <p:nvPr/>
        </p:nvSpPr>
        <p:spPr bwMode="auto">
          <a:xfrm>
            <a:off x="6084168" y="5373240"/>
            <a:ext cx="1872209" cy="28800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grpSp>
        <p:nvGrpSpPr>
          <p:cNvPr id="9" name="AutoShape 10">
            <a:extLst>
              <a:ext uri="{FF2B5EF4-FFF2-40B4-BE49-F238E27FC236}">
                <a16:creationId xmlns:a16="http://schemas.microsoft.com/office/drawing/2014/main" id="{50539A51-D086-489B-B01E-C07D71CA9D0A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620688"/>
            <a:ext cx="6448636" cy="936625"/>
            <a:chOff x="1144" y="614"/>
            <a:chExt cx="3388" cy="590"/>
          </a:xfrm>
        </p:grpSpPr>
        <p:pic>
          <p:nvPicPr>
            <p:cNvPr id="10" name="AutoShape 10">
              <a:extLst>
                <a:ext uri="{FF2B5EF4-FFF2-40B4-BE49-F238E27FC236}">
                  <a16:creationId xmlns:a16="http://schemas.microsoft.com/office/drawing/2014/main" id="{15AA104B-2981-45E0-8E2C-D96EBD0196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1144" y="614"/>
              <a:ext cx="1135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D6BA334E-AB16-48EA-99DF-B8419A7D6A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探索自我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579100" y="6499395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268759"/>
            <a:ext cx="8818224" cy="520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683568" y="1916831"/>
            <a:ext cx="3312368" cy="50405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24F1CAE2-3916-4084-BC5B-654B125BD741}"/>
              </a:ext>
            </a:extLst>
          </p:cNvPr>
          <p:cNvCxnSpPr>
            <a:cxnSpLocks/>
          </p:cNvCxnSpPr>
          <p:nvPr/>
        </p:nvCxnSpPr>
        <p:spPr bwMode="auto">
          <a:xfrm>
            <a:off x="6732240" y="3501008"/>
            <a:ext cx="180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4F1CAE2-3916-4084-BC5B-654B125BD741}"/>
              </a:ext>
            </a:extLst>
          </p:cNvPr>
          <p:cNvCxnSpPr/>
          <p:nvPr/>
        </p:nvCxnSpPr>
        <p:spPr bwMode="auto">
          <a:xfrm>
            <a:off x="6977900" y="5085184"/>
            <a:ext cx="169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81922052-2E8E-42D5-9E17-8D9D95CAFAEE}"/>
              </a:ext>
            </a:extLst>
          </p:cNvPr>
          <p:cNvCxnSpPr>
            <a:cxnSpLocks/>
          </p:cNvCxnSpPr>
          <p:nvPr/>
        </p:nvCxnSpPr>
        <p:spPr bwMode="auto">
          <a:xfrm>
            <a:off x="4499992" y="5589240"/>
            <a:ext cx="1800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CCF01F6-CF79-48F0-BC5E-656C39788811}"/>
              </a:ext>
            </a:extLst>
          </p:cNvPr>
          <p:cNvCxnSpPr/>
          <p:nvPr/>
        </p:nvCxnSpPr>
        <p:spPr bwMode="auto">
          <a:xfrm>
            <a:off x="6516216" y="5589240"/>
            <a:ext cx="172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60315AE-0B47-4E9D-844C-1784A7FF817B}"/>
              </a:ext>
            </a:extLst>
          </p:cNvPr>
          <p:cNvGrpSpPr/>
          <p:nvPr/>
        </p:nvGrpSpPr>
        <p:grpSpPr>
          <a:xfrm>
            <a:off x="4139952" y="5572270"/>
            <a:ext cx="4529948" cy="449018"/>
            <a:chOff x="4139952" y="5572270"/>
            <a:chExt cx="4529948" cy="449018"/>
          </a:xfrm>
        </p:grpSpPr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1E73B0DF-6FBD-4216-A025-B3172280665A}"/>
                </a:ext>
              </a:extLst>
            </p:cNvPr>
            <p:cNvCxnSpPr/>
            <p:nvPr/>
          </p:nvCxnSpPr>
          <p:spPr bwMode="auto">
            <a:xfrm>
              <a:off x="4139952" y="6021288"/>
              <a:ext cx="17280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BD17E3DA-B192-4DE0-B85B-BB7A4A0C301C}"/>
                </a:ext>
              </a:extLst>
            </p:cNvPr>
            <p:cNvCxnSpPr/>
            <p:nvPr/>
          </p:nvCxnSpPr>
          <p:spPr bwMode="auto">
            <a:xfrm>
              <a:off x="8381900" y="5572270"/>
              <a:ext cx="2880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</p:cxnSp>
      </p:grpSp>
      <p:grpSp>
        <p:nvGrpSpPr>
          <p:cNvPr id="15" name="AutoShape 10">
            <a:extLst>
              <a:ext uri="{FF2B5EF4-FFF2-40B4-BE49-F238E27FC236}">
                <a16:creationId xmlns:a16="http://schemas.microsoft.com/office/drawing/2014/main" id="{382F232E-099A-48F1-B566-87E956B9A60B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620688"/>
            <a:ext cx="6448636" cy="936625"/>
            <a:chOff x="1144" y="614"/>
            <a:chExt cx="3388" cy="590"/>
          </a:xfrm>
        </p:grpSpPr>
        <p:pic>
          <p:nvPicPr>
            <p:cNvPr id="16" name="AutoShape 10">
              <a:extLst>
                <a:ext uri="{FF2B5EF4-FFF2-40B4-BE49-F238E27FC236}">
                  <a16:creationId xmlns:a16="http://schemas.microsoft.com/office/drawing/2014/main" id="{8AD3CFD5-744B-492B-A988-0E2DAD70CED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1144" y="614"/>
              <a:ext cx="1135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8">
              <a:extLst>
                <a:ext uri="{FF2B5EF4-FFF2-40B4-BE49-F238E27FC236}">
                  <a16:creationId xmlns:a16="http://schemas.microsoft.com/office/drawing/2014/main" id="{58835150-0D8D-4710-BE35-3E50AC68A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探索自我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0"/>
            <a:ext cx="56165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39750" y="260350"/>
            <a:ext cx="931863" cy="17287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98859" y="1989138"/>
            <a:ext cx="1737037" cy="166926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580112" y="836713"/>
            <a:ext cx="3584831" cy="254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五名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5A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學生分別以第一志願考取育達高中餐飲管理科、治平高中電機科、新興高中應用外語科日文組，以及國立台北科技大學附設桃園農工的電子科、電機科。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endParaRPr lang="en-US" altLang="zh-TW" sz="14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77369" y="3324673"/>
            <a:ext cx="35848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「市立高中亮點耀升計畫」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5A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學生選讀市立高中，三年最高可領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60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萬元獎學金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</a:t>
            </a:r>
            <a:b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14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名學生就近入學領獎學金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</a:t>
            </a:r>
            <a:endParaRPr lang="zh-TW" altLang="en-US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4984902"/>
            <a:ext cx="2443831" cy="1388911"/>
          </a:xfrm>
          <a:prstGeom prst="rect">
            <a:avLst/>
          </a:prstGeom>
        </p:spPr>
      </p:pic>
      <p:grpSp>
        <p:nvGrpSpPr>
          <p:cNvPr id="9" name="AutoShape 10">
            <a:extLst>
              <a:ext uri="{FF2B5EF4-FFF2-40B4-BE49-F238E27FC236}">
                <a16:creationId xmlns:a16="http://schemas.microsoft.com/office/drawing/2014/main" id="{68951805-00BC-49D2-BD75-1E34AE37E6EC}"/>
              </a:ext>
            </a:extLst>
          </p:cNvPr>
          <p:cNvGrpSpPr>
            <a:grpSpLocks/>
          </p:cNvGrpSpPr>
          <p:nvPr/>
        </p:nvGrpSpPr>
        <p:grpSpPr bwMode="auto">
          <a:xfrm>
            <a:off x="6816615" y="66675"/>
            <a:ext cx="6448636" cy="936625"/>
            <a:chOff x="1144" y="614"/>
            <a:chExt cx="3388" cy="590"/>
          </a:xfrm>
        </p:grpSpPr>
        <p:pic>
          <p:nvPicPr>
            <p:cNvPr id="10" name="AutoShape 10">
              <a:extLst>
                <a:ext uri="{FF2B5EF4-FFF2-40B4-BE49-F238E27FC236}">
                  <a16:creationId xmlns:a16="http://schemas.microsoft.com/office/drawing/2014/main" id="{0F484298-062F-4E08-8AEE-967F4EA5EA7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1144" y="614"/>
              <a:ext cx="1135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EB2C9C66-C8D0-49BA-A45A-B3080E036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探索自我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87891"/>
            <a:ext cx="9144000" cy="64531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7236296" y="4129572"/>
            <a:ext cx="864000" cy="36004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3892594" y="2636912"/>
            <a:ext cx="2191573" cy="36004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6708005" y="4761074"/>
            <a:ext cx="1548000" cy="36004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CC5871-2C43-48A9-816A-71A51663DC38}"/>
              </a:ext>
            </a:extLst>
          </p:cNvPr>
          <p:cNvSpPr/>
          <p:nvPr/>
        </p:nvSpPr>
        <p:spPr bwMode="auto">
          <a:xfrm>
            <a:off x="4535488" y="4215958"/>
            <a:ext cx="2089189" cy="32119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grpSp>
        <p:nvGrpSpPr>
          <p:cNvPr id="8" name="AutoShape 10">
            <a:extLst>
              <a:ext uri="{FF2B5EF4-FFF2-40B4-BE49-F238E27FC236}">
                <a16:creationId xmlns:a16="http://schemas.microsoft.com/office/drawing/2014/main" id="{6083001F-5B91-4081-97E0-A74834EC68DE}"/>
              </a:ext>
            </a:extLst>
          </p:cNvPr>
          <p:cNvGrpSpPr>
            <a:grpSpLocks/>
          </p:cNvGrpSpPr>
          <p:nvPr/>
        </p:nvGrpSpPr>
        <p:grpSpPr bwMode="auto">
          <a:xfrm>
            <a:off x="6804248" y="422229"/>
            <a:ext cx="6448636" cy="936625"/>
            <a:chOff x="1144" y="614"/>
            <a:chExt cx="3388" cy="590"/>
          </a:xfrm>
        </p:grpSpPr>
        <p:pic>
          <p:nvPicPr>
            <p:cNvPr id="9" name="AutoShape 10">
              <a:extLst>
                <a:ext uri="{FF2B5EF4-FFF2-40B4-BE49-F238E27FC236}">
                  <a16:creationId xmlns:a16="http://schemas.microsoft.com/office/drawing/2014/main" id="{DC8BA7B1-D161-4F2D-BEB5-2BE2EAE0471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1144" y="614"/>
              <a:ext cx="1135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B8343CEC-F12B-4419-9B6B-7CDE0AD50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探索自我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71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109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1319D5-7A8A-4350-A201-449CF86AB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45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EC7D6C4-83BE-4B25-B8DC-5852732DB70F}"/>
              </a:ext>
            </a:extLst>
          </p:cNvPr>
          <p:cNvSpPr/>
          <p:nvPr/>
        </p:nvSpPr>
        <p:spPr bwMode="auto">
          <a:xfrm>
            <a:off x="35496" y="2492896"/>
            <a:ext cx="9073008" cy="19442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grpSp>
        <p:nvGrpSpPr>
          <p:cNvPr id="6" name="AutoShape 10">
            <a:extLst>
              <a:ext uri="{FF2B5EF4-FFF2-40B4-BE49-F238E27FC236}">
                <a16:creationId xmlns:a16="http://schemas.microsoft.com/office/drawing/2014/main" id="{4BFA8481-5405-4252-90EA-57097DD6D039}"/>
              </a:ext>
            </a:extLst>
          </p:cNvPr>
          <p:cNvGrpSpPr>
            <a:grpSpLocks/>
          </p:cNvGrpSpPr>
          <p:nvPr/>
        </p:nvGrpSpPr>
        <p:grpSpPr bwMode="auto">
          <a:xfrm>
            <a:off x="6372200" y="1686446"/>
            <a:ext cx="6448636" cy="936625"/>
            <a:chOff x="1144" y="614"/>
            <a:chExt cx="3388" cy="590"/>
          </a:xfrm>
        </p:grpSpPr>
        <p:pic>
          <p:nvPicPr>
            <p:cNvPr id="7" name="AutoShape 10">
              <a:extLst>
                <a:ext uri="{FF2B5EF4-FFF2-40B4-BE49-F238E27FC236}">
                  <a16:creationId xmlns:a16="http://schemas.microsoft.com/office/drawing/2014/main" id="{1A1AAD25-816F-4E50-80A1-278958E4F54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1144" y="614"/>
              <a:ext cx="1135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2CCF677B-9D35-42AD-830B-7A4922DC4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探索自我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27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     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914400" y="1340768"/>
            <a:ext cx="8286800" cy="5472608"/>
          </a:xfrm>
        </p:spPr>
        <p:txBody>
          <a:bodyPr>
            <a:normAutofit lnSpcReduction="10000"/>
          </a:bodyPr>
          <a:lstStyle/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/>
              </a:rPr>
              <a:t>適性入學的成果</a:t>
            </a:r>
            <a:endParaRPr lang="en-US" altLang="zh-TW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zh-TW" altLang="en-US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/>
              </a:rPr>
              <a:t>學費補助</a:t>
            </a:r>
            <a:endParaRPr lang="en-US" altLang="zh-TW" sz="2800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適性輔導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zh-TW" altLang="en-US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教育會考</a:t>
            </a:r>
            <a:endParaRPr lang="en-US" altLang="zh-TW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桃連區</a:t>
            </a:r>
            <a:r>
              <a:rPr lang="en-US" altLang="zh-TW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110</a:t>
            </a: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年度重要日程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/>
              </a:rPr>
              <a:t>桃連區特色招生</a:t>
            </a:r>
            <a:r>
              <a:rPr lang="en-US" altLang="zh-TW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endParaRPr lang="en-US" altLang="zh-TW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/>
              </a:rPr>
              <a:t>桃連區免試入學</a:t>
            </a:r>
            <a:endParaRPr lang="en-US" altLang="zh-TW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10" action="ppaction://hlinksldjump"/>
              </a:rPr>
              <a:t>桃連區特色招生</a:t>
            </a:r>
            <a:r>
              <a:rPr lang="en-US" altLang="zh-TW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考試入學</a:t>
            </a:r>
            <a:endParaRPr lang="en-US" altLang="zh-TW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zh-TW" altLang="en-US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11" action="ppaction://hlinksldjump"/>
              </a:rPr>
              <a:t>五專免試入學簡介</a:t>
            </a:r>
            <a:endParaRPr lang="en-US" altLang="zh-TW" sz="2800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12" action="ppaction://hlinksldjump"/>
              </a:rPr>
              <a:t>適性入學宣導網的說明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13" action="ppaction://hlinksldjump"/>
              </a:rPr>
              <a:t>結語</a:t>
            </a:r>
            <a:endParaRPr lang="en-US" altLang="zh-TW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4099697"/>
              </p:ext>
            </p:extLst>
          </p:nvPr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形圖說文字 4"/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家長可以幫助孩子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多元試探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並瞭解自己的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性向、興趣和能力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，再參考學校老師的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建議、收集相關資訊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，並與孩子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深入討論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，較能規劃適合孩子的生涯進路。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6057900" y="635635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21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 rotWithShape="1">
          <a:blip r:embed="rId2"/>
          <a:srcRect l="1794" t="22" r="-1794" b="6374"/>
          <a:stretch/>
        </p:blipFill>
        <p:spPr bwMode="auto">
          <a:xfrm rot="-60000">
            <a:off x="2682031" y="546067"/>
            <a:ext cx="3930970" cy="625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1252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21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5F9CFE5-8710-49C3-9266-9AD9C8F61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7" t="6795" r="2184" b="3471"/>
          <a:stretch/>
        </p:blipFill>
        <p:spPr>
          <a:xfrm>
            <a:off x="-10746" y="1556792"/>
            <a:ext cx="4078690" cy="5184775"/>
          </a:xfrm>
          <a:prstGeom prst="rect">
            <a:avLst/>
          </a:prstGeom>
        </p:spPr>
      </p:pic>
      <p:sp>
        <p:nvSpPr>
          <p:cNvPr id="5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kumimoji="0" lang="zh-TW" altLang="en-US" dirty="0"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dirty="0"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性向、興趣、價值觀</a:t>
            </a:r>
            <a:r>
              <a:rPr kumimoji="0" lang="zh-TW" altLang="en-US" dirty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kumimoji="0"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瞭</a:t>
            </a:r>
            <a:r>
              <a:rPr kumimoji="0"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家人的期待</a:t>
            </a:r>
            <a:r>
              <a:rPr kumimoji="0" lang="zh-TW" altLang="en-US" dirty="0">
                <a:latin typeface="微軟正黑體" pitchFamily="34" charset="-120"/>
                <a:ea typeface="微軟正黑體" pitchFamily="34" charset="-120"/>
              </a:rPr>
              <a:t>，及</a:t>
            </a: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自己的學習表現</a:t>
            </a:r>
            <a:r>
              <a:rPr kumimoji="0" lang="zh-TW" altLang="en-US" dirty="0">
                <a:latin typeface="微軟正黑體" pitchFamily="34" charset="-120"/>
                <a:ea typeface="微軟正黑體" pitchFamily="34" charset="-120"/>
              </a:rPr>
              <a:t>（會考、學習成就、社團幹部、獎懲、職業試探結果等）</a:t>
            </a:r>
            <a:r>
              <a:rPr kumimoji="0"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比較適合哪一類</a:t>
            </a:r>
            <a:r>
              <a:rPr kumimoji="0" lang="zh-TW" altLang="en-US" dirty="0">
                <a:latin typeface="微軟正黑體" pitchFamily="34" charset="-120"/>
                <a:ea typeface="微軟正黑體" pitchFamily="34" charset="-120"/>
              </a:rPr>
              <a:t>學校及科別，做為升學選校參考</a:t>
            </a:r>
            <a:endParaRPr kumimoji="0"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/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/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/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/>
          <p:cNvSpPr/>
          <p:nvPr/>
        </p:nvSpPr>
        <p:spPr bwMode="auto">
          <a:xfrm>
            <a:off x="109538" y="2320965"/>
            <a:ext cx="2806700" cy="2647870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性向測驗結果，可以了解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語文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數學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機械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空間關係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/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學習潛能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，透過測驗可瞭解自己的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優勢能力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幫助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自己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229600" cy="725488"/>
          </a:xfrm>
        </p:spPr>
        <p:txBody>
          <a:bodyPr/>
          <a:lstStyle/>
          <a:p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51520" y="1647825"/>
            <a:ext cx="3186113" cy="47418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779838" y="1628775"/>
            <a:ext cx="5112642" cy="48013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被人戲謔的稱為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Big Mike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的大傢伙，外型巨大、成績低落，在性向測驗時，居然在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保護本能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的部分拿到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98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分的高分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特別是相對其他只有個位數的性向機能方面。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Mike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像是璞玉，他的低成就是因為沒有機會被開發。當老師能夠仔細去探索，找到適合的方法去對待他，他的成績就能從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分→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C→A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Mike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找到自信心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學業逐步成長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發揮天賦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，最終在美式足球賽中成為知名明星選手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，並開始一帆風順的人生，最後還加入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NFL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巴爾地摩烏鴉隊。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/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/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心理測驗結果並非進路選擇的唯一指標，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要併同其他因素一起來看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/>
          <p:cNvSpPr/>
          <p:nvPr/>
        </p:nvSpPr>
        <p:spPr bwMode="auto">
          <a:xfrm>
            <a:off x="190500" y="1722239"/>
            <a:ext cx="4381500" cy="3686572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喜愛程度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23528" y="116592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/>
          <p:cNvSpPr>
            <a:spLocks/>
          </p:cNvSpPr>
          <p:nvPr/>
        </p:nvSpPr>
        <p:spPr bwMode="auto">
          <a:xfrm>
            <a:off x="326242" y="1761679"/>
            <a:ext cx="8550820" cy="42624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年度起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，每年辦理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試模擬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測驗及分發作業。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15-16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辦理全市模擬測驗，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7-13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進行志願選填、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模擬分發放榜。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全市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高中職博覽會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繼續辦理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桃園體育場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；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網路博覽會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全員進行適性輔導。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-406" y="488866"/>
            <a:ext cx="46932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適性入學的成果</a:t>
            </a:r>
          </a:p>
        </p:txBody>
      </p:sp>
      <p:sp>
        <p:nvSpPr>
          <p:cNvPr id="4" name="雲朵形圖說文字 3"/>
          <p:cNvSpPr/>
          <p:nvPr/>
        </p:nvSpPr>
        <p:spPr bwMode="auto">
          <a:xfrm rot="20992469">
            <a:off x="2634465" y="1111908"/>
            <a:ext cx="2087637" cy="1080120"/>
          </a:xfrm>
          <a:prstGeom prst="cloudCallout">
            <a:avLst>
              <a:gd name="adj1" fmla="val -47285"/>
              <a:gd name="adj2" fmla="val 44455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率全國之先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/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/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24F1CAE2-3916-4084-BC5B-654B125BD741}"/>
              </a:ext>
            </a:extLst>
          </p:cNvPr>
          <p:cNvCxnSpPr/>
          <p:nvPr/>
        </p:nvCxnSpPr>
        <p:spPr bwMode="auto">
          <a:xfrm>
            <a:off x="2771800" y="2060848"/>
            <a:ext cx="3456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24F1CAE2-3916-4084-BC5B-654B125BD741}"/>
              </a:ext>
            </a:extLst>
          </p:cNvPr>
          <p:cNvCxnSpPr/>
          <p:nvPr/>
        </p:nvCxnSpPr>
        <p:spPr bwMode="auto">
          <a:xfrm>
            <a:off x="2771800" y="3717032"/>
            <a:ext cx="3276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grpSp>
        <p:nvGrpSpPr>
          <p:cNvPr id="6" name="群組 5"/>
          <p:cNvGrpSpPr/>
          <p:nvPr/>
        </p:nvGrpSpPr>
        <p:grpSpPr>
          <a:xfrm>
            <a:off x="971600" y="5373216"/>
            <a:ext cx="6264200" cy="288032"/>
            <a:chOff x="971600" y="5373216"/>
            <a:chExt cx="6264200" cy="288032"/>
          </a:xfrm>
        </p:grpSpPr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24F1CAE2-3916-4084-BC5B-654B125BD741}"/>
                </a:ext>
              </a:extLst>
            </p:cNvPr>
            <p:cNvCxnSpPr/>
            <p:nvPr/>
          </p:nvCxnSpPr>
          <p:spPr bwMode="auto">
            <a:xfrm>
              <a:off x="2771800" y="5373216"/>
              <a:ext cx="44640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</p:cxn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24F1CAE2-3916-4084-BC5B-654B125BD741}"/>
                </a:ext>
              </a:extLst>
            </p:cNvPr>
            <p:cNvCxnSpPr/>
            <p:nvPr/>
          </p:nvCxnSpPr>
          <p:spPr bwMode="auto">
            <a:xfrm>
              <a:off x="971600" y="5661248"/>
              <a:ext cx="44640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</p:cxnSp>
      </p:grpSp>
      <p:sp>
        <p:nvSpPr>
          <p:cNvPr id="2" name="Text Box 2">
            <a:extLst>
              <a:ext uri="{FF2B5EF4-FFF2-40B4-BE49-F238E27FC236}">
                <a16:creationId xmlns:a16="http://schemas.microsoft.com/office/drawing/2014/main" id="{FAAF5C62-8F18-4936-95C5-7C8F79FBC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群組 3"/>
          <p:cNvGrpSpPr/>
          <p:nvPr/>
        </p:nvGrpSpPr>
        <p:grpSpPr>
          <a:xfrm>
            <a:off x="0" y="1844824"/>
            <a:ext cx="9136301" cy="576064"/>
            <a:chOff x="0" y="1844824"/>
            <a:chExt cx="9136301" cy="57606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D9AB60A-B658-43CC-9679-6EF3BFD77888}"/>
                </a:ext>
              </a:extLst>
            </p:cNvPr>
            <p:cNvSpPr/>
            <p:nvPr/>
          </p:nvSpPr>
          <p:spPr bwMode="auto">
            <a:xfrm>
              <a:off x="3347864" y="2132856"/>
              <a:ext cx="1224136" cy="28803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D9AB60A-B658-43CC-9679-6EF3BFD77888}"/>
                </a:ext>
              </a:extLst>
            </p:cNvPr>
            <p:cNvSpPr/>
            <p:nvPr/>
          </p:nvSpPr>
          <p:spPr bwMode="auto">
            <a:xfrm>
              <a:off x="4860032" y="2132856"/>
              <a:ext cx="1224136" cy="28803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D9AB60A-B658-43CC-9679-6EF3BFD77888}"/>
                </a:ext>
              </a:extLst>
            </p:cNvPr>
            <p:cNvSpPr/>
            <p:nvPr/>
          </p:nvSpPr>
          <p:spPr bwMode="auto">
            <a:xfrm>
              <a:off x="0" y="1844824"/>
              <a:ext cx="1331640" cy="28803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D9AB60A-B658-43CC-9679-6EF3BFD77888}"/>
                </a:ext>
              </a:extLst>
            </p:cNvPr>
            <p:cNvSpPr/>
            <p:nvPr/>
          </p:nvSpPr>
          <p:spPr bwMode="auto">
            <a:xfrm>
              <a:off x="7912165" y="1844824"/>
              <a:ext cx="1224136" cy="28803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/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81075"/>
            <a:ext cx="76327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81075"/>
            <a:ext cx="748982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/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不要忙著跟別人比較，要在意孩子自己的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優勢表現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別忘記給孩子適時的鼓勵！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/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/>
          <p:cNvSpPr txBox="1"/>
          <p:nvPr/>
        </p:nvSpPr>
        <p:spPr>
          <a:xfrm>
            <a:off x="1457325" y="6021388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  <p:extLst>
      <p:ext uri="{BB962C8B-B14F-4D97-AF65-F5344CB8AC3E}">
        <p14:creationId xmlns:p14="http://schemas.microsoft.com/office/powerpoint/2010/main" val="108846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19223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24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493206" y="5862071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都中最高。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862336"/>
              </p:ext>
            </p:extLst>
          </p:nvPr>
        </p:nvGraphicFramePr>
        <p:xfrm>
          <a:off x="971602" y="1869713"/>
          <a:ext cx="7200797" cy="3791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727">
                  <a:extLst>
                    <a:ext uri="{9D8B030D-6E8A-4147-A177-3AD203B41FA5}">
                      <a16:colId xmlns:a16="http://schemas.microsoft.com/office/drawing/2014/main" val="2467269009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2268493357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2662123160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3645994474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422095650"/>
                    </a:ext>
                  </a:extLst>
                </a:gridCol>
                <a:gridCol w="1203090">
                  <a:extLst>
                    <a:ext uri="{9D8B030D-6E8A-4147-A177-3AD203B41FA5}">
                      <a16:colId xmlns:a16="http://schemas.microsoft.com/office/drawing/2014/main" val="3584730343"/>
                    </a:ext>
                  </a:extLst>
                </a:gridCol>
              </a:tblGrid>
              <a:tr h="56858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統計項目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桃連區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基北區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中投區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台南區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高雄區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344971"/>
                  </a:ext>
                </a:extLst>
              </a:tr>
              <a:tr h="569601"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報名人數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16,371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34,312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23,765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11,167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17,412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9312295"/>
                  </a:ext>
                </a:extLst>
              </a:tr>
              <a:tr h="569601"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錄取人數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16,220</a:t>
                      </a:r>
                      <a:endParaRPr lang="zh-TW" sz="20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33,638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23,611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11,031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17,219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9198356"/>
                  </a:ext>
                </a:extLst>
              </a:tr>
              <a:tr h="568588"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錄取</a:t>
                      </a:r>
                      <a:r>
                        <a:rPr lang="zh-TW" sz="1800" kern="100" dirty="0">
                          <a:effectLst/>
                        </a:rPr>
                        <a:t>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99.08</a:t>
                      </a:r>
                      <a:r>
                        <a:rPr lang="zh-TW" sz="20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98.04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99.35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2159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98.78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98.89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6039967"/>
                  </a:ext>
                </a:extLst>
              </a:tr>
              <a:tr h="757578">
                <a:tc>
                  <a:txBody>
                    <a:bodyPr/>
                    <a:lstStyle/>
                    <a:p>
                      <a:pPr marL="88900" indent="-889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</a:t>
                      </a: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志願</a:t>
                      </a:r>
                      <a:r>
                        <a:rPr lang="en-US" alt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alt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zh-TW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錄取率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59.64</a:t>
                      </a:r>
                      <a:r>
                        <a:rPr lang="zh-TW" sz="20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26.84</a:t>
                      </a:r>
                      <a:r>
                        <a:rPr lang="zh-TW" sz="20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2159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39.35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2159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48.42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2159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39.1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1964814"/>
                  </a:ext>
                </a:extLst>
              </a:tr>
              <a:tr h="757578"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前</a:t>
                      </a:r>
                      <a:r>
                        <a:rPr lang="en-US" sz="1800" kern="100" dirty="0">
                          <a:effectLst/>
                        </a:rPr>
                        <a:t>3</a:t>
                      </a:r>
                      <a:r>
                        <a:rPr lang="zh-TW" sz="1800" kern="100" dirty="0">
                          <a:effectLst/>
                        </a:rPr>
                        <a:t>志願</a:t>
                      </a:r>
                      <a:endParaRPr lang="zh-TW" sz="1600" kern="100" dirty="0">
                        <a:effectLst/>
                      </a:endParaRPr>
                    </a:p>
                    <a:p>
                      <a:pPr marL="304800" indent="-3048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93.64</a:t>
                      </a:r>
                      <a:r>
                        <a:rPr lang="zh-TW" sz="20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2159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70.23</a:t>
                      </a:r>
                      <a:r>
                        <a:rPr lang="zh-TW" sz="20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2159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69.03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2159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79.16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2159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71.03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5494732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123728" y="1854960"/>
            <a:ext cx="1291129" cy="390669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8" name="文字方塊 5"/>
          <p:cNvSpPr txBox="1">
            <a:spLocks noChangeArrowheads="1"/>
          </p:cNvSpPr>
          <p:nvPr/>
        </p:nvSpPr>
        <p:spPr bwMode="auto">
          <a:xfrm>
            <a:off x="-406" y="488866"/>
            <a:ext cx="85328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適性入學的成果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-109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學年度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/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sz="2800" b="1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15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/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/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/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/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/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/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/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b="1" dirty="0">
                    <a:solidFill>
                      <a:srgbClr val="FF0000"/>
                    </a:solidFill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 b="1" dirty="0">
                    <a:solidFill>
                      <a:srgbClr val="FF0000"/>
                    </a:solidFill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 b="1" dirty="0">
                    <a:solidFill>
                      <a:srgbClr val="FF0000"/>
                    </a:solidFill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b="1" dirty="0">
                    <a:solidFill>
                      <a:srgbClr val="FF0000"/>
                    </a:solidFill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/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/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/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/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/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/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/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普通科</a:t>
            </a:r>
            <a:r>
              <a:rPr lang="zh-TW" altLang="en-US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升大學</a:t>
            </a:r>
            <a:r>
              <a:rPr lang="en-US" altLang="zh-TW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考試與管道</a:t>
            </a:r>
          </a:p>
        </p:txBody>
      </p:sp>
      <p:sp>
        <p:nvSpPr>
          <p:cNvPr id="3078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79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8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689688-2616-475F-9558-4DF019B46FE1}" type="slidenum">
              <a:rPr lang="en-US" altLang="zh-TW"/>
              <a:pPr/>
              <a:t>42</a:t>
            </a:fld>
            <a:endParaRPr lang="en-US" altLang="zh-TW"/>
          </a:p>
        </p:txBody>
      </p:sp>
      <p:graphicFrame>
        <p:nvGraphicFramePr>
          <p:cNvPr id="3074" name="物件 6"/>
          <p:cNvGraphicFramePr>
            <a:graphicFrameLocks noChangeAspect="1"/>
          </p:cNvGraphicFramePr>
          <p:nvPr/>
        </p:nvGraphicFramePr>
        <p:xfrm>
          <a:off x="179388" y="1600200"/>
          <a:ext cx="4167187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PhotoImpact" r:id="rId4" imgW="6011114" imgH="5325218" progId="PI3.Image">
                  <p:embed/>
                </p:oleObj>
              </mc:Choice>
              <mc:Fallback>
                <p:oleObj name="PhotoImpact" r:id="rId4" imgW="6011114" imgH="5325218" progId="PI3.Image">
                  <p:embed/>
                  <p:pic>
                    <p:nvPicPr>
                      <p:cNvPr id="3074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00200"/>
                        <a:ext cx="4167187" cy="485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物件 7"/>
          <p:cNvGraphicFramePr>
            <a:graphicFrameLocks noChangeAspect="1"/>
          </p:cNvGraphicFramePr>
          <p:nvPr/>
        </p:nvGraphicFramePr>
        <p:xfrm>
          <a:off x="4427538" y="1600200"/>
          <a:ext cx="4440237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PhotoImpact" r:id="rId6" imgW="5611008" imgH="5249008" progId="PI3.Image">
                  <p:embed/>
                </p:oleObj>
              </mc:Choice>
              <mc:Fallback>
                <p:oleObj name="PhotoImpact" r:id="rId6" imgW="5611008" imgH="5249008" progId="PI3.Image">
                  <p:embed/>
                  <p:pic>
                    <p:nvPicPr>
                      <p:cNvPr id="3075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600200"/>
                        <a:ext cx="4440237" cy="485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群科</a:t>
            </a:r>
            <a:r>
              <a:rPr lang="zh-TW" altLang="en-US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升科大、二專</a:t>
            </a:r>
            <a:r>
              <a:rPr lang="en-US" altLang="zh-TW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考試與管道</a:t>
            </a:r>
          </a:p>
        </p:txBody>
      </p:sp>
      <p:sp>
        <p:nvSpPr>
          <p:cNvPr id="4100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101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10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E828D8-71C3-4107-B3CA-988055745943}" type="slidenum">
              <a:rPr lang="en-US" altLang="zh-TW"/>
              <a:pPr/>
              <a:t>43</a:t>
            </a:fld>
            <a:endParaRPr lang="en-US" altLang="zh-TW"/>
          </a:p>
        </p:txBody>
      </p:sp>
      <p:graphicFrame>
        <p:nvGraphicFramePr>
          <p:cNvPr id="4098" name="物件 5"/>
          <p:cNvGraphicFramePr>
            <a:graphicFrameLocks noChangeAspect="1"/>
          </p:cNvGraphicFramePr>
          <p:nvPr/>
        </p:nvGraphicFramePr>
        <p:xfrm>
          <a:off x="434975" y="1447800"/>
          <a:ext cx="8251825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PhotoImpact" r:id="rId4" imgW="11555438" imgH="6706536" progId="PI3.Image">
                  <p:embed/>
                </p:oleObj>
              </mc:Choice>
              <mc:Fallback>
                <p:oleObj name="PhotoImpact" r:id="rId4" imgW="11555438" imgH="6706536" progId="PI3.Image">
                  <p:embed/>
                  <p:pic>
                    <p:nvPicPr>
                      <p:cNvPr id="4098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1447800"/>
                        <a:ext cx="8251825" cy="478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/>
          <p:cNvSpPr>
            <a:spLocks noGrp="1"/>
          </p:cNvSpPr>
          <p:nvPr>
            <p:ph idx="4294967295"/>
          </p:nvPr>
        </p:nvSpPr>
        <p:spPr>
          <a:xfrm>
            <a:off x="2664619" y="1555186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zh-TW" altLang="en-US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共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群</a:t>
            </a:r>
            <a:r>
              <a:rPr lang="zh-TW" altLang="en-US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23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校</a:t>
            </a:r>
            <a:r>
              <a:rPr lang="zh-TW" altLang="en-US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， </a:t>
            </a: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40</a:t>
            </a:r>
            <a:r>
              <a:rPr lang="zh-TW" altLang="en-US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9144000" cy="1079078"/>
          </a:xfrm>
        </p:spPr>
        <p:txBody>
          <a:bodyPr/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桃連區職業類科之群科屬性</a:t>
            </a:r>
          </a:p>
        </p:txBody>
      </p:sp>
      <p:sp>
        <p:nvSpPr>
          <p:cNvPr id="4" name="六邊形 3"/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/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/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/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/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/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/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/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/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/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/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/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/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/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職業類科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升學進路的觀察重點</a:t>
            </a:r>
          </a:p>
        </p:txBody>
      </p:sp>
      <p:sp>
        <p:nvSpPr>
          <p:cNvPr id="2" name="向上箭號圖說文字 1"/>
          <p:cNvSpPr/>
          <p:nvPr/>
        </p:nvSpPr>
        <p:spPr>
          <a:xfrm>
            <a:off x="1042988" y="5445125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</a:t>
            </a:r>
            <a:endParaRPr kumimoji="0"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特色招生甄選入學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1031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高職一般科目課程</a:t>
            </a:r>
          </a:p>
        </p:txBody>
      </p:sp>
      <p:sp>
        <p:nvSpPr>
          <p:cNvPr id="6" name="流程圖: 程序 5"/>
          <p:cNvSpPr/>
          <p:nvPr/>
        </p:nvSpPr>
        <p:spPr>
          <a:xfrm>
            <a:off x="1031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理論課程</a:t>
            </a:r>
          </a:p>
        </p:txBody>
      </p:sp>
      <p:sp>
        <p:nvSpPr>
          <p:cNvPr id="7" name="流程圖: 程序 6"/>
          <p:cNvSpPr/>
          <p:nvPr/>
        </p:nvSpPr>
        <p:spPr>
          <a:xfrm>
            <a:off x="2411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專業科目</a:t>
            </a:r>
            <a:endParaRPr kumimoji="0"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實習課程</a:t>
            </a:r>
          </a:p>
        </p:txBody>
      </p:sp>
      <p:sp>
        <p:nvSpPr>
          <p:cNvPr id="8" name="剪去同側角落矩形 7"/>
          <p:cNvSpPr/>
          <p:nvPr/>
        </p:nvSpPr>
        <p:spPr>
          <a:xfrm>
            <a:off x="1020763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研究所</a:t>
            </a:r>
          </a:p>
        </p:txBody>
      </p:sp>
      <p:sp>
        <p:nvSpPr>
          <p:cNvPr id="9" name="流程圖: 程序 8"/>
          <p:cNvSpPr/>
          <p:nvPr/>
        </p:nvSpPr>
        <p:spPr>
          <a:xfrm>
            <a:off x="1020763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普通大學 </a:t>
            </a:r>
            <a:r>
              <a:rPr kumimoji="0"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四技二專</a:t>
            </a:r>
            <a:endParaRPr kumimoji="0"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十二邊形 11"/>
          <p:cNvSpPr/>
          <p:nvPr/>
        </p:nvSpPr>
        <p:spPr>
          <a:xfrm>
            <a:off x="6147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就業市場</a:t>
            </a:r>
          </a:p>
        </p:txBody>
      </p:sp>
      <p:sp>
        <p:nvSpPr>
          <p:cNvPr id="13" name="流程圖: 多重文件 12"/>
          <p:cNvSpPr/>
          <p:nvPr/>
        </p:nvSpPr>
        <p:spPr>
          <a:xfrm>
            <a:off x="5148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專業證照</a:t>
            </a:r>
          </a:p>
        </p:txBody>
      </p:sp>
      <p:cxnSp>
        <p:nvCxnSpPr>
          <p:cNvPr id="15" name="肘形接點 14"/>
          <p:cNvCxnSpPr>
            <a:stCxn id="8" idx="3"/>
            <a:endCxn id="12" idx="9"/>
          </p:cNvCxnSpPr>
          <p:nvPr/>
        </p:nvCxnSpPr>
        <p:spPr>
          <a:xfrm rot="5400000" flipH="1" flipV="1">
            <a:off x="4252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stCxn id="9" idx="3"/>
            <a:endCxn id="12" idx="7"/>
          </p:cNvCxnSpPr>
          <p:nvPr/>
        </p:nvCxnSpPr>
        <p:spPr>
          <a:xfrm flipV="1">
            <a:off x="3779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/>
          <p:cNvSpPr/>
          <p:nvPr/>
        </p:nvSpPr>
        <p:spPr>
          <a:xfrm>
            <a:off x="2490054" y="3272227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統測</a:t>
            </a:r>
          </a:p>
        </p:txBody>
      </p:sp>
      <p:sp>
        <p:nvSpPr>
          <p:cNvPr id="24" name="向上箭號 23"/>
          <p:cNvSpPr/>
          <p:nvPr/>
        </p:nvSpPr>
        <p:spPr>
          <a:xfrm>
            <a:off x="1193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</a:t>
            </a:r>
            <a:endParaRPr kumimoji="0" lang="en-US" altLang="zh-TW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指考</a:t>
            </a:r>
          </a:p>
        </p:txBody>
      </p:sp>
      <p:sp>
        <p:nvSpPr>
          <p:cNvPr id="25" name="向右箭號 24"/>
          <p:cNvSpPr/>
          <p:nvPr/>
        </p:nvSpPr>
        <p:spPr>
          <a:xfrm>
            <a:off x="3791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技能檢定</a:t>
            </a:r>
          </a:p>
        </p:txBody>
      </p:sp>
      <p:cxnSp>
        <p:nvCxnSpPr>
          <p:cNvPr id="28" name="肘形接點 27"/>
          <p:cNvCxnSpPr>
            <a:stCxn id="13" idx="3"/>
            <a:endCxn id="12" idx="4"/>
          </p:cNvCxnSpPr>
          <p:nvPr/>
        </p:nvCxnSpPr>
        <p:spPr>
          <a:xfrm flipV="1">
            <a:off x="6786563" y="3344863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1020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20763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148388" y="1403350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484188" y="3783013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kumimoji="0" lang="zh-TW" altLang="en-US" sz="1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527050" y="1736725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kumimoji="0" lang="zh-TW" altLang="en-US" sz="1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8235950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kumimoji="0" lang="zh-TW" altLang="en-US" sz="1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0" y="2060575"/>
            <a:ext cx="3240088" cy="4537075"/>
          </a:xfrm>
        </p:spPr>
        <p:txBody>
          <a:bodyPr/>
          <a:lstStyle/>
          <a:p>
            <a:pPr marL="273050" indent="-27305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主要專業課程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6263" lvl="1" indent="-27305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電腦輔助機械設計與製造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(CAD/CAM)</a:t>
            </a:r>
          </a:p>
          <a:p>
            <a:pPr marL="576263" lvl="1" indent="-27305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模具之設計、製造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6263" lvl="1" indent="-27305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材料檢驗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6263" lvl="1" indent="-27305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琉璃及金銀細工</a:t>
            </a:r>
          </a:p>
          <a:p>
            <a:pPr marL="576263" lvl="1" indent="-27305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機電整合自動化技術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6263" lvl="1" indent="-27305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板狀金屬彎折成型、銲接組合、防銹塗裝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6263" lvl="1" indent="-27305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氣油壓實習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6263" lvl="1" indent="-273050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PLC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0" y="463327"/>
            <a:ext cx="9144000" cy="733425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153988" y="1141413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/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/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3902075" y="1260475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8725" y="3284538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2075" y="3251200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3902075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618332" y="2539207"/>
            <a:ext cx="7967662" cy="3922712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大學校院相關科系：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機械工程系、機電科技系、機械與自動化工程系、模具工程系、能源與冷凍空調工程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動力機械工程系、飛機工程系、輪機工程系、生物機電工程系、造船及海洋工程系、航空機械系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工業工程與管理系、工業設計系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384175" y="1163638"/>
            <a:ext cx="2459633" cy="1193800"/>
            <a:chOff x="316617" y="1370393"/>
            <a:chExt cx="2459385" cy="1194511"/>
          </a:xfrm>
        </p:grpSpPr>
        <p:sp>
          <p:nvSpPr>
            <p:cNvPr id="7" name="剪去同側角落矩形 6"/>
            <p:cNvSpPr/>
            <p:nvPr/>
          </p:nvSpPr>
          <p:spPr>
            <a:xfrm>
              <a:off x="780120" y="1629309"/>
              <a:ext cx="1995882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研究所</a:t>
              </a:r>
            </a:p>
          </p:txBody>
        </p:sp>
        <p:sp>
          <p:nvSpPr>
            <p:cNvPr id="8" name="流程圖: 程序 7"/>
            <p:cNvSpPr/>
            <p:nvPr/>
          </p:nvSpPr>
          <p:spPr>
            <a:xfrm>
              <a:off x="780119" y="2099712"/>
              <a:ext cx="1995882" cy="465192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普通大學 </a:t>
              </a:r>
              <a:r>
                <a:rPr kumimoji="0" lang="en-US" altLang="zh-TW" sz="1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kumimoji="0" lang="zh-TW" altLang="en-US" sz="1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四技二專</a:t>
              </a:r>
              <a:endParaRPr kumimoji="0"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橢圓 8"/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kumimoji="0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標題 1"/>
          <p:cNvSpPr txBox="1">
            <a:spLocks/>
          </p:cNvSpPr>
          <p:nvPr/>
        </p:nvSpPr>
        <p:spPr bwMode="auto">
          <a:xfrm>
            <a:off x="0" y="463327"/>
            <a:ext cx="9144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ker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機械群簡介</a:t>
            </a:r>
            <a:endParaRPr kumimoji="0" lang="zh-TW" altLang="en-US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393700" y="2486444"/>
            <a:ext cx="4826000" cy="4183063"/>
          </a:xfrm>
        </p:spPr>
        <p:txBody>
          <a:bodyPr/>
          <a:lstStyle/>
          <a:p>
            <a:pPr marL="273050" indent="-273050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模具設計工程師、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機械設計工程師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設備維護工程師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CAD/CAM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工程師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3C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產品機構工程師、機構工程師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自動化生產設備技術員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管路設計工程師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農業機械工程師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機電整合工程師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899592" y="1015415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就業</a:t>
                </a:r>
                <a:endParaRPr kumimoji="0"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hangingPunct="1"/>
                <a:r>
                  <a:rPr kumimoji="0"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市場</a:t>
                </a:r>
                <a:endParaRPr kumimoji="0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7" name="橢圓 6"/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688" y="1890713"/>
            <a:ext cx="22320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005263"/>
            <a:ext cx="3725863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90713"/>
            <a:ext cx="261143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標題 1"/>
          <p:cNvSpPr txBox="1">
            <a:spLocks/>
          </p:cNvSpPr>
          <p:nvPr/>
        </p:nvSpPr>
        <p:spPr bwMode="auto">
          <a:xfrm>
            <a:off x="0" y="463327"/>
            <a:ext cx="9144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ker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機械群簡介</a:t>
            </a:r>
            <a:endParaRPr kumimoji="0" lang="zh-TW" altLang="en-US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9144000" cy="940966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高職與高中的進路比較分析</a:t>
            </a:r>
          </a:p>
        </p:txBody>
      </p:sp>
      <p:graphicFrame>
        <p:nvGraphicFramePr>
          <p:cNvPr id="2928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325645"/>
              </p:ext>
            </p:extLst>
          </p:nvPr>
        </p:nvGraphicFramePr>
        <p:xfrm>
          <a:off x="89694" y="1445879"/>
          <a:ext cx="8964612" cy="4911742"/>
        </p:xfrm>
        <a:graphic>
          <a:graphicData uri="http://schemas.openxmlformats.org/drawingml/2006/table">
            <a:tbl>
              <a:tblPr/>
              <a:tblGrid>
                <a:gridCol w="134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54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3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繼續攻讀研究所：以進入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科技校院研究所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升學研究所：攻讀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一般大學研究所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較強的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所學和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偏具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知識型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學科強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，實務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2"/>
          <p:cNvSpPr txBox="1">
            <a:spLocks/>
          </p:cNvSpPr>
          <p:nvPr/>
        </p:nvSpPr>
        <p:spPr bwMode="auto">
          <a:xfrm>
            <a:off x="1318253" y="1244824"/>
            <a:ext cx="7200799" cy="64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本區近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年錄取率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21803" y="550372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志願錄取率及總錄取率皆維持穩定比率。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830497"/>
              </p:ext>
            </p:extLst>
          </p:nvPr>
        </p:nvGraphicFramePr>
        <p:xfrm>
          <a:off x="1115616" y="1995729"/>
          <a:ext cx="7416823" cy="3089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1558">
                  <a:extLst>
                    <a:ext uri="{9D8B030D-6E8A-4147-A177-3AD203B41FA5}">
                      <a16:colId xmlns:a16="http://schemas.microsoft.com/office/drawing/2014/main" val="2203435472"/>
                    </a:ext>
                  </a:extLst>
                </a:gridCol>
                <a:gridCol w="1129053">
                  <a:extLst>
                    <a:ext uri="{9D8B030D-6E8A-4147-A177-3AD203B41FA5}">
                      <a16:colId xmlns:a16="http://schemas.microsoft.com/office/drawing/2014/main" val="1980636526"/>
                    </a:ext>
                  </a:extLst>
                </a:gridCol>
                <a:gridCol w="1129053">
                  <a:extLst>
                    <a:ext uri="{9D8B030D-6E8A-4147-A177-3AD203B41FA5}">
                      <a16:colId xmlns:a16="http://schemas.microsoft.com/office/drawing/2014/main" val="2170600985"/>
                    </a:ext>
                  </a:extLst>
                </a:gridCol>
                <a:gridCol w="1129053">
                  <a:extLst>
                    <a:ext uri="{9D8B030D-6E8A-4147-A177-3AD203B41FA5}">
                      <a16:colId xmlns:a16="http://schemas.microsoft.com/office/drawing/2014/main" val="3214883027"/>
                    </a:ext>
                  </a:extLst>
                </a:gridCol>
                <a:gridCol w="1129053">
                  <a:extLst>
                    <a:ext uri="{9D8B030D-6E8A-4147-A177-3AD203B41FA5}">
                      <a16:colId xmlns:a16="http://schemas.microsoft.com/office/drawing/2014/main" val="1587259250"/>
                    </a:ext>
                  </a:extLst>
                </a:gridCol>
                <a:gridCol w="1129053">
                  <a:extLst>
                    <a:ext uri="{9D8B030D-6E8A-4147-A177-3AD203B41FA5}">
                      <a16:colId xmlns:a16="http://schemas.microsoft.com/office/drawing/2014/main" val="432434045"/>
                    </a:ext>
                  </a:extLst>
                </a:gridCol>
              </a:tblGrid>
              <a:tr h="596564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108 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107 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106 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105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8850297"/>
                  </a:ext>
                </a:extLst>
              </a:tr>
              <a:tr h="1246445"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spc="-15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前</a:t>
                      </a:r>
                      <a:r>
                        <a:rPr lang="en-US" sz="2400" kern="100" spc="-15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2400" kern="100" spc="-15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志願</a:t>
                      </a:r>
                      <a:endParaRPr lang="en-US" altLang="zh-TW" sz="2400" kern="100" spc="-15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04800" indent="-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spc="-15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錄取率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211138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93.64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93.62%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93.7%</a:t>
                      </a:r>
                      <a:endParaRPr lang="zh-TW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92.32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87.28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2586556"/>
                  </a:ext>
                </a:extLst>
              </a:tr>
              <a:tr h="1246445"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總錄取率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1270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99.08</a:t>
                      </a:r>
                      <a:endParaRPr lang="zh-TW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98.61%</a:t>
                      </a:r>
                      <a:endParaRPr lang="zh-TW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98.66%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98.70%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96.39%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0101502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915816" y="1985959"/>
            <a:ext cx="1080121" cy="309922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-406" y="488866"/>
            <a:ext cx="85328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一、適性入學的成果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-109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學年度</a:t>
            </a: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0" y="620713"/>
            <a:ext cx="9144000" cy="1143000"/>
          </a:xfrm>
        </p:spPr>
        <p:txBody>
          <a:bodyPr/>
          <a:lstStyle/>
          <a:p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桃連區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機械群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學年度招生科別</a:t>
            </a:r>
          </a:p>
        </p:txBody>
      </p:sp>
      <p:sp>
        <p:nvSpPr>
          <p:cNvPr id="22" name="內容版面配置區 18"/>
          <p:cNvSpPr>
            <a:spLocks noGrp="1"/>
          </p:cNvSpPr>
          <p:nvPr>
            <p:ph idx="4294967295"/>
          </p:nvPr>
        </p:nvSpPr>
        <p:spPr>
          <a:xfrm>
            <a:off x="719138" y="1700213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校 </a:t>
            </a: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科</a:t>
            </a:r>
          </a:p>
        </p:txBody>
      </p:sp>
      <p:sp>
        <p:nvSpPr>
          <p:cNvPr id="4" name="六邊形 3"/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/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/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/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/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化工群</a:t>
            </a:r>
          </a:p>
        </p:txBody>
      </p:sp>
      <p:sp>
        <p:nvSpPr>
          <p:cNvPr id="9" name="六邊形 8"/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外語群</a:t>
            </a:r>
          </a:p>
        </p:txBody>
      </p:sp>
      <p:sp>
        <p:nvSpPr>
          <p:cNvPr id="10" name="六邊形 9"/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餐旅群</a:t>
            </a:r>
          </a:p>
        </p:txBody>
      </p:sp>
      <p:sp>
        <p:nvSpPr>
          <p:cNvPr id="11" name="六邊形 10"/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海事群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農業群</a:t>
            </a:r>
          </a:p>
        </p:txBody>
      </p:sp>
      <p:sp>
        <p:nvSpPr>
          <p:cNvPr id="13" name="六邊形 12"/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/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/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/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/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/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3995738" y="1989138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5780088" y="1989138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科別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3995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國立台北科大附屬桃園農工</a:t>
            </a:r>
          </a:p>
        </p:txBody>
      </p:sp>
      <p:sp>
        <p:nvSpPr>
          <p:cNvPr id="25" name="圓角矩形 24"/>
          <p:cNvSpPr/>
          <p:nvPr/>
        </p:nvSpPr>
        <p:spPr>
          <a:xfrm>
            <a:off x="5780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機械科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5780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模具科</a:t>
            </a:r>
          </a:p>
        </p:txBody>
      </p:sp>
      <p:sp>
        <p:nvSpPr>
          <p:cNvPr id="27" name="圓角矩形 26"/>
          <p:cNvSpPr/>
          <p:nvPr/>
        </p:nvSpPr>
        <p:spPr>
          <a:xfrm>
            <a:off x="5780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生物機電科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3995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國立龍潭農工</a:t>
            </a:r>
          </a:p>
        </p:txBody>
      </p:sp>
      <p:sp>
        <p:nvSpPr>
          <p:cNvPr id="31" name="圓角矩形 30"/>
          <p:cNvSpPr/>
          <p:nvPr/>
        </p:nvSpPr>
        <p:spPr>
          <a:xfrm>
            <a:off x="5780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機械科</a:t>
            </a:r>
          </a:p>
        </p:txBody>
      </p:sp>
      <p:sp>
        <p:nvSpPr>
          <p:cNvPr id="32" name="圓角矩形 27"/>
          <p:cNvSpPr/>
          <p:nvPr/>
        </p:nvSpPr>
        <p:spPr>
          <a:xfrm>
            <a:off x="3995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圓角矩形 30"/>
          <p:cNvSpPr/>
          <p:nvPr/>
        </p:nvSpPr>
        <p:spPr>
          <a:xfrm>
            <a:off x="5780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圓角矩形 27"/>
          <p:cNvSpPr/>
          <p:nvPr/>
        </p:nvSpPr>
        <p:spPr>
          <a:xfrm>
            <a:off x="3995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私立光啓高中</a:t>
            </a:r>
          </a:p>
        </p:txBody>
      </p:sp>
      <p:sp>
        <p:nvSpPr>
          <p:cNvPr id="35" name="圓角矩形 30"/>
          <p:cNvSpPr/>
          <p:nvPr/>
        </p:nvSpPr>
        <p:spPr>
          <a:xfrm>
            <a:off x="5780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機械科</a:t>
            </a:r>
          </a:p>
        </p:txBody>
      </p:sp>
      <p:sp>
        <p:nvSpPr>
          <p:cNvPr id="36" name="圓角矩形 27"/>
          <p:cNvSpPr/>
          <p:nvPr/>
        </p:nvSpPr>
        <p:spPr>
          <a:xfrm>
            <a:off x="3995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私立六和高中</a:t>
            </a:r>
          </a:p>
        </p:txBody>
      </p:sp>
      <p:sp>
        <p:nvSpPr>
          <p:cNvPr id="37" name="圓角矩形 30"/>
          <p:cNvSpPr/>
          <p:nvPr/>
        </p:nvSpPr>
        <p:spPr>
          <a:xfrm>
            <a:off x="5780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機電科</a:t>
            </a:r>
          </a:p>
        </p:txBody>
      </p:sp>
      <p:sp>
        <p:nvSpPr>
          <p:cNvPr id="38" name="圓角矩形 27"/>
          <p:cNvSpPr/>
          <p:nvPr/>
        </p:nvSpPr>
        <p:spPr>
          <a:xfrm>
            <a:off x="4000496" y="4214818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私立新興高中</a:t>
            </a:r>
          </a:p>
        </p:txBody>
      </p:sp>
      <p:sp>
        <p:nvSpPr>
          <p:cNvPr id="39" name="圓角矩形 30"/>
          <p:cNvSpPr/>
          <p:nvPr/>
        </p:nvSpPr>
        <p:spPr>
          <a:xfrm>
            <a:off x="5786446" y="4214818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機械科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859210" y="3204616"/>
            <a:ext cx="7843838" cy="2706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5641116" y="908050"/>
            <a:ext cx="2981325" cy="1978026"/>
            <a:chOff x="3686" y="200"/>
            <a:chExt cx="1878" cy="1246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0" y="264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九年級統整評估與決定</a:t>
              </a:r>
            </a:p>
          </p:txBody>
        </p:sp>
      </p:grpSp>
      <p:sp>
        <p:nvSpPr>
          <p:cNvPr id="2" name="圓角矩形 1"/>
          <p:cNvSpPr/>
          <p:nvPr/>
        </p:nvSpPr>
        <p:spPr>
          <a:xfrm>
            <a:off x="6321798" y="3161754"/>
            <a:ext cx="2303462" cy="1352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048859"/>
              </p:ext>
            </p:extLst>
          </p:nvPr>
        </p:nvGraphicFramePr>
        <p:xfrm>
          <a:off x="638548" y="3207791"/>
          <a:ext cx="8064500" cy="2957513"/>
        </p:xfrm>
        <a:graphic>
          <a:graphicData uri="http://schemas.openxmlformats.org/drawingml/2006/table">
            <a:tbl>
              <a:tblPr/>
              <a:tblGrid>
                <a:gridCol w="155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5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10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56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、生涯發展規劃書</a:t>
                      </a: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15-16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85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631125"/>
              </p:ext>
            </p:extLst>
          </p:nvPr>
        </p:nvGraphicFramePr>
        <p:xfrm>
          <a:off x="611560" y="2885529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/>
          <p:cNvSpPr/>
          <p:nvPr/>
        </p:nvSpPr>
        <p:spPr>
          <a:xfrm>
            <a:off x="888687" y="1257166"/>
            <a:ext cx="4319587" cy="1498600"/>
          </a:xfrm>
          <a:prstGeom prst="wedgeEllipseCallout">
            <a:avLst>
              <a:gd name="adj1" fmla="val -25989"/>
              <a:gd name="adj2" fmla="val 1209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/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/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/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/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/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/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/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/>
        </p:nvSpPr>
        <p:spPr>
          <a:xfrm>
            <a:off x="460375" y="6151563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2020/11/10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6556375" y="6151563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53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250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/>
          <p:cNvSpPr/>
          <p:nvPr/>
        </p:nvSpPr>
        <p:spPr>
          <a:xfrm>
            <a:off x="250825" y="115888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/>
          <p:cNvSpPr/>
          <p:nvPr/>
        </p:nvSpPr>
        <p:spPr>
          <a:xfrm>
            <a:off x="1042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250825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/>
          <p:cNvSpPr/>
          <p:nvPr/>
        </p:nvSpPr>
        <p:spPr>
          <a:xfrm>
            <a:off x="4683125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/>
          <p:cNvSpPr/>
          <p:nvPr/>
        </p:nvSpPr>
        <p:spPr>
          <a:xfrm>
            <a:off x="6372225" y="3500438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/>
        </p:nvSpPr>
        <p:spPr>
          <a:xfrm>
            <a:off x="76200" y="6400800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2020/11/10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54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9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/>
          <p:cNvSpPr/>
          <p:nvPr/>
        </p:nvSpPr>
        <p:spPr>
          <a:xfrm>
            <a:off x="1476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1547813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5867400" y="2852738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179388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/>
          <p:cNvSpPr/>
          <p:nvPr/>
        </p:nvSpPr>
        <p:spPr>
          <a:xfrm>
            <a:off x="179388" y="2781300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/>
          <p:cNvSpPr/>
          <p:nvPr/>
        </p:nvSpPr>
        <p:spPr>
          <a:xfrm>
            <a:off x="4427538" y="1052513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/>
          <p:cNvSpPr/>
          <p:nvPr/>
        </p:nvSpPr>
        <p:spPr bwMode="auto">
          <a:xfrm>
            <a:off x="5707063" y="1325563"/>
            <a:ext cx="3436937" cy="3686175"/>
          </a:xfrm>
          <a:prstGeom prst="wedgeEllipseCallout">
            <a:avLst>
              <a:gd name="adj1" fmla="val 3821"/>
              <a:gd name="adj2" fmla="val 55144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請爸媽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仔細看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完孩子的各項紀錄，找時間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與孩子聊聊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寫下自己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對孩子生涯規劃的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想法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13" y="5040313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4638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/>
          <p:cNvSpPr/>
          <p:nvPr/>
        </p:nvSpPr>
        <p:spPr bwMode="auto">
          <a:xfrm>
            <a:off x="827088" y="1654176"/>
            <a:ext cx="3097212" cy="3167062"/>
          </a:xfrm>
          <a:prstGeom prst="wedgeEllipseCallout">
            <a:avLst>
              <a:gd name="adj1" fmla="val -36127"/>
              <a:gd name="adj2" fmla="val 5850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5325"/>
            <a:ext cx="7561262" cy="5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/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/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/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4294967295"/>
          </p:nvPr>
        </p:nvSpPr>
        <p:spPr>
          <a:xfrm>
            <a:off x="0" y="2348880"/>
            <a:ext cx="91440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國中教育會考說明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58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教育會考何時考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31057174"/>
              </p:ext>
            </p:extLst>
          </p:nvPr>
        </p:nvGraphicFramePr>
        <p:xfrm>
          <a:off x="539552" y="1417638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第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志願</a:t>
            </a:r>
            <a:r>
              <a:rPr lang="zh-TW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錄取率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467544" y="4725144"/>
            <a:ext cx="849694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學年度當</a:t>
            </a:r>
            <a:r>
              <a:rPr lang="zh-TW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總積分完全相同時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，需進行超額比序，</a:t>
            </a:r>
            <a:endParaRPr lang="en-US" altLang="zh-TW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比序至「志願序積分」時，</a:t>
            </a:r>
            <a:r>
              <a:rPr lang="zh-TW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志願序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518670"/>
              </p:ext>
            </p:extLst>
          </p:nvPr>
        </p:nvGraphicFramePr>
        <p:xfrm>
          <a:off x="1043607" y="2294876"/>
          <a:ext cx="6336704" cy="1804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8547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433302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357865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206990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</a:tblGrid>
              <a:tr h="583989">
                <a:tc>
                  <a:txBody>
                    <a:bodyPr/>
                    <a:lstStyle/>
                    <a:p>
                      <a:pPr marL="304800" indent="-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09</a:t>
                      </a: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08</a:t>
                      </a:r>
                      <a:r>
                        <a:rPr lang="en-US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07</a:t>
                      </a: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220173">
                <a:tc>
                  <a:txBody>
                    <a:bodyPr/>
                    <a:lstStyle/>
                    <a:p>
                      <a:pPr marL="304800" indent="-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2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志願錄取率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59.</a:t>
                      </a:r>
                      <a:r>
                        <a:rPr lang="en-US" altLang="zh-TW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59.21</a:t>
                      </a: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indent="-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TW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4.34</a:t>
                      </a: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460891" y="2239473"/>
            <a:ext cx="1291129" cy="185956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-406" y="488866"/>
            <a:ext cx="85328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一、適性入學的成果</a:t>
            </a:r>
            <a:r>
              <a:rPr lang="en-US" altLang="zh-TW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-109</a:t>
            </a:r>
            <a:r>
              <a:rPr lang="zh-TW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學年度</a:t>
            </a: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0" y="476671"/>
            <a:ext cx="9144000" cy="855241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教育會考怎麼考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08073274"/>
              </p:ext>
            </p:extLst>
          </p:nvPr>
        </p:nvGraphicFramePr>
        <p:xfrm>
          <a:off x="395536" y="1331914"/>
          <a:ext cx="8352928" cy="5265437"/>
        </p:xfrm>
        <a:graphic>
          <a:graphicData uri="http://schemas.openxmlformats.org/drawingml/2006/table">
            <a:tbl>
              <a:tblPr/>
              <a:tblGrid>
                <a:gridCol w="1846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3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46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7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1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1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zh-TW" altLang="en-US" sz="3400" b="1" dirty="0">
                <a:solidFill>
                  <a:srgbClr val="3333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數學科「</a:t>
            </a:r>
            <a:r>
              <a:rPr lang="zh-TW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非選擇題」</a:t>
            </a:r>
            <a:r>
              <a:rPr lang="zh-TW" altLang="en-US" sz="3400" b="1" dirty="0">
                <a:solidFill>
                  <a:srgbClr val="3333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以及英語科「</a:t>
            </a:r>
            <a:r>
              <a:rPr lang="zh-TW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聽力測驗」</a:t>
            </a:r>
            <a:r>
              <a:rPr lang="zh-TW" altLang="en-US" sz="3400" b="1" dirty="0">
                <a:solidFill>
                  <a:srgbClr val="3333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部分均納入成績計算。</a:t>
            </a:r>
            <a:endParaRPr lang="en-US" altLang="zh-TW" sz="3400" b="1" dirty="0">
              <a:solidFill>
                <a:srgbClr val="333399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r>
              <a:rPr lang="zh-TW" altLang="zh-TW" sz="3400" b="1" dirty="0">
                <a:solidFill>
                  <a:srgbClr val="3333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英語科</a:t>
            </a:r>
            <a:r>
              <a:rPr lang="zh-TW" altLang="en-US" sz="3400" b="1" dirty="0">
                <a:solidFill>
                  <a:srgbClr val="3333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zh-TW" sz="3400" b="1" dirty="0">
                <a:solidFill>
                  <a:srgbClr val="3333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80:20</a:t>
            </a:r>
            <a:r>
              <a:rPr lang="zh-TW" altLang="zh-TW" sz="3400" b="1" dirty="0">
                <a:solidFill>
                  <a:srgbClr val="3333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400" b="1" dirty="0">
              <a:solidFill>
                <a:srgbClr val="333399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r>
              <a:rPr lang="zh-TW" altLang="zh-TW" sz="3400" b="1" dirty="0">
                <a:solidFill>
                  <a:srgbClr val="3333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數學科</a:t>
            </a:r>
            <a:r>
              <a:rPr lang="zh-TW" altLang="en-US" sz="3400" b="1" dirty="0">
                <a:solidFill>
                  <a:srgbClr val="3333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zh-TW" sz="3400" b="1" dirty="0">
                <a:solidFill>
                  <a:srgbClr val="3333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選擇題及非選擇題計分比例為</a:t>
            </a:r>
            <a:r>
              <a:rPr lang="en-US" altLang="zh-TW" sz="3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85:15</a:t>
            </a:r>
            <a:r>
              <a:rPr lang="zh-TW" altLang="zh-TW" sz="3400" b="1" dirty="0">
                <a:solidFill>
                  <a:srgbClr val="333399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dirty="0">
                <a:solidFill>
                  <a:srgbClr val="003366"/>
                </a:solidFill>
              </a:rPr>
              <a:t/>
            </a:r>
            <a:br>
              <a:rPr lang="zh-TW" altLang="en-US" dirty="0">
                <a:solidFill>
                  <a:srgbClr val="003366"/>
                </a:solidFill>
              </a:rPr>
            </a:br>
            <a:endParaRPr lang="zh-TW" altLang="en-US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0" y="476671"/>
            <a:ext cx="9144000" cy="85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b="1" ker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教育會考怎麼考</a:t>
            </a:r>
            <a:endParaRPr kumimoji="0" lang="zh-TW" altLang="en-US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1707984"/>
            <a:ext cx="5627278" cy="515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/>
          <p:cNvSpPr/>
          <p:nvPr/>
        </p:nvSpPr>
        <p:spPr>
          <a:xfrm>
            <a:off x="1259632" y="1253967"/>
            <a:ext cx="1522412" cy="431800"/>
          </a:xfrm>
          <a:prstGeom prst="wedgeRectCallout">
            <a:avLst>
              <a:gd name="adj1" fmla="val 45644"/>
              <a:gd name="adj2" fmla="val 11022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5366420" y="1257483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0" y="476671"/>
            <a:ext cx="9144000" cy="85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教育會考  成績單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/>
          <p:cNvGraphicFramePr>
            <a:graphicFrameLocks noGrp="1"/>
          </p:cNvGraphicFramePr>
          <p:nvPr/>
        </p:nvGraphicFramePr>
        <p:xfrm>
          <a:off x="1149350" y="2062163"/>
          <a:ext cx="6845300" cy="517554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17" marB="454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4219" name="Rectangle 11"/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/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/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/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/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/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/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/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/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/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/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/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/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/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/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/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/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/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/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/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/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/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9" name="文字方塊 88"/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年會考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C40D23-11E3-4D26-9C10-29D922315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641350"/>
            <a:ext cx="9169558" cy="621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518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B9DA5FE-7514-4104-B62A-1088C2AC662F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64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EBB9721-DD96-4BE4-B69E-8593EB0A2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6712"/>
            <a:ext cx="9174391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/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年會考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80268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0" y="476671"/>
            <a:ext cx="9144000" cy="1080121"/>
          </a:xfrm>
        </p:spPr>
        <p:txBody>
          <a:bodyPr/>
          <a:lstStyle/>
          <a:p>
            <a:pPr eaLnBrk="1" hangingPunct="1"/>
            <a:r>
              <a:rPr lang="zh-TW" altLang="en-US" sz="42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能力等級與加註標示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35672988"/>
              </p:ext>
            </p:extLst>
          </p:nvPr>
        </p:nvGraphicFramePr>
        <p:xfrm>
          <a:off x="539552" y="1556792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0" y="2708275"/>
            <a:ext cx="91440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數學科非選擇題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0" y="263279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914400" y="1384300"/>
            <a:ext cx="8229600" cy="478155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itchFamily="2" charset="2"/>
              <a:buChar char="u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評量學生</a:t>
            </a:r>
            <a:r>
              <a:rPr lang="zh-TW" altLang="zh-TW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運用數學知識解題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zh-TW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表達其解題思維過程與說明理由的能力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u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評分規準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評閱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學生解題過程中擬定「</a:t>
            </a: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」的適切性，及過程「</a:t>
            </a: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表達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」的合理、完整性。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」是指學生察覺題目條件要素，將題目轉化成數學問題並擬定解題方法。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評分規準</a:t>
            </a:r>
          </a:p>
        </p:txBody>
      </p:sp>
      <p:graphicFrame>
        <p:nvGraphicFramePr>
          <p:cNvPr id="548867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30094825"/>
              </p:ext>
            </p:extLst>
          </p:nvPr>
        </p:nvGraphicFramePr>
        <p:xfrm>
          <a:off x="287337" y="1340768"/>
          <a:ext cx="8569325" cy="5004198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115888"/>
            <a:ext cx="45434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95288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答案卷樣式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6337300" y="692150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144463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682485"/>
              </p:ext>
            </p:extLst>
          </p:nvPr>
        </p:nvGraphicFramePr>
        <p:xfrm>
          <a:off x="341313" y="1628775"/>
          <a:ext cx="8567738" cy="3859168"/>
        </p:xfrm>
        <a:graphic>
          <a:graphicData uri="http://schemas.openxmlformats.org/drawingml/2006/table">
            <a:tbl>
              <a:tblPr/>
              <a:tblGrid>
                <a:gridCol w="1566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1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標題 1"/>
          <p:cNvSpPr txBox="1">
            <a:spLocks/>
          </p:cNvSpPr>
          <p:nvPr/>
        </p:nvSpPr>
        <p:spPr>
          <a:xfrm>
            <a:off x="19053" y="476672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二、學費補助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683568" y="332656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68313" y="1278433"/>
            <a:ext cx="8280400" cy="3014663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無計算過程或說明</a:t>
            </a:r>
            <a:r>
              <a:rPr lang="zh-TW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，無法判斷其</a:t>
            </a: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「策略」與「表達」</a:t>
            </a:r>
            <a:r>
              <a:rPr lang="zh-TW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能力，</a:t>
            </a: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該題以</a:t>
            </a:r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</a:t>
            </a:r>
            <a:r>
              <a:rPr lang="zh-TW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計</a:t>
            </a:r>
            <a:r>
              <a:rPr lang="zh-TW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8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黑色墨水</a:t>
            </a: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在規定的作答區內書寫</a:t>
            </a:r>
            <a:endParaRPr lang="en-US" altLang="zh-TW" sz="3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作答超出作答區，</a:t>
            </a:r>
            <a:r>
              <a:rPr lang="zh-TW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僅以作答區內之內容進行評分</a:t>
            </a:r>
            <a:endParaRPr lang="en-US" altLang="zh-TW" sz="2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規劃作答方式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避免超出作答區</a:t>
            </a:r>
            <a:endParaRPr lang="en-US" altLang="zh-TW" sz="2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468313" y="3786188"/>
            <a:ext cx="82804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違規卷</a:t>
            </a:r>
            <a:r>
              <a:rPr kumimoji="0" lang="zh-TW" altLang="en-US" sz="2800" kern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kumimoji="0" lang="en-US" altLang="zh-TW" sz="2800" kern="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5965825" y="1198563"/>
            <a:ext cx="3178175" cy="1158875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071563"/>
            <a:ext cx="40513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671763"/>
            <a:ext cx="38798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4500563" y="1143000"/>
            <a:ext cx="4643437" cy="17145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27138"/>
            <a:ext cx="3963987" cy="405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433638"/>
            <a:ext cx="4170363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5616575" y="1412875"/>
            <a:ext cx="3527425" cy="478155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44600"/>
            <a:ext cx="50165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4929188" y="1143000"/>
            <a:ext cx="4214812" cy="180181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2357438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0" y="2708275"/>
            <a:ext cx="91440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寫作測驗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78192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548680"/>
            <a:ext cx="7781925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E44E4E8-3C11-4CCE-80F5-3A1022B4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5F81E3-D8C4-47BD-9F61-3DC04E92A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265009"/>
            <a:ext cx="4514386" cy="558924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2A77120-40A6-45EE-9677-D61C8A7A2DAE}"/>
              </a:ext>
            </a:extLst>
          </p:cNvPr>
          <p:cNvSpPr txBox="1">
            <a:spLocks/>
          </p:cNvSpPr>
          <p:nvPr/>
        </p:nvSpPr>
        <p:spPr bwMode="auto">
          <a:xfrm>
            <a:off x="683568" y="26977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kern="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kumimoji="0" lang="zh-TW" altLang="en-US" kern="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年度會考</a:t>
            </a:r>
            <a:r>
              <a:rPr kumimoji="0" lang="en-US" altLang="zh-TW" kern="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kumimoji="0" lang="zh-TW" altLang="en-US" kern="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寫作測驗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001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342928" y="1484313"/>
            <a:ext cx="8229600" cy="4824412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表達經驗見聞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情感思想的綜合語文能力。</a:t>
            </a:r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立意與取材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結構組織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遣詞造句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：能正確使用本國語文，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適當的遣詞用字、運用各種句型及修辭寫作。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錯別字、格式及標點符號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：能正確運用文字、格式及標點符號。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2699792" y="5877272"/>
            <a:ext cx="648072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27784" y="573966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+mn-ea"/>
                <a:ea typeface="+mn-ea"/>
              </a:rPr>
              <a:t>5,684</a:t>
            </a:r>
            <a:endParaRPr lang="zh-TW" altLang="en-US" sz="2400" b="1" dirty="0">
              <a:latin typeface="+mn-ea"/>
              <a:ea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5C24C84-38C9-40E0-97E5-EE6649951E5F}"/>
              </a:ext>
            </a:extLst>
          </p:cNvPr>
          <p:cNvSpPr txBox="1"/>
          <p:nvPr/>
        </p:nvSpPr>
        <p:spPr>
          <a:xfrm>
            <a:off x="251520" y="1196752"/>
            <a:ext cx="8508675" cy="52754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免學費政策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103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學年度起入學就中學生</a:t>
            </a:r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ea"/>
              <a:buAutoNum type="ea1ChtPeriod"/>
            </a:pP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申請資格：</a:t>
            </a:r>
            <a:endParaRPr lang="en-US" altLang="zh-TW" sz="28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6450" lvl="1" indent="-349250">
              <a:lnSpc>
                <a:spcPct val="130000"/>
              </a:lnSpc>
              <a:buFont typeface="+mj-lt"/>
              <a:buAutoNum type="arabicPeriod"/>
            </a:pPr>
            <a:r>
              <a:rPr lang="zh-TW" altLang="en-US" sz="2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設籍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學生本人及父或母或監護人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本市</a:t>
            </a:r>
            <a:r>
              <a:rPr lang="zh-TW" altLang="en-US" sz="2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滿</a:t>
            </a:r>
            <a:r>
              <a:rPr lang="en-US" altLang="zh-TW" sz="2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年以上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6450" lvl="1" indent="-349250">
              <a:lnSpc>
                <a:spcPct val="130000"/>
              </a:lnSpc>
              <a:buFont typeface="+mj-lt"/>
              <a:buAutoNum type="arabicPeriod"/>
            </a:pP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家中有</a:t>
            </a:r>
            <a:r>
              <a:rPr lang="en-US" altLang="zh-TW" sz="2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名以上子女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6450" lvl="1" indent="-349250">
              <a:lnSpc>
                <a:spcPct val="130000"/>
              </a:lnSpc>
              <a:buFont typeface="+mj-lt"/>
              <a:buAutoNum type="arabicPeriod"/>
            </a:pP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符合家庭年所得超過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148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萬元，且未獲教育部免學費方案。</a:t>
            </a:r>
            <a:endParaRPr lang="en-US" altLang="zh-TW" sz="2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ea1ChtPeriod"/>
            </a:pPr>
            <a:r>
              <a:rPr lang="zh-TW" altLang="en-US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補助金額：</a:t>
            </a:r>
            <a:endParaRPr lang="en-US" altLang="zh-TW" sz="28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71550" lvl="1" indent="-514350">
              <a:lnSpc>
                <a:spcPct val="130000"/>
              </a:lnSpc>
              <a:buFont typeface="+mj-lt"/>
              <a:buAutoNum type="arabicPeriod"/>
            </a:pPr>
            <a:r>
              <a:rPr lang="zh-TW" altLang="en-US" sz="2600" dirty="0">
                <a:highlight>
                  <a:srgbClr val="FFFF00"/>
                </a:highligh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公立高中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學生每學期補助新臺幣</a:t>
            </a:r>
            <a:r>
              <a:rPr lang="en-US" altLang="zh-TW" sz="2600" dirty="0">
                <a:highlight>
                  <a:srgbClr val="FFFF00"/>
                </a:highligh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6,240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元整。</a:t>
            </a:r>
            <a:endParaRPr lang="en-US" altLang="zh-TW" sz="2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71550" lvl="1" indent="-514350">
              <a:lnSpc>
                <a:spcPct val="130000"/>
              </a:lnSpc>
              <a:buFont typeface="+mj-lt"/>
              <a:buAutoNum type="arabicPeriod"/>
            </a:pPr>
            <a:r>
              <a:rPr lang="zh-TW" altLang="en-US" sz="2600" dirty="0">
                <a:highlight>
                  <a:srgbClr val="00FFFF"/>
                </a:highligh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私立高中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學生每學期補助新臺幣</a:t>
            </a:r>
            <a:r>
              <a:rPr lang="en-US" altLang="zh-TW" sz="2600" dirty="0">
                <a:highlight>
                  <a:srgbClr val="00FFFF"/>
                </a:highligh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17,800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元整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教育部</a:t>
            </a:r>
            <a:r>
              <a:rPr lang="zh-TW" altLang="en-US" sz="2600" dirty="0">
                <a:highlight>
                  <a:srgbClr val="00FFFF"/>
                </a:highligh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另定額補助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新臺幣</a:t>
            </a:r>
            <a:r>
              <a:rPr lang="en-US" altLang="zh-TW" sz="2600" dirty="0">
                <a:highlight>
                  <a:srgbClr val="00FFFF"/>
                </a:highligh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5,648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元整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7379" y="476672"/>
            <a:ext cx="8585395" cy="900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二、學費補助</a:t>
            </a:r>
            <a:r>
              <a:rPr kumimoji="0" lang="en-US" altLang="zh-TW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桃園市學費補助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133600"/>
            <a:ext cx="4373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8846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804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8713" y="2127250"/>
            <a:ext cx="431800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8507413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作答方式：</a:t>
            </a: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必須仔細閱讀完整試題後，撰寫一篇文章。 </a:t>
            </a:r>
            <a:endParaRPr lang="en-US" altLang="zh-TW" sz="24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從第一頁右邊第一行開始作答，並不得要求增加答案卷作答。</a:t>
            </a:r>
            <a:endParaRPr lang="en-US" altLang="zh-TW" sz="24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以下情形影響作答結果呈現，可能影響得分：</a:t>
            </a:r>
            <a:endPara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未用本國文字書寫（正體字）；未用黑色墨水的筆書寫（</a:t>
            </a:r>
            <a:r>
              <a:rPr lang="zh-TW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建議使用</a:t>
            </a:r>
            <a:r>
              <a: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0.5mm</a:t>
            </a:r>
            <a:r>
              <a:rPr lang="zh-TW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〜</a:t>
            </a:r>
            <a:r>
              <a: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0.7mm</a:t>
            </a:r>
            <a:r>
              <a:rPr lang="zh-TW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之筆尖</a:t>
            </a: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以下情形違反考場規則，將不予計分：</a:t>
            </a:r>
            <a:endParaRPr lang="en-US" altLang="zh-TW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  	</a:t>
            </a:r>
            <a:r>
              <a: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於答案紙上洩漏私人身分；污損答案卷；或於答案卷上作任何標記。</a:t>
            </a:r>
            <a:endParaRPr lang="en-US" altLang="zh-TW" sz="24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 dirty="0"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墨水不足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字體太小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44613" y="476250"/>
            <a:ext cx="7799387" cy="5916613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861" name="文字方塊 8"/>
          <p:cNvSpPr txBox="1">
            <a:spLocks noChangeArrowheads="1"/>
          </p:cNvSpPr>
          <p:nvPr/>
        </p:nvSpPr>
        <p:spPr bwMode="auto">
          <a:xfrm>
            <a:off x="971550" y="2924175"/>
            <a:ext cx="72691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桃連區</a:t>
            </a:r>
            <a:r>
              <a:rPr lang="en-US" altLang="zh-TW" sz="4800" b="1" dirty="0">
                <a:solidFill>
                  <a:schemeClr val="hlin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sz="4800" b="1" dirty="0">
                <a:solidFill>
                  <a:schemeClr val="hlin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年度</a:t>
            </a:r>
          </a:p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重要日程</a:t>
            </a:r>
          </a:p>
        </p:txBody>
      </p:sp>
      <p:pic>
        <p:nvPicPr>
          <p:cNvPr id="121862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6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836230" y="1487488"/>
            <a:ext cx="738664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年度重要日程表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依簡章為準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755650" y="836613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110</a:t>
            </a:r>
            <a:endParaRPr lang="zh-TW" altLang="en-US" sz="36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7CF55BF-164D-4795-9EED-D23C55351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33" y="0"/>
            <a:ext cx="536668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933" name="文字方塊 8"/>
          <p:cNvSpPr txBox="1">
            <a:spLocks noChangeArrowheads="1"/>
          </p:cNvSpPr>
          <p:nvPr/>
        </p:nvSpPr>
        <p:spPr bwMode="auto">
          <a:xfrm>
            <a:off x="1335088" y="2708275"/>
            <a:ext cx="67659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桃連區特色招生</a:t>
            </a:r>
            <a:endParaRPr lang="en-US" altLang="zh-TW" sz="4800" b="1" dirty="0">
              <a:solidFill>
                <a:schemeClr val="hlin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及免試入學介紹</a:t>
            </a:r>
            <a:endParaRPr lang="en-US" altLang="zh-TW" sz="4800" b="1" dirty="0">
              <a:solidFill>
                <a:schemeClr val="hlin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（含超額比序）</a:t>
            </a:r>
            <a:endParaRPr lang="en-US" altLang="zh-TW" sz="4800" b="1" dirty="0">
              <a:solidFill>
                <a:schemeClr val="hlin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4934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79289839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CC852A79-2FC4-48C4-9629-366A5D7B58E6}"/>
              </a:ext>
            </a:extLst>
          </p:cNvPr>
          <p:cNvSpPr/>
          <p:nvPr/>
        </p:nvSpPr>
        <p:spPr bwMode="auto">
          <a:xfrm>
            <a:off x="2540402" y="6165304"/>
            <a:ext cx="4032448" cy="620688"/>
          </a:xfrm>
          <a:prstGeom prst="wedgeRoundRectCallout">
            <a:avLst>
              <a:gd name="adj1" fmla="val -1524"/>
              <a:gd name="adj2" fmla="val -113994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招生名額以簡章為準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文字方塊 3"/>
          <p:cNvSpPr txBox="1">
            <a:spLocks noChangeArrowheads="1"/>
          </p:cNvSpPr>
          <p:nvPr/>
        </p:nvSpPr>
        <p:spPr bwMode="auto">
          <a:xfrm>
            <a:off x="250825" y="692150"/>
            <a:ext cx="8675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桃連區的特色招生</a:t>
            </a: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藝才班、體育班</a:t>
            </a: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26979" name="文字方塊 1"/>
          <p:cNvSpPr txBox="1">
            <a:spLocks noChangeArrowheads="1"/>
          </p:cNvSpPr>
          <p:nvPr/>
        </p:nvSpPr>
        <p:spPr bwMode="auto">
          <a:xfrm>
            <a:off x="827584" y="1271588"/>
            <a:ext cx="8856662" cy="559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武陵高中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科學班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桃園高中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班、舞蹈班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中大壢中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音樂班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內壢高中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陽明高中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南崁高中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永豐高中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平鎮高中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大園高中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大溪高中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北科附工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壽山高中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楊梅高中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觀音高中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</a:p>
          <a:p>
            <a:pPr eaLnBrk="1" hangingPunct="1">
              <a:lnSpc>
                <a:spcPct val="120000"/>
              </a:lnSpc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新屋高中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051006"/>
              </p:ext>
            </p:extLst>
          </p:nvPr>
        </p:nvGraphicFramePr>
        <p:xfrm>
          <a:off x="395536" y="1268760"/>
          <a:ext cx="8567738" cy="4930774"/>
        </p:xfrm>
        <a:graphic>
          <a:graphicData uri="http://schemas.openxmlformats.org/drawingml/2006/table">
            <a:tbl>
              <a:tblPr/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37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7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503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6,240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23,484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6,240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23,484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7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5,684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49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補   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二名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子女家庭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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6,240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17,800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17379" y="476672"/>
            <a:ext cx="8585395" cy="900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二、學費補助</a:t>
            </a:r>
            <a:r>
              <a:rPr kumimoji="0" lang="en-US" altLang="zh-TW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桃園市學費補助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F33EBB5-FA68-482D-8910-2FCB7D157EC9}"/>
              </a:ext>
            </a:extLst>
          </p:cNvPr>
          <p:cNvSpPr/>
          <p:nvPr/>
        </p:nvSpPr>
        <p:spPr bwMode="auto">
          <a:xfrm>
            <a:off x="3707904" y="4365104"/>
            <a:ext cx="1152128" cy="1728192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CBCA5B2-9BA0-4869-ABDE-C4C21BA15001}"/>
              </a:ext>
            </a:extLst>
          </p:cNvPr>
          <p:cNvSpPr/>
          <p:nvPr/>
        </p:nvSpPr>
        <p:spPr bwMode="auto">
          <a:xfrm>
            <a:off x="5004048" y="4365104"/>
            <a:ext cx="1152128" cy="1728192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863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54769" y="1316976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252327"/>
              </p:ext>
            </p:extLst>
          </p:nvPr>
        </p:nvGraphicFramePr>
        <p:xfrm>
          <a:off x="179387" y="3068960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科學班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甄選入學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報名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110/02/22 ~ 03/05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科學能力檢定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110/03/13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放榜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110/04/01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報到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110/04/09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放棄、遞補截止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110/04/12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5809727" y="5805264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511385322"/>
      </p:ext>
    </p:extLst>
  </p:cSld>
  <p:clrMapOvr>
    <a:masterClrMapping/>
  </p:clrMapOvr>
  <p:transition spd="slow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149871" y="1124744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507607"/>
              </p:ext>
            </p:extLst>
          </p:nvPr>
        </p:nvGraphicFramePr>
        <p:xfrm>
          <a:off x="149871" y="2780928"/>
          <a:ext cx="8715375" cy="2628900"/>
        </p:xfrm>
        <a:graphic>
          <a:graphicData uri="http://schemas.openxmlformats.org/drawingml/2006/table">
            <a:tbl>
              <a:tblPr/>
              <a:tblGrid>
                <a:gridCol w="1747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1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藝才班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甄選入學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報名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110/02/22~ 03/05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術科測驗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110/04/10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~ 04/11(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美術、戲劇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110/04/17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~ 04/19(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舞蹈、音樂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分發報名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110/06/07 ~ 06/11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聯合分發學校報到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110/07/07(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音樂、美術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110/07/08(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戲劇、舞蹈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獨招學校分發及報到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110/07/08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5530973" y="5805264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412885969"/>
      </p:ext>
    </p:extLst>
  </p:cSld>
  <p:clrMapOvr>
    <a:masterClrMapping/>
  </p:clrMapOvr>
  <p:transition spd="slow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9921" y="1412776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專業群科甄選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805617"/>
              </p:ext>
            </p:extLst>
          </p:nvPr>
        </p:nvGraphicFramePr>
        <p:xfrm>
          <a:off x="204539" y="3284984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特色招生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專業群科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甄選入學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報名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110/03/15 ~ 03/19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術科測驗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110/04/24 ~ 04/25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放榜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110/06/09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報到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110/06/10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放棄、遞補截止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110/06/11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學年度特色招生專業群科甄選入學招生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名額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661282"/>
              </p:ext>
            </p:extLst>
          </p:nvPr>
        </p:nvGraphicFramePr>
        <p:xfrm>
          <a:off x="288925" y="1268413"/>
          <a:ext cx="8424862" cy="46280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1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3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6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電腦輔助機械設計班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桃園市私立六和高中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機電科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機電整合特色班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32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動力機械科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汽車工藝特色班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汽車科</a:t>
                      </a:r>
                      <a:endParaRPr lang="en-US" altLang="zh-TW" sz="1800" b="0" i="0" u="none" strike="sng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517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桃園市私立清華高中</a:t>
                      </a:r>
                      <a:endParaRPr lang="en-US" altLang="zh-TW" sz="18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軌道車輛科</a:t>
                      </a:r>
                      <a:endParaRPr lang="en-US" altLang="zh-TW" sz="1800" b="0" u="none" strike="sng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0899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學年度特色招生專業群科甄選入學招生名額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936627"/>
              </p:ext>
            </p:extLst>
          </p:nvPr>
        </p:nvGraphicFramePr>
        <p:xfrm>
          <a:off x="395288" y="1484313"/>
          <a:ext cx="8424862" cy="4675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894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28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308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</a:t>
                      </a:r>
                      <a:endParaRPr lang="en-US" altLang="zh-TW" sz="1800" b="0" u="none" strike="sng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智慧機器人班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電機科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太陽光電設置班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25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96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電信網路技術特色班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8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桃園市私立六和高中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242164"/>
                  </a:ext>
                </a:extLst>
              </a:tr>
              <a:tr h="1419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桃園市私立清華高中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735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桃園市私立方曙高中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0362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電子競技特色班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桃園市私立光啟高中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電競產業特色班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519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3799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643970"/>
              </p:ext>
            </p:extLst>
          </p:nvPr>
        </p:nvGraphicFramePr>
        <p:xfrm>
          <a:off x="182563" y="1865313"/>
          <a:ext cx="8726487" cy="4897957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515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外語群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應用日語科特色班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桃園市私立六和高中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雙外語及程式語特色班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英語國際特色班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2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日韓國際雙語特色班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09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0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應用英語科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540436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農業群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國立台北科大附屬桃園農工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農場經營組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畜產保健組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藝術群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桃園市私立永平工商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015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舞蹈表演特色班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街舞表演組</a:t>
                      </a:r>
                      <a:r>
                        <a:rPr lang="zh-TW" altLang="zh-TW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古典舞蹈組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974743"/>
              </p:ext>
            </p:extLst>
          </p:nvPr>
        </p:nvGraphicFramePr>
        <p:xfrm>
          <a:off x="182563" y="1544638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9370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373969"/>
              </p:ext>
            </p:extLst>
          </p:nvPr>
        </p:nvGraphicFramePr>
        <p:xfrm>
          <a:off x="223836" y="999778"/>
          <a:ext cx="8723313" cy="5897577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080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時尚造型科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整體造型設計特色班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幼兒保育科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桃園市私立方曙商工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照顧服務科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樂活長照特色班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34255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廣告設計科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多媒體設計特色班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多媒體互動設計特色班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家具木工科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897776"/>
              </p:ext>
            </p:extLst>
          </p:nvPr>
        </p:nvGraphicFramePr>
        <p:xfrm>
          <a:off x="220662" y="692696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8456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968883"/>
              </p:ext>
            </p:extLst>
          </p:nvPr>
        </p:nvGraphicFramePr>
        <p:xfrm>
          <a:off x="395288" y="1773238"/>
          <a:ext cx="8475662" cy="4462460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3354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557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326048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1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飲料調製特色班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國際餐飲廚藝特色班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661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桃園市私立至善高中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觀光事業科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75413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桃園市私立啟英高中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客家料理特色班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666914"/>
              </p:ext>
            </p:extLst>
          </p:nvPr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3206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385384"/>
              </p:ext>
            </p:extLst>
          </p:nvPr>
        </p:nvGraphicFramePr>
        <p:xfrm>
          <a:off x="467544" y="1844824"/>
          <a:ext cx="8477249" cy="3254958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電競實務特色班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資料處理科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9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電競產業特色班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流通管理科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桃園市私立至善高中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農產行銷科</a:t>
                      </a:r>
                      <a:endParaRPr lang="en-US" altLang="zh-TW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993980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070367"/>
              </p:ext>
            </p:extLst>
          </p:nvPr>
        </p:nvGraphicFramePr>
        <p:xfrm>
          <a:off x="467544" y="1524000"/>
          <a:ext cx="8438330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5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0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7759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學年度合計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 共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2359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名額</a:t>
            </a:r>
          </a:p>
        </p:txBody>
      </p:sp>
    </p:spTree>
    <p:extLst>
      <p:ext uri="{BB962C8B-B14F-4D97-AF65-F5344CB8AC3E}">
        <p14:creationId xmlns:p14="http://schemas.microsoft.com/office/powerpoint/2010/main" val="15686912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524679"/>
              </p:ext>
            </p:extLst>
          </p:nvPr>
        </p:nvGraphicFramePr>
        <p:xfrm>
          <a:off x="250825" y="981075"/>
          <a:ext cx="8642350" cy="5854849"/>
        </p:xfrm>
        <a:graphic>
          <a:graphicData uri="http://schemas.openxmlformats.org/drawingml/2006/table">
            <a:tbl>
              <a:tblPr/>
              <a:tblGrid>
                <a:gridCol w="115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六和應日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、育達資訊、育達資處、育達廣設、育達時尚、育達幼保、育達餐管、方曙飛修、方曙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照服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、方曙資訊、方曙餐飲、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啟英動力機械、啟英電商、啟英應日、啟英時尚造型、啟英廣設、啟英表藝、啟英餐飲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客家料理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、永平資處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、永平汽車、永平餐管（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國際餐飲廚藝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永平餐管（烘焙）、永平餐管（鐵板燒）、永平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飲料調製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）、永平表演藝術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成功餐管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異國料理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、至善家具木工、至善幼兒保育、至善觀光、至善農產行銷、六和資訊、清華資訊、方曙資訊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、育達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應英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光啟資訊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北科附工汽車、清華餐飲管理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清華軌道車輛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清華汽車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6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新興飛修、新興資訊、新興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電子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、新興資處、新興國貿、新興應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英、新興多媒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體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設計、新興觀光事業、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振聲電子商務、振聲應英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、治平資訊、治平資處、治平應英、治平應日、治平電機、治平時尚</a:t>
                      </a: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extLst>
      <p:ext uri="{BB962C8B-B14F-4D97-AF65-F5344CB8AC3E}">
        <p14:creationId xmlns:p14="http://schemas.microsoft.com/office/powerpoint/2010/main" val="25423025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16486</TotalTime>
  <Words>9889</Words>
  <Application>Microsoft Office PowerPoint</Application>
  <PresentationFormat>如螢幕大小 (4:3)</PresentationFormat>
  <Paragraphs>1857</Paragraphs>
  <Slides>146</Slides>
  <Notes>52</Notes>
  <HiddenSlides>0</HiddenSlides>
  <MMClips>0</MMClips>
  <ScaleCrop>false</ScaleCrop>
  <HeadingPairs>
    <vt:vector size="8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146</vt:i4>
      </vt:variant>
    </vt:vector>
  </HeadingPairs>
  <TitlesOfParts>
    <vt:vector size="162" baseType="lpstr">
      <vt:lpstr>BiauKai</vt:lpstr>
      <vt:lpstr>Gulim</vt:lpstr>
      <vt:lpstr>微軟正黑體</vt:lpstr>
      <vt:lpstr>微軟正黑體 Light</vt:lpstr>
      <vt:lpstr>新細明體</vt:lpstr>
      <vt:lpstr>標楷體</vt:lpstr>
      <vt:lpstr>Arial</vt:lpstr>
      <vt:lpstr>Calibri</vt:lpstr>
      <vt:lpstr>Candara</vt:lpstr>
      <vt:lpstr>Tahoma</vt:lpstr>
      <vt:lpstr>Times New Roman</vt:lpstr>
      <vt:lpstr>Verdana</vt:lpstr>
      <vt:lpstr>Wingdings</vt:lpstr>
      <vt:lpstr>Wingdings 2</vt:lpstr>
      <vt:lpstr>12年國教簡報</vt:lpstr>
      <vt:lpstr>PhotoImpact</vt:lpstr>
      <vt:lpstr>PowerPoint 簡報</vt:lpstr>
      <vt:lpstr>          目次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普通科升大學-考試與管道</vt:lpstr>
      <vt:lpstr>群科升科大、二專-考試與管道</vt:lpstr>
      <vt:lpstr>桃連區職業類科之群科屬性</vt:lpstr>
      <vt:lpstr>分析職業類科升學進路的觀察重點</vt:lpstr>
      <vt:lpstr>機械群簡介</vt:lpstr>
      <vt:lpstr>PowerPoint 簡報</vt:lpstr>
      <vt:lpstr>PowerPoint 簡報</vt:lpstr>
      <vt:lpstr>高職與高中的進路比較分析</vt:lpstr>
      <vt:lpstr>桃連區機械群109學年度招生科別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PowerPoint 簡報</vt:lpstr>
      <vt:lpstr>PowerPoint 簡報</vt:lpstr>
      <vt:lpstr>PowerPoint 簡報</vt:lpstr>
      <vt:lpstr>PowerPoint 簡報</vt:lpstr>
      <vt:lpstr>能力等級與加註標示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甄選入學(特色招生)</vt:lpstr>
      <vt:lpstr>甄選入學(特色招生)</vt:lpstr>
      <vt:lpstr>專業群科甄選(特色招生)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術科考試舉隅(一)</vt:lpstr>
      <vt:lpstr>PowerPoint 簡報</vt:lpstr>
      <vt:lpstr>PowerPoint 簡報</vt:lpstr>
      <vt:lpstr>110學年度新設市高-羅浮高中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109年桃連區免試入學-同分超額比序步驟</vt:lpstr>
      <vt:lpstr>PowerPoint 簡報</vt:lpstr>
      <vt:lpstr>PowerPoint 簡報</vt:lpstr>
      <vt:lpstr>PowerPoint 簡報</vt:lpstr>
      <vt:lpstr>110年度五專入學時程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輔導室</cp:lastModifiedBy>
  <cp:revision>1318</cp:revision>
  <cp:lastPrinted>2020-11-09T10:23:21Z</cp:lastPrinted>
  <dcterms:created xsi:type="dcterms:W3CDTF">2012-05-12T02:14:41Z</dcterms:created>
  <dcterms:modified xsi:type="dcterms:W3CDTF">2020-11-10T10:18:08Z</dcterms:modified>
</cp:coreProperties>
</file>