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7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1006" r:id="rId2"/>
    <p:sldId id="1007" r:id="rId3"/>
    <p:sldId id="1008" r:id="rId4"/>
    <p:sldId id="1009" r:id="rId5"/>
    <p:sldId id="1010" r:id="rId6"/>
    <p:sldId id="1011" r:id="rId7"/>
    <p:sldId id="1012" r:id="rId8"/>
    <p:sldId id="1013" r:id="rId9"/>
    <p:sldId id="1091" r:id="rId10"/>
    <p:sldId id="1014" r:id="rId11"/>
    <p:sldId id="1015" r:id="rId12"/>
    <p:sldId id="1016" r:id="rId13"/>
    <p:sldId id="1017" r:id="rId14"/>
    <p:sldId id="1018" r:id="rId15"/>
    <p:sldId id="1019" r:id="rId16"/>
    <p:sldId id="1020" r:id="rId17"/>
    <p:sldId id="1021" r:id="rId18"/>
    <p:sldId id="1022" r:id="rId19"/>
    <p:sldId id="1023" r:id="rId20"/>
    <p:sldId id="1025" r:id="rId21"/>
    <p:sldId id="1090" r:id="rId22"/>
    <p:sldId id="1026" r:id="rId23"/>
    <p:sldId id="1028" r:id="rId24"/>
    <p:sldId id="1029" r:id="rId25"/>
    <p:sldId id="1030" r:id="rId26"/>
    <p:sldId id="1031" r:id="rId27"/>
    <p:sldId id="1032" r:id="rId28"/>
    <p:sldId id="1033" r:id="rId29"/>
    <p:sldId id="1034" r:id="rId30"/>
    <p:sldId id="1094" r:id="rId31"/>
    <p:sldId id="1035" r:id="rId32"/>
    <p:sldId id="1092" r:id="rId33"/>
    <p:sldId id="1093" r:id="rId34"/>
    <p:sldId id="1036" r:id="rId35"/>
    <p:sldId id="1037" r:id="rId36"/>
    <p:sldId id="1038" r:id="rId37"/>
    <p:sldId id="1039" r:id="rId38"/>
    <p:sldId id="1040" r:id="rId39"/>
    <p:sldId id="1041" r:id="rId40"/>
    <p:sldId id="1042" r:id="rId41"/>
    <p:sldId id="1043" r:id="rId42"/>
    <p:sldId id="1044" r:id="rId43"/>
    <p:sldId id="1045" r:id="rId44"/>
    <p:sldId id="1046" r:id="rId45"/>
    <p:sldId id="1047" r:id="rId46"/>
    <p:sldId id="1048" r:id="rId47"/>
    <p:sldId id="1049" r:id="rId48"/>
    <p:sldId id="1050" r:id="rId49"/>
    <p:sldId id="1051" r:id="rId50"/>
    <p:sldId id="1052" r:id="rId51"/>
    <p:sldId id="1053" r:id="rId52"/>
    <p:sldId id="1054" r:id="rId53"/>
    <p:sldId id="1055" r:id="rId54"/>
    <p:sldId id="1056" r:id="rId55"/>
    <p:sldId id="1057" r:id="rId56"/>
    <p:sldId id="1058" r:id="rId57"/>
    <p:sldId id="1059" r:id="rId58"/>
    <p:sldId id="1060" r:id="rId59"/>
    <p:sldId id="1061" r:id="rId60"/>
    <p:sldId id="1062" r:id="rId61"/>
    <p:sldId id="1063" r:id="rId62"/>
    <p:sldId id="1064" r:id="rId63"/>
    <p:sldId id="1065" r:id="rId64"/>
    <p:sldId id="1066" r:id="rId65"/>
    <p:sldId id="1067" r:id="rId66"/>
    <p:sldId id="1068" r:id="rId67"/>
    <p:sldId id="1069" r:id="rId68"/>
    <p:sldId id="1070" r:id="rId69"/>
    <p:sldId id="1071" r:id="rId70"/>
    <p:sldId id="1072" r:id="rId71"/>
    <p:sldId id="1073" r:id="rId72"/>
    <p:sldId id="1074" r:id="rId73"/>
    <p:sldId id="1075" r:id="rId74"/>
    <p:sldId id="1076" r:id="rId75"/>
    <p:sldId id="1077" r:id="rId76"/>
    <p:sldId id="1078" r:id="rId77"/>
    <p:sldId id="1079" r:id="rId78"/>
    <p:sldId id="1080" r:id="rId79"/>
    <p:sldId id="1081" r:id="rId80"/>
    <p:sldId id="1082" r:id="rId81"/>
    <p:sldId id="1083" r:id="rId82"/>
    <p:sldId id="1084" r:id="rId83"/>
    <p:sldId id="1085" r:id="rId84"/>
    <p:sldId id="1086" r:id="rId85"/>
    <p:sldId id="1087" r:id="rId86"/>
    <p:sldId id="1088" r:id="rId87"/>
    <p:sldId id="1089" r:id="rId88"/>
  </p:sldIdLst>
  <p:sldSz cx="9144000" cy="6858000" type="screen4x3"/>
  <p:notesSz cx="9926638" cy="67976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C489"/>
    <a:srgbClr val="FF9933"/>
    <a:srgbClr val="FFFFEB"/>
    <a:srgbClr val="CCECFF"/>
    <a:srgbClr val="6699FF"/>
    <a:srgbClr val="3399FF"/>
    <a:srgbClr val="FFCCCC"/>
    <a:srgbClr val="FFCC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43" autoAdjust="0"/>
    <p:restoredTop sz="94660"/>
  </p:normalViewPr>
  <p:slideViewPr>
    <p:cSldViewPr>
      <p:cViewPr>
        <p:scale>
          <a:sx n="70" d="100"/>
          <a:sy n="70" d="100"/>
        </p:scale>
        <p:origin x="210" y="678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4080"/>
    </p:cViewPr>
  </p:sorterViewPr>
  <p:notesViewPr>
    <p:cSldViewPr>
      <p:cViewPr varScale="1">
        <p:scale>
          <a:sx n="78" d="100"/>
          <a:sy n="78" d="100"/>
        </p:scale>
        <p:origin x="-2052" y="-84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109</a:t>
          </a:r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學年</a:t>
          </a: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度桃連</a:t>
          </a:r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區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特色</a:t>
          </a:r>
          <a:r>
            <a: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招生甄選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endParaRPr lang="en-US" altLang="zh-TW" sz="28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28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考試</a:t>
          </a:r>
          <a:r>
            <a:rPr lang="zh-TW" altLang="en-US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分發</a:t>
          </a:r>
          <a: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-2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班</a:t>
          </a:r>
          <a:endParaRPr lang="en-US" altLang="zh-TW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72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個</a:t>
          </a: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名額</a:t>
          </a:r>
          <a:endParaRPr lang="en-US" altLang="zh-TW" sz="2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endParaRPr lang="en-US" altLang="zh-TW" sz="28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2800" dirty="0" smtClean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專業</a:t>
          </a:r>
          <a:r>
            <a:rPr lang="zh-TW" altLang="en-US" sz="28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群科</a:t>
          </a:r>
          <a: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-72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班</a:t>
          </a:r>
          <a:r>
            <a: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2223</a:t>
          </a:r>
          <a:r>
            <a: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個</a:t>
          </a: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科學班</a:t>
          </a:r>
          <a:r>
            <a: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-1</a:t>
          </a: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班</a:t>
          </a:r>
          <a:r>
            <a: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30</a:t>
          </a:r>
          <a:r>
            <a: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rPr>
            <a:t>個名額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algn="l"/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體育班</a:t>
          </a:r>
          <a:r>
            <a: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-</a:t>
          </a:r>
          <a:r>
            <a: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15</a:t>
          </a: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班       </a:t>
          </a:r>
          <a:r>
            <a: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473</a:t>
          </a: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個</a:t>
          </a: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名額</a:t>
          </a:r>
          <a:r>
            <a: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藝才美術班</a:t>
          </a:r>
          <a:r>
            <a: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-4</a:t>
          </a: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班 </a:t>
          </a:r>
          <a:r>
            <a: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120</a:t>
          </a: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個名額</a:t>
          </a:r>
          <a:r>
            <a: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藝才音樂班</a:t>
          </a:r>
          <a:r>
            <a: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-3</a:t>
          </a: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班 </a:t>
          </a: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 </a:t>
          </a:r>
          <a:r>
            <a: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90</a:t>
          </a: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個名額</a:t>
          </a:r>
          <a:r>
            <a: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藝才舞蹈班</a:t>
          </a:r>
          <a:r>
            <a: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-1</a:t>
          </a: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班 </a:t>
          </a: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 </a:t>
          </a:r>
          <a:r>
            <a: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30</a:t>
          </a: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個名額</a:t>
          </a: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1492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E74D474-E1F1-462B-B318-AA574FF5B72E}" type="presOf" srcId="{F9E79064-68C8-483E-A861-C4EFA5F54ACA}" destId="{7595E15C-553B-471B-9ADC-ED155AB191E3}" srcOrd="0" destOrd="0" presId="urn:microsoft.com/office/officeart/2005/8/layout/matrix1"/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70A32AA7-D510-469F-8DB0-D681A5236FAA}" type="presOf" srcId="{163E3733-E3DE-4603-B81D-A07920279013}" destId="{2DBDCC4B-9364-4C26-897D-9D5279936C4A}" srcOrd="1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BDBC1887-A515-476B-A110-D7DC8E45B2B4}" type="presOf" srcId="{163E3733-E3DE-4603-B81D-A07920279013}" destId="{3FA2D15B-CF76-4202-AA22-9C6B1404492F}" srcOrd="0" destOrd="0" presId="urn:microsoft.com/office/officeart/2005/8/layout/matrix1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7ED3AEC2-6491-4A5D-B141-A441A72A3FE0}" type="presOf" srcId="{B2B8C07D-43F5-4C65-A23A-D2D80650E3E0}" destId="{D9475630-C8AD-44A0-9DDF-60B3D2C6E705}" srcOrd="1" destOrd="0" presId="urn:microsoft.com/office/officeart/2005/8/layout/matrix1"/>
    <dgm:cxn modelId="{45125BD8-66CC-4DA3-9CF4-31C2AB93177D}" type="presOf" srcId="{6549D92B-83E7-4382-BCE2-AD411F4B9095}" destId="{E95F4473-6895-42D5-9283-BB264002653F}" srcOrd="0" destOrd="0" presId="urn:microsoft.com/office/officeart/2005/8/layout/matrix1"/>
    <dgm:cxn modelId="{BDFC8821-F185-4FC2-B66E-7882515045B3}" type="presOf" srcId="{B2B8C07D-43F5-4C65-A23A-D2D80650E3E0}" destId="{6AB11538-AE62-4BBD-9767-0683C1A64A5B}" srcOrd="0" destOrd="0" presId="urn:microsoft.com/office/officeart/2005/8/layout/matrix1"/>
    <dgm:cxn modelId="{527A77B7-E001-4500-93CD-DECB0EA1A5E6}" type="presOf" srcId="{6549D92B-83E7-4382-BCE2-AD411F4B9095}" destId="{CD12BA36-16AB-4F0D-9947-4D905491FE95}" srcOrd="1" destOrd="0" presId="urn:microsoft.com/office/officeart/2005/8/layout/matrix1"/>
    <dgm:cxn modelId="{B3015D0F-1479-4118-9721-19C63375687C}" type="presOf" srcId="{A7112B98-6EF3-4FE7-BF3D-C59D1B368008}" destId="{CD18A5EF-14CC-4D99-B9B5-ADC491578342}" srcOrd="0" destOrd="0" presId="urn:microsoft.com/office/officeart/2005/8/layout/matrix1"/>
    <dgm:cxn modelId="{A0E9BBC8-AD6E-4214-B22F-1B998F5DB232}" type="presOf" srcId="{A7112B98-6EF3-4FE7-BF3D-C59D1B368008}" destId="{C4C3389C-960C-45F0-B12F-65FC46FCDAAF}" srcOrd="1" destOrd="0" presId="urn:microsoft.com/office/officeart/2005/8/layout/matrix1"/>
    <dgm:cxn modelId="{2A65B5A1-BB6C-471C-B3E7-28BF9AE5C540}" type="presOf" srcId="{827B186F-5B46-468C-AF55-E024DAAFAA39}" destId="{7946C596-4121-4021-BADA-B7DCCC57B3BE}" srcOrd="0" destOrd="0" presId="urn:microsoft.com/office/officeart/2005/8/layout/matrix1"/>
    <dgm:cxn modelId="{318A773D-977A-44B4-A3DC-5770CE65D298}" type="presParOf" srcId="{7946C596-4121-4021-BADA-B7DCCC57B3BE}" destId="{6D023388-E77E-4DEB-AB21-039C45EBC052}" srcOrd="0" destOrd="0" presId="urn:microsoft.com/office/officeart/2005/8/layout/matrix1"/>
    <dgm:cxn modelId="{5E6E6C90-4358-480A-A37F-C61BC7381CE4}" type="presParOf" srcId="{6D023388-E77E-4DEB-AB21-039C45EBC052}" destId="{CD18A5EF-14CC-4D99-B9B5-ADC491578342}" srcOrd="0" destOrd="0" presId="urn:microsoft.com/office/officeart/2005/8/layout/matrix1"/>
    <dgm:cxn modelId="{D89F5E7E-C380-4542-84FF-AB76976F8C2E}" type="presParOf" srcId="{6D023388-E77E-4DEB-AB21-039C45EBC052}" destId="{C4C3389C-960C-45F0-B12F-65FC46FCDAAF}" srcOrd="1" destOrd="0" presId="urn:microsoft.com/office/officeart/2005/8/layout/matrix1"/>
    <dgm:cxn modelId="{4091DA00-710B-4DF8-BA0A-05610E095358}" type="presParOf" srcId="{6D023388-E77E-4DEB-AB21-039C45EBC052}" destId="{3FA2D15B-CF76-4202-AA22-9C6B1404492F}" srcOrd="2" destOrd="0" presId="urn:microsoft.com/office/officeart/2005/8/layout/matrix1"/>
    <dgm:cxn modelId="{A0B9547E-ED11-40A8-B45D-317811C2CEB0}" type="presParOf" srcId="{6D023388-E77E-4DEB-AB21-039C45EBC052}" destId="{2DBDCC4B-9364-4C26-897D-9D5279936C4A}" srcOrd="3" destOrd="0" presId="urn:microsoft.com/office/officeart/2005/8/layout/matrix1"/>
    <dgm:cxn modelId="{C7CEC1AF-97AC-4E22-BBB1-7EECB38C08CC}" type="presParOf" srcId="{6D023388-E77E-4DEB-AB21-039C45EBC052}" destId="{E95F4473-6895-42D5-9283-BB264002653F}" srcOrd="4" destOrd="0" presId="urn:microsoft.com/office/officeart/2005/8/layout/matrix1"/>
    <dgm:cxn modelId="{2D56619D-A7BB-4E13-A392-F33BF1B4D766}" type="presParOf" srcId="{6D023388-E77E-4DEB-AB21-039C45EBC052}" destId="{CD12BA36-16AB-4F0D-9947-4D905491FE95}" srcOrd="5" destOrd="0" presId="urn:microsoft.com/office/officeart/2005/8/layout/matrix1"/>
    <dgm:cxn modelId="{F5E5ED59-94DA-42D9-BE70-9801FC24C1A7}" type="presParOf" srcId="{6D023388-E77E-4DEB-AB21-039C45EBC052}" destId="{6AB11538-AE62-4BBD-9767-0683C1A64A5B}" srcOrd="6" destOrd="0" presId="urn:microsoft.com/office/officeart/2005/8/layout/matrix1"/>
    <dgm:cxn modelId="{00C50BF5-2A00-4265-9A29-B314213DE268}" type="presParOf" srcId="{6D023388-E77E-4DEB-AB21-039C45EBC052}" destId="{D9475630-C8AD-44A0-9DDF-60B3D2C6E705}" srcOrd="7" destOrd="0" presId="urn:microsoft.com/office/officeart/2005/8/layout/matrix1"/>
    <dgm:cxn modelId="{3CC2FE3B-92C8-4156-B018-2B3EB6B81978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zh-TW" altLang="en-US"/>
        </a:p>
      </dgm:t>
    </dgm:pt>
  </dgm:ptLst>
  <dgm:cxnLst>
    <dgm:cxn modelId="{8D5CE6F8-FE47-492D-8108-3E5E7C02BAA2}" type="presOf" srcId="{EC5F123D-1D8B-A64F-8933-66F4CD9661C6}" destId="{FE7AF7D2-F977-8C4F-B1D3-FB091098CF13}" srcOrd="0" destOrd="0" presId="urn:microsoft.com/office/officeart/2005/8/layout/hProcess3"/>
    <dgm:cxn modelId="{6E73F8AA-6DA4-40E6-8B19-6CF97F956D4E}" type="presParOf" srcId="{FE7AF7D2-F977-8C4F-B1D3-FB091098CF13}" destId="{7A6D126A-797E-0540-ABFC-E950EE998E9F}" srcOrd="0" destOrd="0" presId="urn:microsoft.com/office/officeart/2005/8/layout/hProcess3"/>
    <dgm:cxn modelId="{5ECD44B9-2C26-4084-A84E-399430055406}" type="presParOf" srcId="{FE7AF7D2-F977-8C4F-B1D3-FB091098CF13}" destId="{BAD02919-DF43-644F-B79E-0B985C83C920}" srcOrd="1" destOrd="0" presId="urn:microsoft.com/office/officeart/2005/8/layout/hProcess3"/>
    <dgm:cxn modelId="{483F1A61-3C2A-4642-B573-CC9D6F367B23}" type="presParOf" srcId="{BAD02919-DF43-644F-B79E-0B985C83C920}" destId="{C5CFC8FC-6174-4D43-88CC-6B962C344BCF}" srcOrd="0" destOrd="0" presId="urn:microsoft.com/office/officeart/2005/8/layout/hProcess3"/>
    <dgm:cxn modelId="{4507A30D-65C3-40E9-8B92-4FFCBD9E2A1D}" type="presParOf" srcId="{BAD02919-DF43-644F-B79E-0B985C83C920}" destId="{4EC8E62C-140B-4B44-AEFD-9E3ED296488A}" srcOrd="1" destOrd="0" presId="urn:microsoft.com/office/officeart/2005/8/layout/hProcess3"/>
    <dgm:cxn modelId="{4808C242-E9EE-48DE-92ED-50A815A51E2C}" type="presParOf" srcId="{BAD02919-DF43-644F-B79E-0B985C83C920}" destId="{945DAF16-BC05-C248-889B-68E77D2C912B}" srcOrd="2" destOrd="0" presId="urn:microsoft.com/office/officeart/2005/8/layout/hProcess3"/>
    <dgm:cxn modelId="{D2F5C971-1118-4ED1-9568-6ECC324A6745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635E31D-9C3C-4FB2-B993-E870DBF0E5E5}" type="doc">
      <dgm:prSet loTypeId="urn:microsoft.com/office/officeart/2005/8/layout/arrow3" loCatId="relationship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zh-TW" altLang="en-US"/>
        </a:p>
      </dgm:t>
    </dgm:pt>
    <dgm:pt modelId="{BE5D3FA2-5F3D-4C80-AF3B-2BE7351D185D}">
      <dgm:prSet phldrT="[文字]" custT="1"/>
      <dgm:spPr/>
      <dgm:t>
        <a:bodyPr/>
        <a:lstStyle/>
        <a:p>
          <a:r>
            <a:rPr lang="zh-TW" altLang="en-US" sz="2400" b="1" u="sng" dirty="0" smtClean="0">
              <a:solidFill>
                <a:srgbClr val="C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想要</a:t>
          </a:r>
          <a:r>
            <a:rPr lang="zh-TW" altLang="en-US" sz="24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：</a:t>
          </a:r>
          <a:r>
            <a:rPr kumimoji="0" lang="zh-TW" altLang="en-US" sz="1400" b="1" dirty="0" smtClean="0">
              <a:ln w="12700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您知道自己想要的是什麼</a:t>
          </a:r>
          <a:r>
            <a:rPr kumimoji="0" lang="en-US" altLang="zh-TW" sz="1400" b="1" dirty="0" smtClean="0">
              <a:ln w="12700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1400" b="1" dirty="0">
            <a:solidFill>
              <a:srgbClr val="C00000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9DF1255-4DC1-47D6-BFE1-A4527DB70EB3}" type="parTrans" cxnId="{1FE65C19-38A6-4272-A652-1A5624C2D64E}">
      <dgm:prSet/>
      <dgm:spPr/>
      <dgm:t>
        <a:bodyPr/>
        <a:lstStyle/>
        <a:p>
          <a:endParaRPr lang="zh-TW" altLang="en-US"/>
        </a:p>
      </dgm:t>
    </dgm:pt>
    <dgm:pt modelId="{FAEEE7FA-6B77-49A2-A438-4B36190A070F}" type="sibTrans" cxnId="{1FE65C19-38A6-4272-A652-1A5624C2D64E}">
      <dgm:prSet/>
      <dgm:spPr/>
      <dgm:t>
        <a:bodyPr/>
        <a:lstStyle/>
        <a:p>
          <a:endParaRPr lang="zh-TW" altLang="en-US"/>
        </a:p>
      </dgm:t>
    </dgm:pt>
    <dgm:pt modelId="{316237D6-470C-47D0-B7E4-59C904E9B5E7}">
      <dgm:prSet phldrT="[文字]" custT="1"/>
      <dgm:spPr/>
      <dgm:t>
        <a:bodyPr/>
        <a:lstStyle/>
        <a:p>
          <a:r>
            <a:rPr lang="zh-TW" altLang="en-US" sz="2400" b="1" u="sng" dirty="0" smtClean="0">
              <a:solidFill>
                <a:srgbClr val="C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能要</a:t>
          </a:r>
          <a:r>
            <a:rPr lang="zh-TW" altLang="en-US" sz="2400" b="1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：</a:t>
          </a:r>
          <a:r>
            <a:rPr kumimoji="0" lang="zh-TW" altLang="en-US" sz="1400" b="1" dirty="0" smtClean="0">
              <a:ln w="12700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您具備專業能力能夠達成工作任務？您具備基本能力能夠扮演工作角色</a:t>
          </a:r>
          <a:r>
            <a:rPr kumimoji="0" lang="en-US" altLang="zh-TW" sz="1400" b="1" dirty="0" smtClean="0">
              <a:ln w="12700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1400" b="1" dirty="0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450650F-ED76-41A9-9E43-59155C030D6A}" type="parTrans" cxnId="{29BB9019-C81C-4073-A3A5-EF9BA5929A2B}">
      <dgm:prSet/>
      <dgm:spPr/>
      <dgm:t>
        <a:bodyPr/>
        <a:lstStyle/>
        <a:p>
          <a:endParaRPr lang="zh-TW" altLang="en-US"/>
        </a:p>
      </dgm:t>
    </dgm:pt>
    <dgm:pt modelId="{0F9E75AA-7C6F-4443-87A5-B867127ADE1A}" type="sibTrans" cxnId="{29BB9019-C81C-4073-A3A5-EF9BA5929A2B}">
      <dgm:prSet/>
      <dgm:spPr/>
      <dgm:t>
        <a:bodyPr/>
        <a:lstStyle/>
        <a:p>
          <a:endParaRPr lang="zh-TW" altLang="en-US"/>
        </a:p>
      </dgm:t>
    </dgm:pt>
    <dgm:pt modelId="{0F6A3815-E66A-42CA-9095-AA510FBE4560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興趣</a:t>
          </a:r>
          <a:r>
            <a:rPr lang="zh-TW" altLang="en-US" sz="16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：喜歡的</a:t>
          </a:r>
          <a:endParaRPr lang="zh-TW" altLang="en-US" sz="1600" b="1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CFF02EF-5C16-4A15-B410-F4405C61D7D2}" type="parTrans" cxnId="{F22E710B-AC60-4134-A16E-AFD729A82FD3}">
      <dgm:prSet/>
      <dgm:spPr/>
      <dgm:t>
        <a:bodyPr/>
        <a:lstStyle/>
        <a:p>
          <a:endParaRPr lang="zh-TW" altLang="en-US"/>
        </a:p>
      </dgm:t>
    </dgm:pt>
    <dgm:pt modelId="{E170ED44-DE5E-436A-BAA5-3768EDE9F21F}" type="sibTrans" cxnId="{F22E710B-AC60-4134-A16E-AFD729A82FD3}">
      <dgm:prSet/>
      <dgm:spPr/>
      <dgm:t>
        <a:bodyPr/>
        <a:lstStyle/>
        <a:p>
          <a:endParaRPr lang="zh-TW" altLang="en-US"/>
        </a:p>
      </dgm:t>
    </dgm:pt>
    <dgm:pt modelId="{16AC421D-2F92-441B-8189-D36F566C8EBD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性向：</a:t>
          </a:r>
          <a:r>
            <a:rPr lang="zh-TW" altLang="en-US" sz="16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學習潛能</a:t>
          </a:r>
          <a:endParaRPr lang="zh-TW" altLang="en-US" sz="1600" b="1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CAB9063-9BF3-490A-9428-B90991FF3DA3}" type="parTrans" cxnId="{7AA29761-4E3D-48C1-8DDE-5B379EBEB6FC}">
      <dgm:prSet/>
      <dgm:spPr/>
      <dgm:t>
        <a:bodyPr/>
        <a:lstStyle/>
        <a:p>
          <a:endParaRPr lang="zh-TW" altLang="en-US"/>
        </a:p>
      </dgm:t>
    </dgm:pt>
    <dgm:pt modelId="{25EFE86D-1315-4B95-9EE1-89EEA5928AE9}" type="sibTrans" cxnId="{7AA29761-4E3D-48C1-8DDE-5B379EBEB6FC}">
      <dgm:prSet/>
      <dgm:spPr/>
      <dgm:t>
        <a:bodyPr/>
        <a:lstStyle/>
        <a:p>
          <a:endParaRPr lang="zh-TW" altLang="en-US"/>
        </a:p>
      </dgm:t>
    </dgm:pt>
    <dgm:pt modelId="{C285E2EF-EF0C-4286-9FE9-6E7761E68DB6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工作價值</a:t>
          </a:r>
          <a:r>
            <a:rPr lang="zh-TW" altLang="en-US" sz="16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：看重的</a:t>
          </a:r>
          <a:endParaRPr lang="zh-TW" altLang="en-US" sz="1600" b="1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E844CD6-7130-4854-8175-06299BA6D889}" type="sibTrans" cxnId="{7818A98B-F133-4BCF-8658-6538F5A4E424}">
      <dgm:prSet/>
      <dgm:spPr/>
      <dgm:t>
        <a:bodyPr/>
        <a:lstStyle/>
        <a:p>
          <a:endParaRPr lang="zh-TW" altLang="en-US"/>
        </a:p>
      </dgm:t>
    </dgm:pt>
    <dgm:pt modelId="{FD11666A-876C-4267-A177-3D0C3A0EA1C2}" type="parTrans" cxnId="{7818A98B-F133-4BCF-8658-6538F5A4E424}">
      <dgm:prSet/>
      <dgm:spPr/>
      <dgm:t>
        <a:bodyPr/>
        <a:lstStyle/>
        <a:p>
          <a:endParaRPr lang="zh-TW" altLang="en-US"/>
        </a:p>
      </dgm:t>
    </dgm:pt>
    <dgm:pt modelId="{8B0EEF44-A296-46B8-B44B-C159D4C63D4C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工作風格</a:t>
          </a:r>
          <a:r>
            <a:rPr lang="zh-TW" altLang="en-US" sz="16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：個性傾向的</a:t>
          </a:r>
          <a:endParaRPr lang="zh-TW" altLang="en-US" sz="1600" b="1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317ADCB-2E0E-46B3-9EAF-98EF6F7A4AAF}" type="parTrans" cxnId="{FC1A7BFC-6CDF-4825-9A05-F3A18E50E059}">
      <dgm:prSet/>
      <dgm:spPr/>
      <dgm:t>
        <a:bodyPr/>
        <a:lstStyle/>
        <a:p>
          <a:endParaRPr lang="zh-TW" altLang="en-US"/>
        </a:p>
      </dgm:t>
    </dgm:pt>
    <dgm:pt modelId="{472AECA9-56F8-4F40-9F63-D177BF11D090}" type="sibTrans" cxnId="{FC1A7BFC-6CDF-4825-9A05-F3A18E50E059}">
      <dgm:prSet/>
      <dgm:spPr/>
      <dgm:t>
        <a:bodyPr/>
        <a:lstStyle/>
        <a:p>
          <a:endParaRPr lang="zh-TW" altLang="en-US"/>
        </a:p>
      </dgm:t>
    </dgm:pt>
    <dgm:pt modelId="{FBC1F3B6-681D-4854-8A16-164C49558C72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知識：</a:t>
          </a:r>
          <a:r>
            <a:rPr lang="zh-TW" altLang="en-US" sz="16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懂得的</a:t>
          </a:r>
          <a:endParaRPr lang="zh-TW" altLang="en-US" sz="1600" b="1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CB0B811-B9E9-46CB-A11E-C285A3E09AE8}" type="parTrans" cxnId="{4F6F736C-F36B-4448-9345-76362E17C220}">
      <dgm:prSet/>
      <dgm:spPr/>
      <dgm:t>
        <a:bodyPr/>
        <a:lstStyle/>
        <a:p>
          <a:endParaRPr lang="zh-TW" altLang="en-US"/>
        </a:p>
      </dgm:t>
    </dgm:pt>
    <dgm:pt modelId="{CB535C48-DFB6-448F-B218-A5FB81A620F1}" type="sibTrans" cxnId="{4F6F736C-F36B-4448-9345-76362E17C220}">
      <dgm:prSet/>
      <dgm:spPr/>
      <dgm:t>
        <a:bodyPr/>
        <a:lstStyle/>
        <a:p>
          <a:endParaRPr lang="zh-TW" altLang="en-US"/>
        </a:p>
      </dgm:t>
    </dgm:pt>
    <dgm:pt modelId="{3508FC7F-4024-4CE0-B23E-1BE9AE0B23F8}">
      <dgm:prSet phldrT="[文字]" custT="1"/>
      <dgm:spPr/>
      <dgm:t>
        <a:bodyPr/>
        <a:lstStyle/>
        <a:p>
          <a:r>
            <a:rPr lang="zh-TW" altLang="en-US" sz="20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技能：</a:t>
          </a:r>
          <a:r>
            <a:rPr lang="zh-TW" altLang="en-US" sz="16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會做的</a:t>
          </a:r>
          <a:endParaRPr lang="zh-TW" altLang="en-US" sz="1600" b="1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132BAE-B7DE-4E35-9743-3EB53B7E819C}" type="parTrans" cxnId="{E03DB5C1-D828-4B7C-8AEC-2751CD16BB0A}">
      <dgm:prSet/>
      <dgm:spPr/>
      <dgm:t>
        <a:bodyPr/>
        <a:lstStyle/>
        <a:p>
          <a:endParaRPr lang="zh-TW" altLang="en-US"/>
        </a:p>
      </dgm:t>
    </dgm:pt>
    <dgm:pt modelId="{EB80BCAB-038A-4168-AF29-E45E4C71ED7C}" type="sibTrans" cxnId="{E03DB5C1-D828-4B7C-8AEC-2751CD16BB0A}">
      <dgm:prSet/>
      <dgm:spPr/>
      <dgm:t>
        <a:bodyPr/>
        <a:lstStyle/>
        <a:p>
          <a:endParaRPr lang="zh-TW" altLang="en-US"/>
        </a:p>
      </dgm:t>
    </dgm:pt>
    <dgm:pt modelId="{44BA1E2C-172A-4149-98EA-B088D6351C7F}" type="pres">
      <dgm:prSet presAssocID="{8635E31D-9C3C-4FB2-B993-E870DBF0E5E5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EF8189A-093C-48E1-9A00-E936CA353292}" type="pres">
      <dgm:prSet presAssocID="{8635E31D-9C3C-4FB2-B993-E870DBF0E5E5}" presName="divider" presStyleLbl="fgShp" presStyleIdx="0" presStyleCnt="1" custLinFactNeighborX="-354" custLinFactNeighborY="-10759"/>
      <dgm:spPr/>
    </dgm:pt>
    <dgm:pt modelId="{C989B2DE-4D19-40E0-BDC5-9F0AC79DCF63}" type="pres">
      <dgm:prSet presAssocID="{BE5D3FA2-5F3D-4C80-AF3B-2BE7351D185D}" presName="downArrow" presStyleLbl="node1" presStyleIdx="0" presStyleCnt="2"/>
      <dgm:spPr/>
    </dgm:pt>
    <dgm:pt modelId="{9CC7F54D-B585-42BA-96E8-6F6CA84F0010}" type="pres">
      <dgm:prSet presAssocID="{BE5D3FA2-5F3D-4C80-AF3B-2BE7351D185D}" presName="downArrowText" presStyleLbl="revTx" presStyleIdx="0" presStyleCnt="2" custScaleX="148854" custLinFactNeighborX="235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A06470-986E-4C9E-A16A-039F6F1EC20F}" type="pres">
      <dgm:prSet presAssocID="{316237D6-470C-47D0-B7E4-59C904E9B5E7}" presName="upArrow" presStyleLbl="node1" presStyleIdx="1" presStyleCnt="2"/>
      <dgm:spPr/>
    </dgm:pt>
    <dgm:pt modelId="{DAA662A6-D1F1-43D2-89E5-8455C04CE06D}" type="pres">
      <dgm:prSet presAssocID="{316237D6-470C-47D0-B7E4-59C904E9B5E7}" presName="upArrowText" presStyleLbl="revTx" presStyleIdx="1" presStyleCnt="2" custScaleX="142420" custScaleY="103943" custLinFactNeighborX="953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818A98B-F133-4BCF-8658-6538F5A4E424}" srcId="{BE5D3FA2-5F3D-4C80-AF3B-2BE7351D185D}" destId="{C285E2EF-EF0C-4286-9FE9-6E7761E68DB6}" srcOrd="1" destOrd="0" parTransId="{FD11666A-876C-4267-A177-3D0C3A0EA1C2}" sibTransId="{1E844CD6-7130-4854-8175-06299BA6D889}"/>
    <dgm:cxn modelId="{E03DB5C1-D828-4B7C-8AEC-2751CD16BB0A}" srcId="{316237D6-470C-47D0-B7E4-59C904E9B5E7}" destId="{3508FC7F-4024-4CE0-B23E-1BE9AE0B23F8}" srcOrd="2" destOrd="0" parTransId="{A5132BAE-B7DE-4E35-9743-3EB53B7E819C}" sibTransId="{EB80BCAB-038A-4168-AF29-E45E4C71ED7C}"/>
    <dgm:cxn modelId="{E5F81C90-FD4C-4933-820E-41EEDB446E22}" type="presOf" srcId="{16AC421D-2F92-441B-8189-D36F566C8EBD}" destId="{DAA662A6-D1F1-43D2-89E5-8455C04CE06D}" srcOrd="0" destOrd="1" presId="urn:microsoft.com/office/officeart/2005/8/layout/arrow3"/>
    <dgm:cxn modelId="{C0495218-C8E5-4EEC-94A2-21A166773F1C}" type="presOf" srcId="{8B0EEF44-A296-46B8-B44B-C159D4C63D4C}" destId="{9CC7F54D-B585-42BA-96E8-6F6CA84F0010}" srcOrd="0" destOrd="3" presId="urn:microsoft.com/office/officeart/2005/8/layout/arrow3"/>
    <dgm:cxn modelId="{E5148991-728D-46D5-B45A-C732ABE957D2}" type="presOf" srcId="{8635E31D-9C3C-4FB2-B993-E870DBF0E5E5}" destId="{44BA1E2C-172A-4149-98EA-B088D6351C7F}" srcOrd="0" destOrd="0" presId="urn:microsoft.com/office/officeart/2005/8/layout/arrow3"/>
    <dgm:cxn modelId="{FC1A7BFC-6CDF-4825-9A05-F3A18E50E059}" srcId="{BE5D3FA2-5F3D-4C80-AF3B-2BE7351D185D}" destId="{8B0EEF44-A296-46B8-B44B-C159D4C63D4C}" srcOrd="2" destOrd="0" parTransId="{B317ADCB-2E0E-46B3-9EAF-98EF6F7A4AAF}" sibTransId="{472AECA9-56F8-4F40-9F63-D177BF11D090}"/>
    <dgm:cxn modelId="{146C2631-CBA7-4879-8154-E2CF043DCB66}" type="presOf" srcId="{316237D6-470C-47D0-B7E4-59C904E9B5E7}" destId="{DAA662A6-D1F1-43D2-89E5-8455C04CE06D}" srcOrd="0" destOrd="0" presId="urn:microsoft.com/office/officeart/2005/8/layout/arrow3"/>
    <dgm:cxn modelId="{822F7F44-7C20-4C57-87FC-4AD1D9EB5273}" type="presOf" srcId="{3508FC7F-4024-4CE0-B23E-1BE9AE0B23F8}" destId="{DAA662A6-D1F1-43D2-89E5-8455C04CE06D}" srcOrd="0" destOrd="3" presId="urn:microsoft.com/office/officeart/2005/8/layout/arrow3"/>
    <dgm:cxn modelId="{28694A94-5537-41C7-981C-3421482463EA}" type="presOf" srcId="{BE5D3FA2-5F3D-4C80-AF3B-2BE7351D185D}" destId="{9CC7F54D-B585-42BA-96E8-6F6CA84F0010}" srcOrd="0" destOrd="0" presId="urn:microsoft.com/office/officeart/2005/8/layout/arrow3"/>
    <dgm:cxn modelId="{4F6F736C-F36B-4448-9345-76362E17C220}" srcId="{316237D6-470C-47D0-B7E4-59C904E9B5E7}" destId="{FBC1F3B6-681D-4854-8A16-164C49558C72}" srcOrd="1" destOrd="0" parTransId="{4CB0B811-B9E9-46CB-A11E-C285A3E09AE8}" sibTransId="{CB535C48-DFB6-448F-B218-A5FB81A620F1}"/>
    <dgm:cxn modelId="{D674143D-60D3-434A-8EBA-DF0A42DFC031}" type="presOf" srcId="{FBC1F3B6-681D-4854-8A16-164C49558C72}" destId="{DAA662A6-D1F1-43D2-89E5-8455C04CE06D}" srcOrd="0" destOrd="2" presId="urn:microsoft.com/office/officeart/2005/8/layout/arrow3"/>
    <dgm:cxn modelId="{AE94D31A-3FDC-4E0A-95E0-31E699EDAFBD}" type="presOf" srcId="{0F6A3815-E66A-42CA-9095-AA510FBE4560}" destId="{9CC7F54D-B585-42BA-96E8-6F6CA84F0010}" srcOrd="0" destOrd="1" presId="urn:microsoft.com/office/officeart/2005/8/layout/arrow3"/>
    <dgm:cxn modelId="{F22E710B-AC60-4134-A16E-AFD729A82FD3}" srcId="{BE5D3FA2-5F3D-4C80-AF3B-2BE7351D185D}" destId="{0F6A3815-E66A-42CA-9095-AA510FBE4560}" srcOrd="0" destOrd="0" parTransId="{CCFF02EF-5C16-4A15-B410-F4405C61D7D2}" sibTransId="{E170ED44-DE5E-436A-BAA5-3768EDE9F21F}"/>
    <dgm:cxn modelId="{7AA29761-4E3D-48C1-8DDE-5B379EBEB6FC}" srcId="{316237D6-470C-47D0-B7E4-59C904E9B5E7}" destId="{16AC421D-2F92-441B-8189-D36F566C8EBD}" srcOrd="0" destOrd="0" parTransId="{6CAB9063-9BF3-490A-9428-B90991FF3DA3}" sibTransId="{25EFE86D-1315-4B95-9EE1-89EEA5928AE9}"/>
    <dgm:cxn modelId="{1C9A31CF-F5A9-4824-984D-CDD0A8E02AF9}" type="presOf" srcId="{C285E2EF-EF0C-4286-9FE9-6E7761E68DB6}" destId="{9CC7F54D-B585-42BA-96E8-6F6CA84F0010}" srcOrd="0" destOrd="2" presId="urn:microsoft.com/office/officeart/2005/8/layout/arrow3"/>
    <dgm:cxn modelId="{29BB9019-C81C-4073-A3A5-EF9BA5929A2B}" srcId="{8635E31D-9C3C-4FB2-B993-E870DBF0E5E5}" destId="{316237D6-470C-47D0-B7E4-59C904E9B5E7}" srcOrd="1" destOrd="0" parTransId="{0450650F-ED76-41A9-9E43-59155C030D6A}" sibTransId="{0F9E75AA-7C6F-4443-87A5-B867127ADE1A}"/>
    <dgm:cxn modelId="{1FE65C19-38A6-4272-A652-1A5624C2D64E}" srcId="{8635E31D-9C3C-4FB2-B993-E870DBF0E5E5}" destId="{BE5D3FA2-5F3D-4C80-AF3B-2BE7351D185D}" srcOrd="0" destOrd="0" parTransId="{E9DF1255-4DC1-47D6-BFE1-A4527DB70EB3}" sibTransId="{FAEEE7FA-6B77-49A2-A438-4B36190A070F}"/>
    <dgm:cxn modelId="{B2B7B099-77EE-475B-9569-4460C9D3931F}" type="presParOf" srcId="{44BA1E2C-172A-4149-98EA-B088D6351C7F}" destId="{4EF8189A-093C-48E1-9A00-E936CA353292}" srcOrd="0" destOrd="0" presId="urn:microsoft.com/office/officeart/2005/8/layout/arrow3"/>
    <dgm:cxn modelId="{36D7C3A2-E76C-491E-BD70-06C22B97E86B}" type="presParOf" srcId="{44BA1E2C-172A-4149-98EA-B088D6351C7F}" destId="{C989B2DE-4D19-40E0-BDC5-9F0AC79DCF63}" srcOrd="1" destOrd="0" presId="urn:microsoft.com/office/officeart/2005/8/layout/arrow3"/>
    <dgm:cxn modelId="{CD6818DB-5C25-45B6-A6F3-5BE9F0BE4C78}" type="presParOf" srcId="{44BA1E2C-172A-4149-98EA-B088D6351C7F}" destId="{9CC7F54D-B585-42BA-96E8-6F6CA84F0010}" srcOrd="2" destOrd="0" presId="urn:microsoft.com/office/officeart/2005/8/layout/arrow3"/>
    <dgm:cxn modelId="{252FB142-CF8D-48AB-B3CE-6978296E0264}" type="presParOf" srcId="{44BA1E2C-172A-4149-98EA-B088D6351C7F}" destId="{78A06470-986E-4C9E-A16A-039F6F1EC20F}" srcOrd="3" destOrd="0" presId="urn:microsoft.com/office/officeart/2005/8/layout/arrow3"/>
    <dgm:cxn modelId="{638382FB-27A5-4507-B016-093487C1C6AF}" type="presParOf" srcId="{44BA1E2C-172A-4149-98EA-B088D6351C7F}" destId="{DAA662A6-D1F1-43D2-89E5-8455C04CE06D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252131C-FB9D-4B3A-9B93-1F54B38168FC}" type="doc">
      <dgm:prSet loTypeId="urn:microsoft.com/office/officeart/2005/8/layout/default#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zh-TW" altLang="en-US"/>
        </a:p>
      </dgm:t>
    </dgm:pt>
    <dgm:pt modelId="{C01D7EBA-50BB-4873-A7C2-3528A74B7DE3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梳理過往</a:t>
          </a:r>
          <a:endParaRPr lang="en-US" altLang="zh-TW" sz="32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經驗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0D1C508-D517-4699-9FF7-F917E6B34E07}" type="parTrans" cxnId="{C6DEE3AD-DEB1-4EC8-A151-4E8E7E487EA6}">
      <dgm:prSet/>
      <dgm:spPr/>
      <dgm:t>
        <a:bodyPr/>
        <a:lstStyle/>
        <a:p>
          <a:endParaRPr lang="zh-TW" altLang="en-US"/>
        </a:p>
      </dgm:t>
    </dgm:pt>
    <dgm:pt modelId="{4A44D465-2221-46DB-915E-15480F471E44}" type="sibTrans" cxnId="{C6DEE3AD-DEB1-4EC8-A151-4E8E7E487EA6}">
      <dgm:prSet/>
      <dgm:spPr/>
      <dgm:t>
        <a:bodyPr/>
        <a:lstStyle/>
        <a:p>
          <a:endParaRPr lang="zh-TW" altLang="en-US"/>
        </a:p>
      </dgm:t>
    </dgm:pt>
    <dgm:pt modelId="{15ABBDE4-7FFF-4011-BCFD-2ACCB2282B69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模擬未來</a:t>
          </a:r>
          <a:endParaRPr lang="en-US" altLang="zh-TW" sz="32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經驗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4952086-BC10-4A11-A590-9F70BBAFEFF6}" type="parTrans" cxnId="{F2F69729-F7D5-4EC8-9B85-45DC3D90F737}">
      <dgm:prSet/>
      <dgm:spPr/>
      <dgm:t>
        <a:bodyPr/>
        <a:lstStyle/>
        <a:p>
          <a:endParaRPr lang="zh-TW" altLang="en-US"/>
        </a:p>
      </dgm:t>
    </dgm:pt>
    <dgm:pt modelId="{A06F51AD-5F32-46DA-9E39-40D5F5A5E559}" type="sibTrans" cxnId="{F2F69729-F7D5-4EC8-9B85-45DC3D90F737}">
      <dgm:prSet/>
      <dgm:spPr/>
      <dgm:t>
        <a:bodyPr/>
        <a:lstStyle/>
        <a:p>
          <a:endParaRPr lang="zh-TW" altLang="en-US"/>
        </a:p>
      </dgm:t>
    </dgm:pt>
    <dgm:pt modelId="{0C824A56-13EC-4ADE-B7BC-6D87AAFB29A1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開發現在</a:t>
          </a:r>
          <a:endParaRPr lang="en-US" altLang="zh-TW" sz="32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經驗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2E179E6-85C2-47E9-BF09-7EE37738E2EF}" type="parTrans" cxnId="{4AD1EC5F-8F70-4427-909A-011A39E714B9}">
      <dgm:prSet/>
      <dgm:spPr/>
      <dgm:t>
        <a:bodyPr/>
        <a:lstStyle/>
        <a:p>
          <a:endParaRPr lang="zh-TW" altLang="en-US"/>
        </a:p>
      </dgm:t>
    </dgm:pt>
    <dgm:pt modelId="{15E45FAD-940F-41CA-84C2-80F105415E84}" type="sibTrans" cxnId="{4AD1EC5F-8F70-4427-909A-011A39E714B9}">
      <dgm:prSet/>
      <dgm:spPr/>
      <dgm:t>
        <a:bodyPr/>
        <a:lstStyle/>
        <a:p>
          <a:endParaRPr lang="zh-TW" altLang="en-US"/>
        </a:p>
      </dgm:t>
    </dgm:pt>
    <dgm:pt modelId="{E8F4AB74-CCC0-4579-82A0-A436E75E3DDB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觀察他人</a:t>
          </a:r>
          <a:endParaRPr lang="en-US" altLang="zh-TW" sz="32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經驗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64C9B9C-116C-4280-91AF-B676DD745976}" type="parTrans" cxnId="{E8DB1E4C-4D1B-411A-8470-956D38664E96}">
      <dgm:prSet/>
      <dgm:spPr/>
      <dgm:t>
        <a:bodyPr/>
        <a:lstStyle/>
        <a:p>
          <a:endParaRPr lang="zh-TW" altLang="en-US"/>
        </a:p>
      </dgm:t>
    </dgm:pt>
    <dgm:pt modelId="{7646C1DA-5D77-40AD-AF94-1268E49CDE82}" type="sibTrans" cxnId="{E8DB1E4C-4D1B-411A-8470-956D38664E96}">
      <dgm:prSet/>
      <dgm:spPr/>
      <dgm:t>
        <a:bodyPr/>
        <a:lstStyle/>
        <a:p>
          <a:endParaRPr lang="zh-TW" altLang="en-US"/>
        </a:p>
      </dgm:t>
    </dgm:pt>
    <dgm:pt modelId="{038D3D9A-2741-4184-A23B-399AE7713A68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他人回饋</a:t>
          </a:r>
          <a:endParaRPr lang="en-US" altLang="zh-TW" sz="32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spcAft>
              <a:spcPts val="0"/>
            </a:spcAft>
          </a:pP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經驗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EC00FA5-CC78-49CB-98AC-9923060A1D9B}" type="parTrans" cxnId="{D9CBB4A1-B6B3-42CA-A6E7-2F0A8D31396A}">
      <dgm:prSet/>
      <dgm:spPr/>
      <dgm:t>
        <a:bodyPr/>
        <a:lstStyle/>
        <a:p>
          <a:endParaRPr lang="zh-TW" altLang="en-US"/>
        </a:p>
      </dgm:t>
    </dgm:pt>
    <dgm:pt modelId="{53E6911F-921F-4587-80B1-3F0A8F406134}" type="sibTrans" cxnId="{D9CBB4A1-B6B3-42CA-A6E7-2F0A8D31396A}">
      <dgm:prSet/>
      <dgm:spPr/>
      <dgm:t>
        <a:bodyPr/>
        <a:lstStyle/>
        <a:p>
          <a:endParaRPr lang="zh-TW" altLang="en-US"/>
        </a:p>
      </dgm:t>
    </dgm:pt>
    <dgm:pt modelId="{B118674F-7741-47EA-9FA5-BAAF3427BE66}" type="pres">
      <dgm:prSet presAssocID="{5252131C-FB9D-4B3A-9B93-1F54B38168F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24A8B5A-8489-4CCD-857B-5A2EE155CF4C}" type="pres">
      <dgm:prSet presAssocID="{C01D7EBA-50BB-4873-A7C2-3528A74B7DE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84C8091-4165-434E-8837-3CBDB8858B5E}" type="pres">
      <dgm:prSet presAssocID="{4A44D465-2221-46DB-915E-15480F471E44}" presName="sibTrans" presStyleCnt="0"/>
      <dgm:spPr/>
      <dgm:t>
        <a:bodyPr/>
        <a:lstStyle/>
        <a:p>
          <a:endParaRPr lang="zh-TW" altLang="en-US"/>
        </a:p>
      </dgm:t>
    </dgm:pt>
    <dgm:pt modelId="{4FBC1017-B4A7-4CAA-A4CC-9FB6B9261CAA}" type="pres">
      <dgm:prSet presAssocID="{0C824A56-13EC-4ADE-B7BC-6D87AAFB29A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DD177B5-9783-4556-A1B5-6FC395B84567}" type="pres">
      <dgm:prSet presAssocID="{15E45FAD-940F-41CA-84C2-80F105415E84}" presName="sibTrans" presStyleCnt="0"/>
      <dgm:spPr/>
      <dgm:t>
        <a:bodyPr/>
        <a:lstStyle/>
        <a:p>
          <a:endParaRPr lang="zh-TW" altLang="en-US"/>
        </a:p>
      </dgm:t>
    </dgm:pt>
    <dgm:pt modelId="{4F598DEF-1CBC-49FF-B620-5011E598F00B}" type="pres">
      <dgm:prSet presAssocID="{15ABBDE4-7FFF-4011-BCFD-2ACCB2282B6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8B3AFA-9550-4320-82F8-CFC45B5641AD}" type="pres">
      <dgm:prSet presAssocID="{A06F51AD-5F32-46DA-9E39-40D5F5A5E559}" presName="sibTrans" presStyleCnt="0"/>
      <dgm:spPr/>
      <dgm:t>
        <a:bodyPr/>
        <a:lstStyle/>
        <a:p>
          <a:endParaRPr lang="zh-TW" altLang="en-US"/>
        </a:p>
      </dgm:t>
    </dgm:pt>
    <dgm:pt modelId="{C43AF63C-F770-4168-934C-AA5B42978A0D}" type="pres">
      <dgm:prSet presAssocID="{E8F4AB74-CCC0-4579-82A0-A436E75E3DD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7837B9-20C4-40ED-85F7-1BED51B52EC5}" type="pres">
      <dgm:prSet presAssocID="{7646C1DA-5D77-40AD-AF94-1268E49CDE82}" presName="sibTrans" presStyleCnt="0"/>
      <dgm:spPr/>
      <dgm:t>
        <a:bodyPr/>
        <a:lstStyle/>
        <a:p>
          <a:endParaRPr lang="zh-TW" altLang="en-US"/>
        </a:p>
      </dgm:t>
    </dgm:pt>
    <dgm:pt modelId="{83689AD6-772A-4371-92AE-8F1068764C61}" type="pres">
      <dgm:prSet presAssocID="{038D3D9A-2741-4184-A23B-399AE7713A6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4F1446A-3BAC-45A9-AD58-6D5889C091B5}" type="presOf" srcId="{0C824A56-13EC-4ADE-B7BC-6D87AAFB29A1}" destId="{4FBC1017-B4A7-4CAA-A4CC-9FB6B9261CAA}" srcOrd="0" destOrd="0" presId="urn:microsoft.com/office/officeart/2005/8/layout/default#2"/>
    <dgm:cxn modelId="{2CD1432A-406A-4472-9756-53FB5175EB7F}" type="presOf" srcId="{E8F4AB74-CCC0-4579-82A0-A436E75E3DDB}" destId="{C43AF63C-F770-4168-934C-AA5B42978A0D}" srcOrd="0" destOrd="0" presId="urn:microsoft.com/office/officeart/2005/8/layout/default#2"/>
    <dgm:cxn modelId="{442BCB39-55CF-4F1A-82B6-355DFA8743DF}" type="presOf" srcId="{C01D7EBA-50BB-4873-A7C2-3528A74B7DE3}" destId="{224A8B5A-8489-4CCD-857B-5A2EE155CF4C}" srcOrd="0" destOrd="0" presId="urn:microsoft.com/office/officeart/2005/8/layout/default#2"/>
    <dgm:cxn modelId="{C6DEE3AD-DEB1-4EC8-A151-4E8E7E487EA6}" srcId="{5252131C-FB9D-4B3A-9B93-1F54B38168FC}" destId="{C01D7EBA-50BB-4873-A7C2-3528A74B7DE3}" srcOrd="0" destOrd="0" parTransId="{A0D1C508-D517-4699-9FF7-F917E6B34E07}" sibTransId="{4A44D465-2221-46DB-915E-15480F471E44}"/>
    <dgm:cxn modelId="{5A21BDFF-5DE3-403F-B5B9-E2B3BCFC9F9A}" type="presOf" srcId="{038D3D9A-2741-4184-A23B-399AE7713A68}" destId="{83689AD6-772A-4371-92AE-8F1068764C61}" srcOrd="0" destOrd="0" presId="urn:microsoft.com/office/officeart/2005/8/layout/default#2"/>
    <dgm:cxn modelId="{E8DB1E4C-4D1B-411A-8470-956D38664E96}" srcId="{5252131C-FB9D-4B3A-9B93-1F54B38168FC}" destId="{E8F4AB74-CCC0-4579-82A0-A436E75E3DDB}" srcOrd="3" destOrd="0" parTransId="{764C9B9C-116C-4280-91AF-B676DD745976}" sibTransId="{7646C1DA-5D77-40AD-AF94-1268E49CDE82}"/>
    <dgm:cxn modelId="{F94B2BDC-F2CC-4486-90C2-36B44444EF35}" type="presOf" srcId="{15ABBDE4-7FFF-4011-BCFD-2ACCB2282B69}" destId="{4F598DEF-1CBC-49FF-B620-5011E598F00B}" srcOrd="0" destOrd="0" presId="urn:microsoft.com/office/officeart/2005/8/layout/default#2"/>
    <dgm:cxn modelId="{F2F69729-F7D5-4EC8-9B85-45DC3D90F737}" srcId="{5252131C-FB9D-4B3A-9B93-1F54B38168FC}" destId="{15ABBDE4-7FFF-4011-BCFD-2ACCB2282B69}" srcOrd="2" destOrd="0" parTransId="{E4952086-BC10-4A11-A590-9F70BBAFEFF6}" sibTransId="{A06F51AD-5F32-46DA-9E39-40D5F5A5E559}"/>
    <dgm:cxn modelId="{D9CBB4A1-B6B3-42CA-A6E7-2F0A8D31396A}" srcId="{5252131C-FB9D-4B3A-9B93-1F54B38168FC}" destId="{038D3D9A-2741-4184-A23B-399AE7713A68}" srcOrd="4" destOrd="0" parTransId="{BEC00FA5-CC78-49CB-98AC-9923060A1D9B}" sibTransId="{53E6911F-921F-4587-80B1-3F0A8F406134}"/>
    <dgm:cxn modelId="{4AD1EC5F-8F70-4427-909A-011A39E714B9}" srcId="{5252131C-FB9D-4B3A-9B93-1F54B38168FC}" destId="{0C824A56-13EC-4ADE-B7BC-6D87AAFB29A1}" srcOrd="1" destOrd="0" parTransId="{32E179E6-85C2-47E9-BF09-7EE37738E2EF}" sibTransId="{15E45FAD-940F-41CA-84C2-80F105415E84}"/>
    <dgm:cxn modelId="{3AA1801F-30A9-4238-BCEA-C1259D0D06EC}" type="presOf" srcId="{5252131C-FB9D-4B3A-9B93-1F54B38168FC}" destId="{B118674F-7741-47EA-9FA5-BAAF3427BE66}" srcOrd="0" destOrd="0" presId="urn:microsoft.com/office/officeart/2005/8/layout/default#2"/>
    <dgm:cxn modelId="{A28F0609-629D-42E2-AA71-82096297D878}" type="presParOf" srcId="{B118674F-7741-47EA-9FA5-BAAF3427BE66}" destId="{224A8B5A-8489-4CCD-857B-5A2EE155CF4C}" srcOrd="0" destOrd="0" presId="urn:microsoft.com/office/officeart/2005/8/layout/default#2"/>
    <dgm:cxn modelId="{146FF41A-0A90-4CC8-A391-E4684D833B14}" type="presParOf" srcId="{B118674F-7741-47EA-9FA5-BAAF3427BE66}" destId="{684C8091-4165-434E-8837-3CBDB8858B5E}" srcOrd="1" destOrd="0" presId="urn:microsoft.com/office/officeart/2005/8/layout/default#2"/>
    <dgm:cxn modelId="{2C327267-DDB1-4525-990C-51DEB5FB3C35}" type="presParOf" srcId="{B118674F-7741-47EA-9FA5-BAAF3427BE66}" destId="{4FBC1017-B4A7-4CAA-A4CC-9FB6B9261CAA}" srcOrd="2" destOrd="0" presId="urn:microsoft.com/office/officeart/2005/8/layout/default#2"/>
    <dgm:cxn modelId="{18CAC8D2-824A-4A5C-831B-CE6A42E80FAC}" type="presParOf" srcId="{B118674F-7741-47EA-9FA5-BAAF3427BE66}" destId="{3DD177B5-9783-4556-A1B5-6FC395B84567}" srcOrd="3" destOrd="0" presId="urn:microsoft.com/office/officeart/2005/8/layout/default#2"/>
    <dgm:cxn modelId="{637C6E71-9FB1-410B-986F-A424833F8569}" type="presParOf" srcId="{B118674F-7741-47EA-9FA5-BAAF3427BE66}" destId="{4F598DEF-1CBC-49FF-B620-5011E598F00B}" srcOrd="4" destOrd="0" presId="urn:microsoft.com/office/officeart/2005/8/layout/default#2"/>
    <dgm:cxn modelId="{CE07EECD-9EF4-408A-8C3C-4CAF081A302F}" type="presParOf" srcId="{B118674F-7741-47EA-9FA5-BAAF3427BE66}" destId="{678B3AFA-9550-4320-82F8-CFC45B5641AD}" srcOrd="5" destOrd="0" presId="urn:microsoft.com/office/officeart/2005/8/layout/default#2"/>
    <dgm:cxn modelId="{43E47C3E-A1A5-4F67-988B-E8CC8F42FE20}" type="presParOf" srcId="{B118674F-7741-47EA-9FA5-BAAF3427BE66}" destId="{C43AF63C-F770-4168-934C-AA5B42978A0D}" srcOrd="6" destOrd="0" presId="urn:microsoft.com/office/officeart/2005/8/layout/default#2"/>
    <dgm:cxn modelId="{8FE2F02C-75F8-43F2-BB14-09B9977B2171}" type="presParOf" srcId="{B118674F-7741-47EA-9FA5-BAAF3427BE66}" destId="{347837B9-20C4-40ED-85F7-1BED51B52EC5}" srcOrd="7" destOrd="0" presId="urn:microsoft.com/office/officeart/2005/8/layout/default#2"/>
    <dgm:cxn modelId="{A8A239A4-0337-44B7-92D8-30BEDA7FB7F8}" type="presParOf" srcId="{B118674F-7741-47EA-9FA5-BAAF3427BE66}" destId="{83689AD6-772A-4371-92AE-8F1068764C61}" srcOrd="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DDD3939-2FF3-4981-AA83-4191B5C40B04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39ADF2B4-275A-4790-A990-EAA0996CE578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知道</a:t>
          </a:r>
        </a:p>
      </dgm:t>
    </dgm:pt>
    <dgm:pt modelId="{0D637D99-A955-4197-9372-1BCA4F753E1D}" type="parTrans" cxnId="{8795AD50-EDBB-4D37-A4D4-8BE5CAF0DA07}">
      <dgm:prSet/>
      <dgm:spPr/>
      <dgm:t>
        <a:bodyPr/>
        <a:lstStyle/>
        <a:p>
          <a:endParaRPr lang="zh-TW" altLang="en-US"/>
        </a:p>
      </dgm:t>
    </dgm:pt>
    <dgm:pt modelId="{EA1095AF-A3D7-45B1-A004-69FF6E19D075}" type="sibTrans" cxnId="{8795AD50-EDBB-4D37-A4D4-8BE5CAF0DA07}">
      <dgm:prSet/>
      <dgm:spPr/>
      <dgm:t>
        <a:bodyPr/>
        <a:lstStyle/>
        <a:p>
          <a:endParaRPr lang="zh-TW" altLang="en-US"/>
        </a:p>
      </dgm:t>
    </dgm:pt>
    <dgm:pt modelId="{40371483-965D-4E75-9C93-21D570BBECEC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模糊</a:t>
          </a:r>
        </a:p>
      </dgm:t>
    </dgm:pt>
    <dgm:pt modelId="{5C7BB444-1044-4C10-8ACB-0181619557FB}" type="parTrans" cxnId="{4C698E93-CAB4-4EF5-A51D-859865BE008E}">
      <dgm:prSet/>
      <dgm:spPr/>
      <dgm:t>
        <a:bodyPr/>
        <a:lstStyle/>
        <a:p>
          <a:endParaRPr lang="zh-TW" altLang="en-US"/>
        </a:p>
      </dgm:t>
    </dgm:pt>
    <dgm:pt modelId="{A6041442-FFC8-47D8-ACBC-D611E327CD66}" type="sibTrans" cxnId="{4C698E93-CAB4-4EF5-A51D-859865BE008E}">
      <dgm:prSet/>
      <dgm:spPr/>
      <dgm:t>
        <a:bodyPr/>
        <a:lstStyle/>
        <a:p>
          <a:endParaRPr lang="zh-TW" altLang="en-US"/>
        </a:p>
      </dgm:t>
    </dgm:pt>
    <dgm:pt modelId="{BD9D8F72-8407-450F-8380-364C6302CBC8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不在乎</a:t>
          </a:r>
        </a:p>
      </dgm:t>
    </dgm:pt>
    <dgm:pt modelId="{CA9886B4-9C91-4C06-90B7-78B64290E92F}" type="parTrans" cxnId="{F97AF025-F75B-4FBB-8679-FAE7B6D86EBE}">
      <dgm:prSet/>
      <dgm:spPr/>
      <dgm:t>
        <a:bodyPr/>
        <a:lstStyle/>
        <a:p>
          <a:endParaRPr lang="zh-TW" altLang="en-US"/>
        </a:p>
      </dgm:t>
    </dgm:pt>
    <dgm:pt modelId="{431891C6-ECBE-47AE-B1CA-1486D83D2D9C}" type="sibTrans" cxnId="{F97AF025-F75B-4FBB-8679-FAE7B6D86EBE}">
      <dgm:prSet/>
      <dgm:spPr/>
      <dgm:t>
        <a:bodyPr/>
        <a:lstStyle/>
        <a:p>
          <a:endParaRPr lang="zh-TW" altLang="en-US"/>
        </a:p>
      </dgm:t>
    </dgm:pt>
    <dgm:pt modelId="{4ADEDEF2-2F9B-40C8-AD2E-8CCA59AC976B}">
      <dgm:prSet phldrT="[文字]"/>
      <dgm:spPr/>
      <dgm:t>
        <a:bodyPr/>
        <a:lstStyle/>
        <a:p>
          <a:r>
            <a:rPr lang="zh-TW" altLang="en-US" dirty="0">
              <a:solidFill>
                <a:schemeClr val="tx1"/>
              </a:solidFill>
            </a:rPr>
            <a:t>不知道</a:t>
          </a:r>
        </a:p>
      </dgm:t>
    </dgm:pt>
    <dgm:pt modelId="{1BA5EF34-AA02-4880-A77D-517BE9A8442C}" type="parTrans" cxnId="{1CB1484F-B5BD-4B15-A0BE-67FD632A08E7}">
      <dgm:prSet/>
      <dgm:spPr/>
      <dgm:t>
        <a:bodyPr/>
        <a:lstStyle/>
        <a:p>
          <a:endParaRPr lang="zh-TW" altLang="en-US"/>
        </a:p>
      </dgm:t>
    </dgm:pt>
    <dgm:pt modelId="{D14C9B09-6D3F-4DBC-AB59-A428702C133A}" type="sibTrans" cxnId="{1CB1484F-B5BD-4B15-A0BE-67FD632A08E7}">
      <dgm:prSet/>
      <dgm:spPr/>
      <dgm:t>
        <a:bodyPr/>
        <a:lstStyle/>
        <a:p>
          <a:endParaRPr lang="zh-TW" altLang="en-US"/>
        </a:p>
      </dgm:t>
    </dgm:pt>
    <dgm:pt modelId="{A2354FC9-4D7E-472C-A94C-F2E9176C5E73}" type="pres">
      <dgm:prSet presAssocID="{FDDD3939-2FF3-4981-AA83-4191B5C40B04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1C3D2D1-71DF-46C7-805A-CCF6CD225E62}" type="pres">
      <dgm:prSet presAssocID="{FDDD3939-2FF3-4981-AA83-4191B5C40B04}" presName="diamond" presStyleLbl="bgShp" presStyleIdx="0" presStyleCnt="1"/>
      <dgm:spPr/>
    </dgm:pt>
    <dgm:pt modelId="{E95A3F4A-EA9C-4361-91C7-4F07079FB494}" type="pres">
      <dgm:prSet presAssocID="{FDDD3939-2FF3-4981-AA83-4191B5C40B04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D8E2935-72D8-4319-AEF5-3F47A4FFE098}" type="pres">
      <dgm:prSet presAssocID="{FDDD3939-2FF3-4981-AA83-4191B5C40B04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DA48F9-92E4-488F-93BD-F3CBE9475C1F}" type="pres">
      <dgm:prSet presAssocID="{FDDD3939-2FF3-4981-AA83-4191B5C40B04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D185C8-D3E6-44B7-BDE3-57BA295F9435}" type="pres">
      <dgm:prSet presAssocID="{FDDD3939-2FF3-4981-AA83-4191B5C40B04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CB1484F-B5BD-4B15-A0BE-67FD632A08E7}" srcId="{FDDD3939-2FF3-4981-AA83-4191B5C40B04}" destId="{4ADEDEF2-2F9B-40C8-AD2E-8CCA59AC976B}" srcOrd="3" destOrd="0" parTransId="{1BA5EF34-AA02-4880-A77D-517BE9A8442C}" sibTransId="{D14C9B09-6D3F-4DBC-AB59-A428702C133A}"/>
    <dgm:cxn modelId="{561A6AC4-A84B-43EA-AD64-627F8EB5AF22}" type="presOf" srcId="{4ADEDEF2-2F9B-40C8-AD2E-8CCA59AC976B}" destId="{6AD185C8-D3E6-44B7-BDE3-57BA295F9435}" srcOrd="0" destOrd="0" presId="urn:microsoft.com/office/officeart/2005/8/layout/matrix3"/>
    <dgm:cxn modelId="{011BA383-A68C-4A20-8A09-317B94CA4F1B}" type="presOf" srcId="{BD9D8F72-8407-450F-8380-364C6302CBC8}" destId="{2ADA48F9-92E4-488F-93BD-F3CBE9475C1F}" srcOrd="0" destOrd="0" presId="urn:microsoft.com/office/officeart/2005/8/layout/matrix3"/>
    <dgm:cxn modelId="{C3D2166B-B743-4C8D-8504-ACB3E2CFA8C7}" type="presOf" srcId="{40371483-965D-4E75-9C93-21D570BBECEC}" destId="{9D8E2935-72D8-4319-AEF5-3F47A4FFE098}" srcOrd="0" destOrd="0" presId="urn:microsoft.com/office/officeart/2005/8/layout/matrix3"/>
    <dgm:cxn modelId="{8795AD50-EDBB-4D37-A4D4-8BE5CAF0DA07}" srcId="{FDDD3939-2FF3-4981-AA83-4191B5C40B04}" destId="{39ADF2B4-275A-4790-A990-EAA0996CE578}" srcOrd="0" destOrd="0" parTransId="{0D637D99-A955-4197-9372-1BCA4F753E1D}" sibTransId="{EA1095AF-A3D7-45B1-A004-69FF6E19D075}"/>
    <dgm:cxn modelId="{4C698E93-CAB4-4EF5-A51D-859865BE008E}" srcId="{FDDD3939-2FF3-4981-AA83-4191B5C40B04}" destId="{40371483-965D-4E75-9C93-21D570BBECEC}" srcOrd="1" destOrd="0" parTransId="{5C7BB444-1044-4C10-8ACB-0181619557FB}" sibTransId="{A6041442-FFC8-47D8-ACBC-D611E327CD66}"/>
    <dgm:cxn modelId="{C46B695F-3E87-4AAD-8398-1FE6A14CABE6}" type="presOf" srcId="{FDDD3939-2FF3-4981-AA83-4191B5C40B04}" destId="{A2354FC9-4D7E-472C-A94C-F2E9176C5E73}" srcOrd="0" destOrd="0" presId="urn:microsoft.com/office/officeart/2005/8/layout/matrix3"/>
    <dgm:cxn modelId="{A7140023-762D-4FAA-8DCE-17B37394C44B}" type="presOf" srcId="{39ADF2B4-275A-4790-A990-EAA0996CE578}" destId="{E95A3F4A-EA9C-4361-91C7-4F07079FB494}" srcOrd="0" destOrd="0" presId="urn:microsoft.com/office/officeart/2005/8/layout/matrix3"/>
    <dgm:cxn modelId="{F97AF025-F75B-4FBB-8679-FAE7B6D86EBE}" srcId="{FDDD3939-2FF3-4981-AA83-4191B5C40B04}" destId="{BD9D8F72-8407-450F-8380-364C6302CBC8}" srcOrd="2" destOrd="0" parTransId="{CA9886B4-9C91-4C06-90B7-78B64290E92F}" sibTransId="{431891C6-ECBE-47AE-B1CA-1486D83D2D9C}"/>
    <dgm:cxn modelId="{9930DA3B-FF7F-4BD6-8CE9-F4F0EAFEEC60}" type="presParOf" srcId="{A2354FC9-4D7E-472C-A94C-F2E9176C5E73}" destId="{D1C3D2D1-71DF-46C7-805A-CCF6CD225E62}" srcOrd="0" destOrd="0" presId="urn:microsoft.com/office/officeart/2005/8/layout/matrix3"/>
    <dgm:cxn modelId="{A7C7BFC9-834F-46B5-AB79-7ED125F15233}" type="presParOf" srcId="{A2354FC9-4D7E-472C-A94C-F2E9176C5E73}" destId="{E95A3F4A-EA9C-4361-91C7-4F07079FB494}" srcOrd="1" destOrd="0" presId="urn:microsoft.com/office/officeart/2005/8/layout/matrix3"/>
    <dgm:cxn modelId="{C95E43F9-FC90-46C6-AF6E-92D3BD2B5A67}" type="presParOf" srcId="{A2354FC9-4D7E-472C-A94C-F2E9176C5E73}" destId="{9D8E2935-72D8-4319-AEF5-3F47A4FFE098}" srcOrd="2" destOrd="0" presId="urn:microsoft.com/office/officeart/2005/8/layout/matrix3"/>
    <dgm:cxn modelId="{FB1A6C66-8BF1-455D-AB62-22920CA8D527}" type="presParOf" srcId="{A2354FC9-4D7E-472C-A94C-F2E9176C5E73}" destId="{2ADA48F9-92E4-488F-93BD-F3CBE9475C1F}" srcOrd="3" destOrd="0" presId="urn:microsoft.com/office/officeart/2005/8/layout/matrix3"/>
    <dgm:cxn modelId="{C6D673B2-D9C0-4758-BB16-0AFCBA1A0C9E}" type="presParOf" srcId="{A2354FC9-4D7E-472C-A94C-F2E9176C5E73}" destId="{6AD185C8-D3E6-44B7-BDE3-57BA295F943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D3A7A5F-7612-4502-80EE-35BD0498941E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BA795AEC-84A2-45BD-AAAC-06F4BEA2CD3E}">
      <dgm:prSet phldrT="[文字]" phldr="1"/>
      <dgm:spPr/>
      <dgm:t>
        <a:bodyPr/>
        <a:lstStyle/>
        <a:p>
          <a:endParaRPr lang="zh-TW" altLang="en-US" dirty="0"/>
        </a:p>
      </dgm:t>
    </dgm:pt>
    <dgm:pt modelId="{9B68B11C-E756-4159-AEE8-1AD04B862CEC}" type="parTrans" cxnId="{0CCD0D7C-3F61-4C3C-87E0-C9E74AD56F9D}">
      <dgm:prSet/>
      <dgm:spPr/>
      <dgm:t>
        <a:bodyPr/>
        <a:lstStyle/>
        <a:p>
          <a:endParaRPr lang="zh-TW" altLang="en-US"/>
        </a:p>
      </dgm:t>
    </dgm:pt>
    <dgm:pt modelId="{12691CA9-8FE1-42FC-996D-44A680E0A3FA}" type="sibTrans" cxnId="{0CCD0D7C-3F61-4C3C-87E0-C9E74AD56F9D}">
      <dgm:prSet/>
      <dgm:spPr/>
      <dgm:t>
        <a:bodyPr/>
        <a:lstStyle/>
        <a:p>
          <a:endParaRPr lang="zh-TW" altLang="en-US"/>
        </a:p>
      </dgm:t>
    </dgm:pt>
    <dgm:pt modelId="{BED67460-EF3A-4486-8EE0-2D38F7F27DA8}">
      <dgm:prSet phldrT="[文字]"/>
      <dgm:spPr/>
      <dgm:t>
        <a:bodyPr/>
        <a:lstStyle/>
        <a:p>
          <a:r>
            <a:rPr lang="zh-TW" altLang="en-US" dirty="0"/>
            <a:t>參考模擬選填結果，調整期待</a:t>
          </a:r>
        </a:p>
      </dgm:t>
    </dgm:pt>
    <dgm:pt modelId="{B6BA687A-78FB-4DAD-90FB-0478FE0EE0DE}" type="parTrans" cxnId="{AADD9DE2-52B4-4E85-B5AE-0608BF6EF821}">
      <dgm:prSet/>
      <dgm:spPr/>
      <dgm:t>
        <a:bodyPr/>
        <a:lstStyle/>
        <a:p>
          <a:endParaRPr lang="zh-TW" altLang="en-US"/>
        </a:p>
      </dgm:t>
    </dgm:pt>
    <dgm:pt modelId="{9DEE0214-4271-4D1E-BFF7-F31C5B6312D9}" type="sibTrans" cxnId="{AADD9DE2-52B4-4E85-B5AE-0608BF6EF821}">
      <dgm:prSet/>
      <dgm:spPr/>
      <dgm:t>
        <a:bodyPr/>
        <a:lstStyle/>
        <a:p>
          <a:endParaRPr lang="zh-TW" altLang="en-US"/>
        </a:p>
      </dgm:t>
    </dgm:pt>
    <dgm:pt modelId="{FE58D628-7E37-4666-B164-2448DCFBDF91}">
      <dgm:prSet phldrT="[文字]" phldr="1"/>
      <dgm:spPr/>
      <dgm:t>
        <a:bodyPr/>
        <a:lstStyle/>
        <a:p>
          <a:endParaRPr lang="zh-TW" altLang="en-US" dirty="0"/>
        </a:p>
      </dgm:t>
    </dgm:pt>
    <dgm:pt modelId="{113EB5E0-8841-4B27-A935-4CDB0A7E8DBE}" type="parTrans" cxnId="{1DD3F4B0-2AA4-479B-8F8C-E44561783316}">
      <dgm:prSet/>
      <dgm:spPr/>
      <dgm:t>
        <a:bodyPr/>
        <a:lstStyle/>
        <a:p>
          <a:endParaRPr lang="zh-TW" altLang="en-US"/>
        </a:p>
      </dgm:t>
    </dgm:pt>
    <dgm:pt modelId="{BD3F4772-7A91-4E01-8C83-E262CDC5F050}" type="sibTrans" cxnId="{1DD3F4B0-2AA4-479B-8F8C-E44561783316}">
      <dgm:prSet/>
      <dgm:spPr/>
      <dgm:t>
        <a:bodyPr/>
        <a:lstStyle/>
        <a:p>
          <a:endParaRPr lang="zh-TW" altLang="en-US"/>
        </a:p>
      </dgm:t>
    </dgm:pt>
    <dgm:pt modelId="{2A855788-EFA5-4A8A-895A-F614AC92B371}">
      <dgm:prSet phldrT="[文字]"/>
      <dgm:spPr/>
      <dgm:t>
        <a:bodyPr/>
        <a:lstStyle/>
        <a:p>
          <a:r>
            <a:rPr lang="zh-TW" altLang="en-US" dirty="0"/>
            <a:t>慎選前三志願，爭取最大優勢</a:t>
          </a:r>
        </a:p>
      </dgm:t>
    </dgm:pt>
    <dgm:pt modelId="{763051B1-152B-499D-A8FD-D8012B8A0CAD}" type="parTrans" cxnId="{6BE819A3-D889-4E67-9713-0AA6480255EC}">
      <dgm:prSet/>
      <dgm:spPr/>
      <dgm:t>
        <a:bodyPr/>
        <a:lstStyle/>
        <a:p>
          <a:endParaRPr lang="zh-TW" altLang="en-US"/>
        </a:p>
      </dgm:t>
    </dgm:pt>
    <dgm:pt modelId="{EEC574DF-6696-4593-9E9F-D904B122864A}" type="sibTrans" cxnId="{6BE819A3-D889-4E67-9713-0AA6480255EC}">
      <dgm:prSet/>
      <dgm:spPr/>
      <dgm:t>
        <a:bodyPr/>
        <a:lstStyle/>
        <a:p>
          <a:endParaRPr lang="zh-TW" altLang="en-US"/>
        </a:p>
      </dgm:t>
    </dgm:pt>
    <dgm:pt modelId="{E275DAEC-F70E-428D-88B7-00302BAD292B}">
      <dgm:prSet phldrT="[文字]" phldr="1"/>
      <dgm:spPr/>
      <dgm:t>
        <a:bodyPr/>
        <a:lstStyle/>
        <a:p>
          <a:endParaRPr lang="zh-TW" altLang="en-US" dirty="0"/>
        </a:p>
      </dgm:t>
    </dgm:pt>
    <dgm:pt modelId="{EEDEDE0C-044F-44AD-BA71-E443649BC05F}" type="parTrans" cxnId="{20ACCCB5-002E-4ECC-9B4A-B3039AD497F6}">
      <dgm:prSet/>
      <dgm:spPr/>
      <dgm:t>
        <a:bodyPr/>
        <a:lstStyle/>
        <a:p>
          <a:endParaRPr lang="zh-TW" altLang="en-US"/>
        </a:p>
      </dgm:t>
    </dgm:pt>
    <dgm:pt modelId="{3A313149-7DD8-4A12-B009-11D7DD68D2F0}" type="sibTrans" cxnId="{20ACCCB5-002E-4ECC-9B4A-B3039AD497F6}">
      <dgm:prSet/>
      <dgm:spPr/>
      <dgm:t>
        <a:bodyPr/>
        <a:lstStyle/>
        <a:p>
          <a:endParaRPr lang="zh-TW" altLang="en-US"/>
        </a:p>
      </dgm:t>
    </dgm:pt>
    <dgm:pt modelId="{B60FAA91-76AC-46A5-97B6-D5A79BCA6C29}">
      <dgm:prSet phldrT="[文字]"/>
      <dgm:spPr/>
      <dgm:t>
        <a:bodyPr/>
        <a:lstStyle/>
        <a:p>
          <a:r>
            <a:rPr lang="zh-TW" altLang="en-US" dirty="0"/>
            <a:t>多打聽：打電話詢問、聽多方建議</a:t>
          </a:r>
        </a:p>
      </dgm:t>
    </dgm:pt>
    <dgm:pt modelId="{2F36E6C2-61DF-4C4D-ADCA-6617BEABEFE1}" type="parTrans" cxnId="{6A105A61-BC8F-4245-94D4-8DEAEEB60868}">
      <dgm:prSet/>
      <dgm:spPr/>
      <dgm:t>
        <a:bodyPr/>
        <a:lstStyle/>
        <a:p>
          <a:endParaRPr lang="zh-TW" altLang="en-US"/>
        </a:p>
      </dgm:t>
    </dgm:pt>
    <dgm:pt modelId="{8CC148A5-3A6D-4C5C-B6A6-EF18505A1B71}" type="sibTrans" cxnId="{6A105A61-BC8F-4245-94D4-8DEAEEB60868}">
      <dgm:prSet/>
      <dgm:spPr/>
      <dgm:t>
        <a:bodyPr/>
        <a:lstStyle/>
        <a:p>
          <a:endParaRPr lang="zh-TW" altLang="en-US"/>
        </a:p>
      </dgm:t>
    </dgm:pt>
    <dgm:pt modelId="{20460046-CC15-49B3-BFEF-C6F53ADA9A98}" type="pres">
      <dgm:prSet presAssocID="{3D3A7A5F-7612-4502-80EE-35BD0498941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D4DAE2F-595F-4AFA-920C-8A6ABDC919E9}" type="pres">
      <dgm:prSet presAssocID="{BA795AEC-84A2-45BD-AAAC-06F4BEA2CD3E}" presName="composite" presStyleCnt="0"/>
      <dgm:spPr/>
    </dgm:pt>
    <dgm:pt modelId="{BBE6E429-9EED-41C2-BA5E-6C26BBED2F81}" type="pres">
      <dgm:prSet presAssocID="{BA795AEC-84A2-45BD-AAAC-06F4BEA2CD3E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52635DA-636E-4355-81B5-BBC0C4B232B5}" type="pres">
      <dgm:prSet presAssocID="{BA795AEC-84A2-45BD-AAAC-06F4BEA2CD3E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CE9C83-AC7E-4325-B4DD-BE6FC1B29809}" type="pres">
      <dgm:prSet presAssocID="{12691CA9-8FE1-42FC-996D-44A680E0A3FA}" presName="sp" presStyleCnt="0"/>
      <dgm:spPr/>
    </dgm:pt>
    <dgm:pt modelId="{63F05146-2E41-4E92-82D1-EBED2271B057}" type="pres">
      <dgm:prSet presAssocID="{FE58D628-7E37-4666-B164-2448DCFBDF91}" presName="composite" presStyleCnt="0"/>
      <dgm:spPr/>
    </dgm:pt>
    <dgm:pt modelId="{0ECF4DAC-E981-47F8-B8CA-F5A877FECB5B}" type="pres">
      <dgm:prSet presAssocID="{FE58D628-7E37-4666-B164-2448DCFBDF9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0E0D259-8C71-43FC-983A-3532973BBE80}" type="pres">
      <dgm:prSet presAssocID="{FE58D628-7E37-4666-B164-2448DCFBDF9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67EA13A-A9B2-4007-8143-FA76A5C5BACD}" type="pres">
      <dgm:prSet presAssocID="{BD3F4772-7A91-4E01-8C83-E262CDC5F050}" presName="sp" presStyleCnt="0"/>
      <dgm:spPr/>
    </dgm:pt>
    <dgm:pt modelId="{397DEEAA-89FF-4F24-9E72-13088D99A73B}" type="pres">
      <dgm:prSet presAssocID="{E275DAEC-F70E-428D-88B7-00302BAD292B}" presName="composite" presStyleCnt="0"/>
      <dgm:spPr/>
    </dgm:pt>
    <dgm:pt modelId="{F4D9EC56-AB49-4B5A-9D46-20AD64D56D95}" type="pres">
      <dgm:prSet presAssocID="{E275DAEC-F70E-428D-88B7-00302BAD292B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13DAEA-DFD9-4AB3-BD76-3B218050D57C}" type="pres">
      <dgm:prSet presAssocID="{E275DAEC-F70E-428D-88B7-00302BAD292B}" presName="descendantText" presStyleLbl="alignAcc1" presStyleIdx="2" presStyleCnt="3" custLinFactNeighborY="142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CCD0D7C-3F61-4C3C-87E0-C9E74AD56F9D}" srcId="{3D3A7A5F-7612-4502-80EE-35BD0498941E}" destId="{BA795AEC-84A2-45BD-AAAC-06F4BEA2CD3E}" srcOrd="0" destOrd="0" parTransId="{9B68B11C-E756-4159-AEE8-1AD04B862CEC}" sibTransId="{12691CA9-8FE1-42FC-996D-44A680E0A3FA}"/>
    <dgm:cxn modelId="{9B96D7DC-5349-45B6-9066-07B6F3301BFC}" type="presOf" srcId="{2A855788-EFA5-4A8A-895A-F614AC92B371}" destId="{10E0D259-8C71-43FC-983A-3532973BBE80}" srcOrd="0" destOrd="0" presId="urn:microsoft.com/office/officeart/2005/8/layout/chevron2"/>
    <dgm:cxn modelId="{6BE819A3-D889-4E67-9713-0AA6480255EC}" srcId="{FE58D628-7E37-4666-B164-2448DCFBDF91}" destId="{2A855788-EFA5-4A8A-895A-F614AC92B371}" srcOrd="0" destOrd="0" parTransId="{763051B1-152B-499D-A8FD-D8012B8A0CAD}" sibTransId="{EEC574DF-6696-4593-9E9F-D904B122864A}"/>
    <dgm:cxn modelId="{DDD39EB3-D129-4ED5-9407-AC4A9C3D21CB}" type="presOf" srcId="{BED67460-EF3A-4486-8EE0-2D38F7F27DA8}" destId="{952635DA-636E-4355-81B5-BBC0C4B232B5}" srcOrd="0" destOrd="0" presId="urn:microsoft.com/office/officeart/2005/8/layout/chevron2"/>
    <dgm:cxn modelId="{0FA9C397-CDAB-4A46-9E23-964709DB8164}" type="presOf" srcId="{B60FAA91-76AC-46A5-97B6-D5A79BCA6C29}" destId="{6313DAEA-DFD9-4AB3-BD76-3B218050D57C}" srcOrd="0" destOrd="0" presId="urn:microsoft.com/office/officeart/2005/8/layout/chevron2"/>
    <dgm:cxn modelId="{41F33132-FA94-4B46-ADB7-420A0A3110B3}" type="presOf" srcId="{E275DAEC-F70E-428D-88B7-00302BAD292B}" destId="{F4D9EC56-AB49-4B5A-9D46-20AD64D56D95}" srcOrd="0" destOrd="0" presId="urn:microsoft.com/office/officeart/2005/8/layout/chevron2"/>
    <dgm:cxn modelId="{9C1AEDB9-736A-4A69-ABBA-D45FDA53E4B6}" type="presOf" srcId="{3D3A7A5F-7612-4502-80EE-35BD0498941E}" destId="{20460046-CC15-49B3-BFEF-C6F53ADA9A98}" srcOrd="0" destOrd="0" presId="urn:microsoft.com/office/officeart/2005/8/layout/chevron2"/>
    <dgm:cxn modelId="{EF8B1FA0-5A9F-477C-9F1F-7DEC81EF5D8D}" type="presOf" srcId="{BA795AEC-84A2-45BD-AAAC-06F4BEA2CD3E}" destId="{BBE6E429-9EED-41C2-BA5E-6C26BBED2F81}" srcOrd="0" destOrd="0" presId="urn:microsoft.com/office/officeart/2005/8/layout/chevron2"/>
    <dgm:cxn modelId="{20ACCCB5-002E-4ECC-9B4A-B3039AD497F6}" srcId="{3D3A7A5F-7612-4502-80EE-35BD0498941E}" destId="{E275DAEC-F70E-428D-88B7-00302BAD292B}" srcOrd="2" destOrd="0" parTransId="{EEDEDE0C-044F-44AD-BA71-E443649BC05F}" sibTransId="{3A313149-7DD8-4A12-B009-11D7DD68D2F0}"/>
    <dgm:cxn modelId="{3F524BE8-DCF1-48BB-AF8A-1A9E58904920}" type="presOf" srcId="{FE58D628-7E37-4666-B164-2448DCFBDF91}" destId="{0ECF4DAC-E981-47F8-B8CA-F5A877FECB5B}" srcOrd="0" destOrd="0" presId="urn:microsoft.com/office/officeart/2005/8/layout/chevron2"/>
    <dgm:cxn modelId="{6A105A61-BC8F-4245-94D4-8DEAEEB60868}" srcId="{E275DAEC-F70E-428D-88B7-00302BAD292B}" destId="{B60FAA91-76AC-46A5-97B6-D5A79BCA6C29}" srcOrd="0" destOrd="0" parTransId="{2F36E6C2-61DF-4C4D-ADCA-6617BEABEFE1}" sibTransId="{8CC148A5-3A6D-4C5C-B6A6-EF18505A1B71}"/>
    <dgm:cxn modelId="{AADD9DE2-52B4-4E85-B5AE-0608BF6EF821}" srcId="{BA795AEC-84A2-45BD-AAAC-06F4BEA2CD3E}" destId="{BED67460-EF3A-4486-8EE0-2D38F7F27DA8}" srcOrd="0" destOrd="0" parTransId="{B6BA687A-78FB-4DAD-90FB-0478FE0EE0DE}" sibTransId="{9DEE0214-4271-4D1E-BFF7-F31C5B6312D9}"/>
    <dgm:cxn modelId="{1DD3F4B0-2AA4-479B-8F8C-E44561783316}" srcId="{3D3A7A5F-7612-4502-80EE-35BD0498941E}" destId="{FE58D628-7E37-4666-B164-2448DCFBDF91}" srcOrd="1" destOrd="0" parTransId="{113EB5E0-8841-4B27-A935-4CDB0A7E8DBE}" sibTransId="{BD3F4772-7A91-4E01-8C83-E262CDC5F050}"/>
    <dgm:cxn modelId="{220D4B13-4C42-4A2D-9C4D-CB2CDE952CAC}" type="presParOf" srcId="{20460046-CC15-49B3-BFEF-C6F53ADA9A98}" destId="{3D4DAE2F-595F-4AFA-920C-8A6ABDC919E9}" srcOrd="0" destOrd="0" presId="urn:microsoft.com/office/officeart/2005/8/layout/chevron2"/>
    <dgm:cxn modelId="{EF2A596C-3284-49E1-8745-A72A8F1BC04C}" type="presParOf" srcId="{3D4DAE2F-595F-4AFA-920C-8A6ABDC919E9}" destId="{BBE6E429-9EED-41C2-BA5E-6C26BBED2F81}" srcOrd="0" destOrd="0" presId="urn:microsoft.com/office/officeart/2005/8/layout/chevron2"/>
    <dgm:cxn modelId="{BE6C48DC-B751-4136-BF4B-9E56AE7C1EF0}" type="presParOf" srcId="{3D4DAE2F-595F-4AFA-920C-8A6ABDC919E9}" destId="{952635DA-636E-4355-81B5-BBC0C4B232B5}" srcOrd="1" destOrd="0" presId="urn:microsoft.com/office/officeart/2005/8/layout/chevron2"/>
    <dgm:cxn modelId="{FFA79647-7A09-4959-B8E9-25CBAE62C2BE}" type="presParOf" srcId="{20460046-CC15-49B3-BFEF-C6F53ADA9A98}" destId="{25CE9C83-AC7E-4325-B4DD-BE6FC1B29809}" srcOrd="1" destOrd="0" presId="urn:microsoft.com/office/officeart/2005/8/layout/chevron2"/>
    <dgm:cxn modelId="{A1F2FB22-41E0-4488-9DC7-7E07DAF0D98D}" type="presParOf" srcId="{20460046-CC15-49B3-BFEF-C6F53ADA9A98}" destId="{63F05146-2E41-4E92-82D1-EBED2271B057}" srcOrd="2" destOrd="0" presId="urn:microsoft.com/office/officeart/2005/8/layout/chevron2"/>
    <dgm:cxn modelId="{6AD6D0F5-C331-45BA-9F5C-A9C2233D08AD}" type="presParOf" srcId="{63F05146-2E41-4E92-82D1-EBED2271B057}" destId="{0ECF4DAC-E981-47F8-B8CA-F5A877FECB5B}" srcOrd="0" destOrd="0" presId="urn:microsoft.com/office/officeart/2005/8/layout/chevron2"/>
    <dgm:cxn modelId="{18421463-BD03-4D54-AA1C-07BDDCDEFF2A}" type="presParOf" srcId="{63F05146-2E41-4E92-82D1-EBED2271B057}" destId="{10E0D259-8C71-43FC-983A-3532973BBE80}" srcOrd="1" destOrd="0" presId="urn:microsoft.com/office/officeart/2005/8/layout/chevron2"/>
    <dgm:cxn modelId="{7FA0107D-A704-475A-9D10-5D6644E30766}" type="presParOf" srcId="{20460046-CC15-49B3-BFEF-C6F53ADA9A98}" destId="{F67EA13A-A9B2-4007-8143-FA76A5C5BACD}" srcOrd="3" destOrd="0" presId="urn:microsoft.com/office/officeart/2005/8/layout/chevron2"/>
    <dgm:cxn modelId="{1BB7ED57-4F3F-494F-862E-3A404140A6C0}" type="presParOf" srcId="{20460046-CC15-49B3-BFEF-C6F53ADA9A98}" destId="{397DEEAA-89FF-4F24-9E72-13088D99A73B}" srcOrd="4" destOrd="0" presId="urn:microsoft.com/office/officeart/2005/8/layout/chevron2"/>
    <dgm:cxn modelId="{FB9DD793-F34C-475E-A4AC-153A11D94D73}" type="presParOf" srcId="{397DEEAA-89FF-4F24-9E72-13088D99A73B}" destId="{F4D9EC56-AB49-4B5A-9D46-20AD64D56D95}" srcOrd="0" destOrd="0" presId="urn:microsoft.com/office/officeart/2005/8/layout/chevron2"/>
    <dgm:cxn modelId="{10F0D9EB-68F0-4CC6-9A69-BF7E7DD6FE2E}" type="presParOf" srcId="{397DEEAA-89FF-4F24-9E72-13088D99A73B}" destId="{6313DAEA-DFD9-4AB3-BD76-3B218050D5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C2A61F-58E1-432A-8EAD-F5682ED64EE6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</dgm:pt>
    <dgm:pt modelId="{8AF02CF6-F1AC-4B11-85D3-057CC0707DD7}">
      <dgm:prSet phldrT="[文字]" custT="1"/>
      <dgm:spPr/>
      <dgm:t>
        <a:bodyPr/>
        <a:lstStyle/>
        <a:p>
          <a:r>
            <a:rPr lang="zh-TW" altLang="en-US" sz="4400" dirty="0" smtClean="0">
              <a:latin typeface="標楷體" panose="03000509000000000000" pitchFamily="65" charset="-120"/>
              <a:ea typeface="標楷體" panose="03000509000000000000" pitchFamily="65" charset="-120"/>
            </a:rPr>
            <a:t>   </a:t>
          </a:r>
          <a:r>
            <a:rPr lang="zh-TW" altLang="en-US" sz="40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優先免試名額</a:t>
          </a:r>
          <a:endParaRPr lang="zh-TW" altLang="en-US" sz="4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2FF7A17-B4FA-4871-9A64-77038670CB2D}" type="parTrans" cxnId="{A1F95197-3933-4691-8B6C-152204E1B102}">
      <dgm:prSet/>
      <dgm:spPr/>
      <dgm:t>
        <a:bodyPr/>
        <a:lstStyle/>
        <a:p>
          <a:endParaRPr lang="zh-TW" altLang="en-US"/>
        </a:p>
      </dgm:t>
    </dgm:pt>
    <dgm:pt modelId="{C0C552F1-A957-437B-AADB-4A9E6EF516E8}" type="sibTrans" cxnId="{A1F95197-3933-4691-8B6C-152204E1B102}">
      <dgm:prSet/>
      <dgm:spPr/>
      <dgm:t>
        <a:bodyPr/>
        <a:lstStyle/>
        <a:p>
          <a:endParaRPr lang="zh-TW" altLang="en-US"/>
        </a:p>
      </dgm:t>
    </dgm:pt>
    <dgm:pt modelId="{4D7676D3-3BD1-4A25-A003-73595D94B26F}">
      <dgm:prSet phldrT="[文字]"/>
      <dgm:spPr/>
      <dgm:t>
        <a:bodyPr/>
        <a:lstStyle/>
        <a:p>
          <a:r>
            <a: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rPr>
            <a:t>全區</a:t>
          </a:r>
          <a:endParaRPr lang="zh-TW" altLang="en-US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59A5C59-0CBD-470C-BA54-DE3273CC92F1}" type="parTrans" cxnId="{8512A0C3-A589-4046-AB86-5C78C62F29FA}">
      <dgm:prSet/>
      <dgm:spPr/>
      <dgm:t>
        <a:bodyPr/>
        <a:lstStyle/>
        <a:p>
          <a:endParaRPr lang="zh-TW" altLang="en-US"/>
        </a:p>
      </dgm:t>
    </dgm:pt>
    <dgm:pt modelId="{040905B9-EF27-4437-BA60-81BF223F2895}" type="sibTrans" cxnId="{8512A0C3-A589-4046-AB86-5C78C62F29FA}">
      <dgm:prSet/>
      <dgm:spPr/>
      <dgm:t>
        <a:bodyPr/>
        <a:lstStyle/>
        <a:p>
          <a:endParaRPr lang="zh-TW" altLang="en-US"/>
        </a:p>
      </dgm:t>
    </dgm:pt>
    <dgm:pt modelId="{32E41985-0C82-4389-AF9F-DBED32085633}" type="pres">
      <dgm:prSet presAssocID="{C5C2A61F-58E1-432A-8EAD-F5682ED64EE6}" presName="composite" presStyleCnt="0">
        <dgm:presLayoutVars>
          <dgm:chMax val="5"/>
          <dgm:dir/>
          <dgm:resizeHandles val="exact"/>
        </dgm:presLayoutVars>
      </dgm:prSet>
      <dgm:spPr/>
    </dgm:pt>
    <dgm:pt modelId="{93024351-C3DC-41D4-B192-18B3FA9AE321}" type="pres">
      <dgm:prSet presAssocID="{8AF02CF6-F1AC-4B11-85D3-057CC0707DD7}" presName="circle1" presStyleLbl="lnNode1" presStyleIdx="0" presStyleCnt="2"/>
      <dgm:spPr/>
    </dgm:pt>
    <dgm:pt modelId="{62C02638-D80D-4245-97A8-240FF477B79F}" type="pres">
      <dgm:prSet presAssocID="{8AF02CF6-F1AC-4B11-85D3-057CC0707DD7}" presName="text1" presStyleLbl="revTx" presStyleIdx="0" presStyleCnt="2" custScaleX="273474" custLinFactNeighborX="2214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5DFA06-A1EE-4A04-8528-0F5C124997D3}" type="pres">
      <dgm:prSet presAssocID="{8AF02CF6-F1AC-4B11-85D3-057CC0707DD7}" presName="line1" presStyleLbl="callout" presStyleIdx="0" presStyleCnt="4"/>
      <dgm:spPr/>
    </dgm:pt>
    <dgm:pt modelId="{3942B952-E14E-4088-9DC8-3BDD0EA1A803}" type="pres">
      <dgm:prSet presAssocID="{8AF02CF6-F1AC-4B11-85D3-057CC0707DD7}" presName="d1" presStyleLbl="callout" presStyleIdx="1" presStyleCnt="4"/>
      <dgm:spPr/>
    </dgm:pt>
    <dgm:pt modelId="{449EABA3-51EF-43F0-8BE2-4C4EC2DEE058}" type="pres">
      <dgm:prSet presAssocID="{4D7676D3-3BD1-4A25-A003-73595D94B26F}" presName="circle2" presStyleLbl="lnNode1" presStyleIdx="1" presStyleCnt="2"/>
      <dgm:spPr/>
    </dgm:pt>
    <dgm:pt modelId="{7F0A3D83-B3C1-459A-BFD9-1DD533250FA9}" type="pres">
      <dgm:prSet presAssocID="{4D7676D3-3BD1-4A25-A003-73595D94B26F}" presName="text2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228F827-9527-4458-B854-2612F4BAD7C7}" type="pres">
      <dgm:prSet presAssocID="{4D7676D3-3BD1-4A25-A003-73595D94B26F}" presName="line2" presStyleLbl="callout" presStyleIdx="2" presStyleCnt="4"/>
      <dgm:spPr/>
    </dgm:pt>
    <dgm:pt modelId="{966D396C-E501-4A6B-AAD0-1043202BA4F7}" type="pres">
      <dgm:prSet presAssocID="{4D7676D3-3BD1-4A25-A003-73595D94B26F}" presName="d2" presStyleLbl="callout" presStyleIdx="3" presStyleCnt="4"/>
      <dgm:spPr/>
    </dgm:pt>
  </dgm:ptLst>
  <dgm:cxnLst>
    <dgm:cxn modelId="{3F846B66-55FF-4274-9511-375A95681403}" type="presOf" srcId="{4D7676D3-3BD1-4A25-A003-73595D94B26F}" destId="{7F0A3D83-B3C1-459A-BFD9-1DD533250FA9}" srcOrd="0" destOrd="0" presId="urn:microsoft.com/office/officeart/2005/8/layout/target1"/>
    <dgm:cxn modelId="{8512A0C3-A589-4046-AB86-5C78C62F29FA}" srcId="{C5C2A61F-58E1-432A-8EAD-F5682ED64EE6}" destId="{4D7676D3-3BD1-4A25-A003-73595D94B26F}" srcOrd="1" destOrd="0" parTransId="{159A5C59-0CBD-470C-BA54-DE3273CC92F1}" sibTransId="{040905B9-EF27-4437-BA60-81BF223F2895}"/>
    <dgm:cxn modelId="{9CEAEC7C-95FD-45E5-975C-B32B396A2DE7}" type="presOf" srcId="{C5C2A61F-58E1-432A-8EAD-F5682ED64EE6}" destId="{32E41985-0C82-4389-AF9F-DBED32085633}" srcOrd="0" destOrd="0" presId="urn:microsoft.com/office/officeart/2005/8/layout/target1"/>
    <dgm:cxn modelId="{A1F95197-3933-4691-8B6C-152204E1B102}" srcId="{C5C2A61F-58E1-432A-8EAD-F5682ED64EE6}" destId="{8AF02CF6-F1AC-4B11-85D3-057CC0707DD7}" srcOrd="0" destOrd="0" parTransId="{42FF7A17-B4FA-4871-9A64-77038670CB2D}" sibTransId="{C0C552F1-A957-437B-AADB-4A9E6EF516E8}"/>
    <dgm:cxn modelId="{EFFFC57C-3D1C-491E-ACA8-5F3E9BE54BD3}" type="presOf" srcId="{8AF02CF6-F1AC-4B11-85D3-057CC0707DD7}" destId="{62C02638-D80D-4245-97A8-240FF477B79F}" srcOrd="0" destOrd="0" presId="urn:microsoft.com/office/officeart/2005/8/layout/target1"/>
    <dgm:cxn modelId="{2E66DC6C-F85C-4532-A075-90D958C477FA}" type="presParOf" srcId="{32E41985-0C82-4389-AF9F-DBED32085633}" destId="{93024351-C3DC-41D4-B192-18B3FA9AE321}" srcOrd="0" destOrd="0" presId="urn:microsoft.com/office/officeart/2005/8/layout/target1"/>
    <dgm:cxn modelId="{ACB9E1FB-4EBF-4FDE-A224-ABC33A1F5EDB}" type="presParOf" srcId="{32E41985-0C82-4389-AF9F-DBED32085633}" destId="{62C02638-D80D-4245-97A8-240FF477B79F}" srcOrd="1" destOrd="0" presId="urn:microsoft.com/office/officeart/2005/8/layout/target1"/>
    <dgm:cxn modelId="{72F61217-573D-494F-8814-7A8A0D2E5354}" type="presParOf" srcId="{32E41985-0C82-4389-AF9F-DBED32085633}" destId="{EC5DFA06-A1EE-4A04-8528-0F5C124997D3}" srcOrd="2" destOrd="0" presId="urn:microsoft.com/office/officeart/2005/8/layout/target1"/>
    <dgm:cxn modelId="{0A9BD6A8-B9A9-4EA3-B14C-750414B877F0}" type="presParOf" srcId="{32E41985-0C82-4389-AF9F-DBED32085633}" destId="{3942B952-E14E-4088-9DC8-3BDD0EA1A803}" srcOrd="3" destOrd="0" presId="urn:microsoft.com/office/officeart/2005/8/layout/target1"/>
    <dgm:cxn modelId="{EFFF3068-8614-49C9-A58B-3CE8843242EF}" type="presParOf" srcId="{32E41985-0C82-4389-AF9F-DBED32085633}" destId="{449EABA3-51EF-43F0-8BE2-4C4EC2DEE058}" srcOrd="4" destOrd="0" presId="urn:microsoft.com/office/officeart/2005/8/layout/target1"/>
    <dgm:cxn modelId="{F26E291B-19DA-4D0B-80BA-0931BD4CFBC8}" type="presParOf" srcId="{32E41985-0C82-4389-AF9F-DBED32085633}" destId="{7F0A3D83-B3C1-459A-BFD9-1DD533250FA9}" srcOrd="5" destOrd="0" presId="urn:microsoft.com/office/officeart/2005/8/layout/target1"/>
    <dgm:cxn modelId="{16D9F676-8B61-4DC6-953E-FC0F85EACA6C}" type="presParOf" srcId="{32E41985-0C82-4389-AF9F-DBED32085633}" destId="{8228F827-9527-4458-B854-2612F4BAD7C7}" srcOrd="6" destOrd="0" presId="urn:microsoft.com/office/officeart/2005/8/layout/target1"/>
    <dgm:cxn modelId="{D1E1B454-D8A5-4A3D-B273-E859B0A3F2BE}" type="presParOf" srcId="{32E41985-0C82-4389-AF9F-DBED32085633}" destId="{966D396C-E501-4A6B-AAD0-1043202BA4F7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9E0582-8A69-4FF2-9586-9EA340E20EFC}" type="doc">
      <dgm:prSet loTypeId="urn:microsoft.com/office/officeart/2005/8/layout/StepDownProcess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75EF65C-A32A-42A7-BA52-E32F50E45EB7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學生完成</a:t>
          </a:r>
          <a:endParaRPr lang="en-US" altLang="zh-TW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志願選填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A4357C-A2AB-45A4-B318-AE75F7BAF62F}" type="parTrans" cxnId="{B123C3B4-4873-4434-8B5C-97165FEB9EB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20CBC95-2F81-495F-814B-1821FF9FFA17}" type="sibTrans" cxnId="{B123C3B4-4873-4434-8B5C-97165FEB9EB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E9064C-244D-4D26-84A0-FD97D4B57D63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電腦系統作業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D4D2145-B297-46A4-8AC2-33FB551254F9}" type="parTrans" cxnId="{E08A3ABF-2CD5-49CC-97AB-C3761C5F15E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8ADD80F-37E0-43C7-BE56-1158151AAAF5}" type="sibTrans" cxnId="{E08A3ABF-2CD5-49CC-97AB-C3761C5F15E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77E90C5-8103-4E2D-BD0E-648E9F589ADD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校內優先免試入學名額競爭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7BA4ED7-70C1-482F-9E72-A3728EF35837}" type="parTrans" cxnId="{FBFF8CCB-C111-4EEA-A872-5AB7AA188D5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36F9589-D74A-45E8-97A8-42F94461C909}" type="sibTrans" cxnId="{FBFF8CCB-C111-4EEA-A872-5AB7AA188D5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7C07E81-14DD-4672-A7BB-A4EEA2FBF7EF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依照</a:t>
          </a:r>
          <a:r>
            <a:rPr 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超額比序項目</a:t>
          </a:r>
          <a:r>
            <a: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積分對照表</a:t>
          </a: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進行比序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038949C-D51F-40A5-9C84-DFE579966A21}" type="parTrans" cxnId="{EF0FE117-C916-4E28-A9B5-277DEC444DC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96950C3-73BF-4C44-A94B-EB16EBF692C3}" type="sibTrans" cxnId="{EF0FE117-C916-4E28-A9B5-277DEC444DC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D57A04-5596-48B7-8F63-7701CDD2C544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全區免試入學名額競爭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266F451-07D7-4355-BF50-74A92ABD71EF}" type="parTrans" cxnId="{00C08074-F650-41CA-9D1C-714193948E52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F977A56-DB2B-4658-A69E-8942B453181D}" type="sibTrans" cxnId="{00C08074-F650-41CA-9D1C-714193948E52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67D129-C02B-4025-9170-B483A8AD1794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依照超額比序</a:t>
          </a:r>
          <a:r>
            <a: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項目積分對照表</a:t>
          </a:r>
          <a:r>
            <a: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進行比序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06B469-32C7-4B19-91F6-35333BF77620}" type="parTrans" cxnId="{B63AE876-F5FA-4BC5-9D3E-ACB0A0A200F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4A88286-0DC1-483F-AAC4-B68FB7BC8CAB}" type="sibTrans" cxnId="{B63AE876-F5FA-4BC5-9D3E-ACB0A0A200F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9CF48E1-4349-402F-886E-7E877064EC3E}" type="pres">
      <dgm:prSet presAssocID="{819E0582-8A69-4FF2-9586-9EA340E20EF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A0E0C60F-1865-4D25-9FFE-8894FEC2C68A}" type="pres">
      <dgm:prSet presAssocID="{E75EF65C-A32A-42A7-BA52-E32F50E45EB7}" presName="composite" presStyleCnt="0"/>
      <dgm:spPr/>
    </dgm:pt>
    <dgm:pt modelId="{027F9858-D3C3-4FCA-917D-35C035C74CAF}" type="pres">
      <dgm:prSet presAssocID="{E75EF65C-A32A-42A7-BA52-E32F50E45EB7}" presName="bentUpArrow1" presStyleLbl="alignImgPlace1" presStyleIdx="0" presStyleCnt="2" custScaleX="72506" custScaleY="99371"/>
      <dgm:spPr/>
    </dgm:pt>
    <dgm:pt modelId="{A23AFC8E-793D-4832-B3BF-A9D36AB4DB95}" type="pres">
      <dgm:prSet presAssocID="{E75EF65C-A32A-42A7-BA52-E32F50E45EB7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2960891-8CFA-48C6-A4A0-E51DFE375C78}" type="pres">
      <dgm:prSet presAssocID="{E75EF65C-A32A-42A7-BA52-E32F50E45EB7}" presName="ChildText" presStyleLbl="revTx" presStyleIdx="0" presStyleCnt="3" custScaleX="149892" custLinFactNeighborX="23766" custLinFactNeighborY="58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4F57CA-2F27-43D8-8900-F534525563EC}" type="pres">
      <dgm:prSet presAssocID="{520CBC95-2F81-495F-814B-1821FF9FFA17}" presName="sibTrans" presStyleCnt="0"/>
      <dgm:spPr/>
    </dgm:pt>
    <dgm:pt modelId="{E9E13642-220F-4F4C-802C-FBBA378B70F2}" type="pres">
      <dgm:prSet presAssocID="{F77E90C5-8103-4E2D-BD0E-648E9F589ADD}" presName="composite" presStyleCnt="0"/>
      <dgm:spPr/>
    </dgm:pt>
    <dgm:pt modelId="{1D9C0877-8921-4B27-9AD6-455C8AAD698E}" type="pres">
      <dgm:prSet presAssocID="{F77E90C5-8103-4E2D-BD0E-648E9F589ADD}" presName="bentUpArrow1" presStyleLbl="alignImgPlace1" presStyleIdx="1" presStyleCnt="2" custScaleX="67864"/>
      <dgm:spPr/>
    </dgm:pt>
    <dgm:pt modelId="{F7165F76-2E7C-4FCD-BED1-FAE3A9AA6C39}" type="pres">
      <dgm:prSet presAssocID="{F77E90C5-8103-4E2D-BD0E-648E9F589ADD}" presName="ParentText" presStyleLbl="node1" presStyleIdx="1" presStyleCnt="3" custLinFactNeighborX="-16599" custLinFactNeighborY="-199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8DFF86-EA19-4978-BBF5-5AA4C84D0E7F}" type="pres">
      <dgm:prSet presAssocID="{F77E90C5-8103-4E2D-BD0E-648E9F589ADD}" presName="ChildText" presStyleLbl="revTx" presStyleIdx="1" presStyleCnt="3" custScaleX="226563" custLinFactNeighborX="40040" custLinFactNeighborY="30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6138EB-E65D-42B2-875A-2C8C1E3AC80F}" type="pres">
      <dgm:prSet presAssocID="{936F9589-D74A-45E8-97A8-42F94461C909}" presName="sibTrans" presStyleCnt="0"/>
      <dgm:spPr/>
    </dgm:pt>
    <dgm:pt modelId="{2699ADFA-A7CC-4608-8C67-6174C237953A}" type="pres">
      <dgm:prSet presAssocID="{5AD57A04-5596-48B7-8F63-7701CDD2C544}" presName="composite" presStyleCnt="0"/>
      <dgm:spPr/>
    </dgm:pt>
    <dgm:pt modelId="{02AA28D9-CD31-43D5-AC39-C36245675FE1}" type="pres">
      <dgm:prSet presAssocID="{5AD57A04-5596-48B7-8F63-7701CDD2C544}" presName="ParentText" presStyleLbl="node1" presStyleIdx="2" presStyleCnt="3" custScaleX="103404" custScaleY="96547" custLinFactNeighborX="-23648" custLinFactNeighborY="175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B781162-F9D7-49E3-A997-54EBD80670C0}" type="pres">
      <dgm:prSet presAssocID="{5AD57A04-5596-48B7-8F63-7701CDD2C544}" presName="FinalChildText" presStyleLbl="revTx" presStyleIdx="2" presStyleCnt="3" custScaleX="182866" custScaleY="107741" custLinFactNeighborX="27231" custLinFactNeighborY="6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F0FE117-C916-4E28-A9B5-277DEC444DC6}" srcId="{F77E90C5-8103-4E2D-BD0E-648E9F589ADD}" destId="{F7C07E81-14DD-4672-A7BB-A4EEA2FBF7EF}" srcOrd="0" destOrd="0" parTransId="{1038949C-D51F-40A5-9C84-DFE579966A21}" sibTransId="{796950C3-73BF-4C44-A94B-EB16EBF692C3}"/>
    <dgm:cxn modelId="{1DE42B66-FADA-4D2E-AE65-05E5CB71813A}" type="presOf" srcId="{819E0582-8A69-4FF2-9586-9EA340E20EFC}" destId="{79CF48E1-4349-402F-886E-7E877064EC3E}" srcOrd="0" destOrd="0" presId="urn:microsoft.com/office/officeart/2005/8/layout/StepDownProcess"/>
    <dgm:cxn modelId="{FBFF8CCB-C111-4EEA-A872-5AB7AA188D59}" srcId="{819E0582-8A69-4FF2-9586-9EA340E20EFC}" destId="{F77E90C5-8103-4E2D-BD0E-648E9F589ADD}" srcOrd="1" destOrd="0" parTransId="{C7BA4ED7-70C1-482F-9E72-A3728EF35837}" sibTransId="{936F9589-D74A-45E8-97A8-42F94461C909}"/>
    <dgm:cxn modelId="{221A54AF-7162-4901-AD93-68257178FAA4}" type="presOf" srcId="{23E9064C-244D-4D26-84A0-FD97D4B57D63}" destId="{22960891-8CFA-48C6-A4A0-E51DFE375C78}" srcOrd="0" destOrd="0" presId="urn:microsoft.com/office/officeart/2005/8/layout/StepDownProcess"/>
    <dgm:cxn modelId="{F8D3EC4D-D4CD-4E75-9A8D-D9E80D1949D5}" type="presOf" srcId="{5AD57A04-5596-48B7-8F63-7701CDD2C544}" destId="{02AA28D9-CD31-43D5-AC39-C36245675FE1}" srcOrd="0" destOrd="0" presId="urn:microsoft.com/office/officeart/2005/8/layout/StepDownProcess"/>
    <dgm:cxn modelId="{F19FFE89-344D-42B9-A3F1-3E36F83FBF45}" type="presOf" srcId="{E75EF65C-A32A-42A7-BA52-E32F50E45EB7}" destId="{A23AFC8E-793D-4832-B3BF-A9D36AB4DB95}" srcOrd="0" destOrd="0" presId="urn:microsoft.com/office/officeart/2005/8/layout/StepDownProcess"/>
    <dgm:cxn modelId="{B123C3B4-4873-4434-8B5C-97165FEB9EB6}" srcId="{819E0582-8A69-4FF2-9586-9EA340E20EFC}" destId="{E75EF65C-A32A-42A7-BA52-E32F50E45EB7}" srcOrd="0" destOrd="0" parTransId="{3CA4357C-A2AB-45A4-B318-AE75F7BAF62F}" sibTransId="{520CBC95-2F81-495F-814B-1821FF9FFA17}"/>
    <dgm:cxn modelId="{B63AE876-F5FA-4BC5-9D3E-ACB0A0A200F7}" srcId="{5AD57A04-5596-48B7-8F63-7701CDD2C544}" destId="{3C67D129-C02B-4025-9170-B483A8AD1794}" srcOrd="0" destOrd="0" parTransId="{7306B469-32C7-4B19-91F6-35333BF77620}" sibTransId="{94A88286-0DC1-483F-AAC4-B68FB7BC8CAB}"/>
    <dgm:cxn modelId="{A9EDFDCD-ABE6-40B3-95AE-EB63F000B5AE}" type="presOf" srcId="{3C67D129-C02B-4025-9170-B483A8AD1794}" destId="{6B781162-F9D7-49E3-A997-54EBD80670C0}" srcOrd="0" destOrd="0" presId="urn:microsoft.com/office/officeart/2005/8/layout/StepDownProcess"/>
    <dgm:cxn modelId="{00C08074-F650-41CA-9D1C-714193948E52}" srcId="{819E0582-8A69-4FF2-9586-9EA340E20EFC}" destId="{5AD57A04-5596-48B7-8F63-7701CDD2C544}" srcOrd="2" destOrd="0" parTransId="{5266F451-07D7-4355-BF50-74A92ABD71EF}" sibTransId="{2F977A56-DB2B-4658-A69E-8942B453181D}"/>
    <dgm:cxn modelId="{F0371B14-A1D9-4C04-B605-5D42A159D217}" type="presOf" srcId="{F77E90C5-8103-4E2D-BD0E-648E9F589ADD}" destId="{F7165F76-2E7C-4FCD-BED1-FAE3A9AA6C39}" srcOrd="0" destOrd="0" presId="urn:microsoft.com/office/officeart/2005/8/layout/StepDownProcess"/>
    <dgm:cxn modelId="{4933B125-3123-4C17-8FD4-55578143379F}" type="presOf" srcId="{F7C07E81-14DD-4672-A7BB-A4EEA2FBF7EF}" destId="{D28DFF86-EA19-4978-BBF5-5AA4C84D0E7F}" srcOrd="0" destOrd="0" presId="urn:microsoft.com/office/officeart/2005/8/layout/StepDownProcess"/>
    <dgm:cxn modelId="{E08A3ABF-2CD5-49CC-97AB-C3761C5F15EF}" srcId="{E75EF65C-A32A-42A7-BA52-E32F50E45EB7}" destId="{23E9064C-244D-4D26-84A0-FD97D4B57D63}" srcOrd="0" destOrd="0" parTransId="{3D4D2145-B297-46A4-8AC2-33FB551254F9}" sibTransId="{A8ADD80F-37E0-43C7-BE56-1158151AAAF5}"/>
    <dgm:cxn modelId="{0E4F5148-A7B4-458D-8FB7-C1AD72E513A7}" type="presParOf" srcId="{79CF48E1-4349-402F-886E-7E877064EC3E}" destId="{A0E0C60F-1865-4D25-9FFE-8894FEC2C68A}" srcOrd="0" destOrd="0" presId="urn:microsoft.com/office/officeart/2005/8/layout/StepDownProcess"/>
    <dgm:cxn modelId="{1CFE06DE-180E-4CCE-B083-411E45B9738D}" type="presParOf" srcId="{A0E0C60F-1865-4D25-9FFE-8894FEC2C68A}" destId="{027F9858-D3C3-4FCA-917D-35C035C74CAF}" srcOrd="0" destOrd="0" presId="urn:microsoft.com/office/officeart/2005/8/layout/StepDownProcess"/>
    <dgm:cxn modelId="{9672D351-7E6A-407F-9473-D1331E1D612E}" type="presParOf" srcId="{A0E0C60F-1865-4D25-9FFE-8894FEC2C68A}" destId="{A23AFC8E-793D-4832-B3BF-A9D36AB4DB95}" srcOrd="1" destOrd="0" presId="urn:microsoft.com/office/officeart/2005/8/layout/StepDownProcess"/>
    <dgm:cxn modelId="{A4182112-7719-40CA-AA7B-46E979FA812D}" type="presParOf" srcId="{A0E0C60F-1865-4D25-9FFE-8894FEC2C68A}" destId="{22960891-8CFA-48C6-A4A0-E51DFE375C78}" srcOrd="2" destOrd="0" presId="urn:microsoft.com/office/officeart/2005/8/layout/StepDownProcess"/>
    <dgm:cxn modelId="{970F3481-C75D-4735-BF9E-6A383D4AA083}" type="presParOf" srcId="{79CF48E1-4349-402F-886E-7E877064EC3E}" destId="{6A4F57CA-2F27-43D8-8900-F534525563EC}" srcOrd="1" destOrd="0" presId="urn:microsoft.com/office/officeart/2005/8/layout/StepDownProcess"/>
    <dgm:cxn modelId="{69A7FD25-1FB7-471D-A022-0ED46723008E}" type="presParOf" srcId="{79CF48E1-4349-402F-886E-7E877064EC3E}" destId="{E9E13642-220F-4F4C-802C-FBBA378B70F2}" srcOrd="2" destOrd="0" presId="urn:microsoft.com/office/officeart/2005/8/layout/StepDownProcess"/>
    <dgm:cxn modelId="{37AEE4B4-E932-4995-A2B1-D0F1CD2F81C8}" type="presParOf" srcId="{E9E13642-220F-4F4C-802C-FBBA378B70F2}" destId="{1D9C0877-8921-4B27-9AD6-455C8AAD698E}" srcOrd="0" destOrd="0" presId="urn:microsoft.com/office/officeart/2005/8/layout/StepDownProcess"/>
    <dgm:cxn modelId="{054E8FD9-2670-4657-8DBB-A7C7C35BC545}" type="presParOf" srcId="{E9E13642-220F-4F4C-802C-FBBA378B70F2}" destId="{F7165F76-2E7C-4FCD-BED1-FAE3A9AA6C39}" srcOrd="1" destOrd="0" presId="urn:microsoft.com/office/officeart/2005/8/layout/StepDownProcess"/>
    <dgm:cxn modelId="{775E5FD0-DC1C-44CA-A210-ECD94EDAF278}" type="presParOf" srcId="{E9E13642-220F-4F4C-802C-FBBA378B70F2}" destId="{D28DFF86-EA19-4978-BBF5-5AA4C84D0E7F}" srcOrd="2" destOrd="0" presId="urn:microsoft.com/office/officeart/2005/8/layout/StepDownProcess"/>
    <dgm:cxn modelId="{E577A98E-2A0A-4C16-A9DD-FCC3764E1C79}" type="presParOf" srcId="{79CF48E1-4349-402F-886E-7E877064EC3E}" destId="{EE6138EB-E65D-42B2-875A-2C8C1E3AC80F}" srcOrd="3" destOrd="0" presId="urn:microsoft.com/office/officeart/2005/8/layout/StepDownProcess"/>
    <dgm:cxn modelId="{CD3A68BE-415A-42C4-91B4-8638D52CED87}" type="presParOf" srcId="{79CF48E1-4349-402F-886E-7E877064EC3E}" destId="{2699ADFA-A7CC-4608-8C67-6174C237953A}" srcOrd="4" destOrd="0" presId="urn:microsoft.com/office/officeart/2005/8/layout/StepDownProcess"/>
    <dgm:cxn modelId="{3794FE27-CEB3-44BC-A8F9-A96608DB6EA3}" type="presParOf" srcId="{2699ADFA-A7CC-4608-8C67-6174C237953A}" destId="{02AA28D9-CD31-43D5-AC39-C36245675FE1}" srcOrd="0" destOrd="0" presId="urn:microsoft.com/office/officeart/2005/8/layout/StepDownProcess"/>
    <dgm:cxn modelId="{1A34E990-7A5B-4369-B89E-A966DBDCB6D1}" type="presParOf" srcId="{2699ADFA-A7CC-4608-8C67-6174C237953A}" destId="{6B781162-F9D7-49E3-A997-54EBD80670C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DED7EB-94B0-4652-A576-FC9C88E30C38}" type="doc">
      <dgm:prSet loTypeId="urn:microsoft.com/office/officeart/2005/8/layout/target3" loCatId="list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DB2CBB9C-8D17-42F7-9D3F-925D477897A1}">
      <dgm:prSet phldrT="[文字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rPr>
            <a:t>學生個人特質、能力、興趣</a:t>
          </a:r>
        </a:p>
      </dgm:t>
    </dgm:pt>
    <dgm:pt modelId="{FAE52A64-9A67-4283-8365-D8CD8B5B21A8}" type="parTrans" cxnId="{71E38F64-2324-40CF-A41A-0782FD56C202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B1FDEBCF-F56E-46A1-A6E8-BEAF31FE15DC}" type="sibTrans" cxnId="{71E38F64-2324-40CF-A41A-0782FD56C202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CB935B6A-E4E1-49FA-A893-C9A4E4E9A01D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zh-TW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rPr>
            <a:t>自我覺察及生涯探索歷程</a:t>
          </a:r>
          <a:endParaRPr lang="en-US" altLang="zh-TW" sz="36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繁黑體 Std B" pitchFamily="34" charset="-120"/>
            <a:ea typeface="Adobe 繁黑體 Std B" pitchFamily="34" charset="-120"/>
          </a:endParaRPr>
        </a:p>
      </dgm:t>
    </dgm:pt>
    <dgm:pt modelId="{F74D11AA-FFEB-4F64-9985-592612F93B4C}" type="parTrans" cxnId="{91144CB4-CA09-4A03-B6E3-01B53CBFE62B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26B0D3B6-4E33-4B50-8897-57393A9DAA91}" type="sibTrans" cxnId="{91144CB4-CA09-4A03-B6E3-01B53CBFE62B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8BCD9CB2-BB31-40F3-8395-8C8AE8AEA47F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rPr>
            <a:t>國中學生生涯輔導紀錄手冊</a:t>
          </a:r>
          <a:endParaRPr lang="en-US" altLang="zh-TW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繁黑體 Std B" pitchFamily="34" charset="-120"/>
            <a:ea typeface="Adobe 繁黑體 Std B" pitchFamily="34" charset="-120"/>
          </a:endParaRPr>
        </a:p>
      </dgm:t>
    </dgm:pt>
    <dgm:pt modelId="{CCBE3059-C1E4-4C44-BE5E-CFD54122F102}" type="parTrans" cxnId="{32092E62-57E0-4892-9D8F-61AEEC13A49E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6C1F630C-4D45-4187-9A9A-6CBF8FC0AD5D}" type="sibTrans" cxnId="{32092E62-57E0-4892-9D8F-61AEEC13A49E}">
      <dgm:prSet/>
      <dgm:spPr/>
      <dgm:t>
        <a:bodyPr/>
        <a:lstStyle/>
        <a:p>
          <a:endParaRPr lang="zh-TW" altLang="en-US">
            <a:latin typeface="Adobe 繁黑體 Std B" pitchFamily="34" charset="-120"/>
            <a:ea typeface="Adobe 繁黑體 Std B" pitchFamily="34" charset="-120"/>
          </a:endParaRPr>
        </a:p>
      </dgm:t>
    </dgm:pt>
    <dgm:pt modelId="{9D8983B4-539E-4CF3-B9A0-14C3E2954126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zh-TW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rPr>
            <a:t>成長背景與家長期待</a:t>
          </a:r>
          <a:endParaRPr lang="en-US" altLang="zh-TW" sz="3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繁黑體 Std B" pitchFamily="34" charset="-120"/>
            <a:ea typeface="Adobe 繁黑體 Std B" pitchFamily="34" charset="-120"/>
          </a:endParaRPr>
        </a:p>
      </dgm:t>
    </dgm:pt>
    <dgm:pt modelId="{0982113F-D55E-493F-8395-EC4D6CA00B10}" type="parTrans" cxnId="{922B8B4B-7FC2-48B0-96ED-6C0532E28B19}">
      <dgm:prSet/>
      <dgm:spPr/>
      <dgm:t>
        <a:bodyPr/>
        <a:lstStyle/>
        <a:p>
          <a:endParaRPr lang="zh-TW" altLang="en-US"/>
        </a:p>
      </dgm:t>
    </dgm:pt>
    <dgm:pt modelId="{6FDD356B-D409-41C7-8B68-B0008389BB94}" type="sibTrans" cxnId="{922B8B4B-7FC2-48B0-96ED-6C0532E28B19}">
      <dgm:prSet/>
      <dgm:spPr/>
      <dgm:t>
        <a:bodyPr/>
        <a:lstStyle/>
        <a:p>
          <a:endParaRPr lang="zh-TW" altLang="en-US"/>
        </a:p>
      </dgm:t>
    </dgm:pt>
    <dgm:pt modelId="{02435530-D8BB-463C-AA58-41804F4B5294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zh-TW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rPr>
            <a:t>生涯檔案</a:t>
          </a:r>
          <a:endParaRPr lang="en-US" altLang="zh-TW" sz="36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繁黑體 Std B" pitchFamily="34" charset="-120"/>
            <a:ea typeface="Adobe 繁黑體 Std B" pitchFamily="34" charset="-120"/>
          </a:endParaRPr>
        </a:p>
      </dgm:t>
    </dgm:pt>
    <dgm:pt modelId="{29A7C1A7-A9FA-4D30-9321-409047145832}" type="parTrans" cxnId="{2CBDC952-2D0F-41C5-AF3B-ADF69F457B27}">
      <dgm:prSet/>
      <dgm:spPr/>
      <dgm:t>
        <a:bodyPr/>
        <a:lstStyle/>
        <a:p>
          <a:endParaRPr lang="zh-TW" altLang="en-US"/>
        </a:p>
      </dgm:t>
    </dgm:pt>
    <dgm:pt modelId="{E018987F-D33B-40A9-9B6A-5471C73C80AD}" type="sibTrans" cxnId="{2CBDC952-2D0F-41C5-AF3B-ADF69F457B27}">
      <dgm:prSet/>
      <dgm:spPr/>
      <dgm:t>
        <a:bodyPr/>
        <a:lstStyle/>
        <a:p>
          <a:endParaRPr lang="zh-TW" altLang="en-US"/>
        </a:p>
      </dgm:t>
    </dgm:pt>
    <dgm:pt modelId="{912A932C-06D9-41A0-8C97-6B05576CB6A3}" type="pres">
      <dgm:prSet presAssocID="{4ADED7EB-94B0-4652-A576-FC9C88E30C3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0502D24-771F-432A-B695-3D897BC8F479}" type="pres">
      <dgm:prSet presAssocID="{DB2CBB9C-8D17-42F7-9D3F-925D477897A1}" presName="circle1" presStyleLbl="node1" presStyleIdx="0" presStyleCnt="5"/>
      <dgm:spPr>
        <a:solidFill>
          <a:schemeClr val="accent6">
            <a:lumMod val="75000"/>
          </a:schemeClr>
        </a:solidFill>
      </dgm:spPr>
    </dgm:pt>
    <dgm:pt modelId="{C63C6240-D1AE-4600-A2A1-64CA749BD3D2}" type="pres">
      <dgm:prSet presAssocID="{DB2CBB9C-8D17-42F7-9D3F-925D477897A1}" presName="space" presStyleCnt="0"/>
      <dgm:spPr/>
    </dgm:pt>
    <dgm:pt modelId="{6B205877-69BB-4992-B38E-E23AB6473A4C}" type="pres">
      <dgm:prSet presAssocID="{DB2CBB9C-8D17-42F7-9D3F-925D477897A1}" presName="rect1" presStyleLbl="alignAcc1" presStyleIdx="0" presStyleCnt="5"/>
      <dgm:spPr/>
      <dgm:t>
        <a:bodyPr/>
        <a:lstStyle/>
        <a:p>
          <a:endParaRPr lang="zh-TW" altLang="en-US"/>
        </a:p>
      </dgm:t>
    </dgm:pt>
    <dgm:pt modelId="{1331511B-D4D1-49CB-8762-810154FF1CAD}" type="pres">
      <dgm:prSet presAssocID="{CB935B6A-E4E1-49FA-A893-C9A4E4E9A01D}" presName="vertSpace2" presStyleLbl="node1" presStyleIdx="0" presStyleCnt="5"/>
      <dgm:spPr/>
    </dgm:pt>
    <dgm:pt modelId="{A60DB8EC-5122-49F8-9F5E-2E1AFDEFEA02}" type="pres">
      <dgm:prSet presAssocID="{CB935B6A-E4E1-49FA-A893-C9A4E4E9A01D}" presName="circle2" presStyleLbl="node1" presStyleIdx="1" presStyleCnt="5"/>
      <dgm:spPr/>
    </dgm:pt>
    <dgm:pt modelId="{1BDE4CE8-D63F-4BF6-8C63-65974327F6C2}" type="pres">
      <dgm:prSet presAssocID="{CB935B6A-E4E1-49FA-A893-C9A4E4E9A01D}" presName="rect2" presStyleLbl="alignAcc1" presStyleIdx="1" presStyleCnt="5"/>
      <dgm:spPr/>
      <dgm:t>
        <a:bodyPr/>
        <a:lstStyle/>
        <a:p>
          <a:endParaRPr lang="zh-TW" altLang="en-US"/>
        </a:p>
      </dgm:t>
    </dgm:pt>
    <dgm:pt modelId="{8BE344DC-F043-4064-B905-14305029B061}" type="pres">
      <dgm:prSet presAssocID="{8BCD9CB2-BB31-40F3-8395-8C8AE8AEA47F}" presName="vertSpace3" presStyleLbl="node1" presStyleIdx="1" presStyleCnt="5"/>
      <dgm:spPr/>
    </dgm:pt>
    <dgm:pt modelId="{72DF94C4-368E-4084-AAEF-6A27E5C22B57}" type="pres">
      <dgm:prSet presAssocID="{8BCD9CB2-BB31-40F3-8395-8C8AE8AEA47F}" presName="circle3" presStyleLbl="node1" presStyleIdx="2" presStyleCnt="5"/>
      <dgm:spPr/>
    </dgm:pt>
    <dgm:pt modelId="{2BF77710-0A5C-4D72-8418-C0EF72C7798E}" type="pres">
      <dgm:prSet presAssocID="{8BCD9CB2-BB31-40F3-8395-8C8AE8AEA47F}" presName="rect3" presStyleLbl="alignAcc1" presStyleIdx="2" presStyleCnt="5"/>
      <dgm:spPr/>
      <dgm:t>
        <a:bodyPr/>
        <a:lstStyle/>
        <a:p>
          <a:endParaRPr lang="zh-TW" altLang="en-US"/>
        </a:p>
      </dgm:t>
    </dgm:pt>
    <dgm:pt modelId="{2A9A6C6F-2AB9-42B5-9B4C-ED20F18BBA3F}" type="pres">
      <dgm:prSet presAssocID="{02435530-D8BB-463C-AA58-41804F4B5294}" presName="vertSpace4" presStyleLbl="node1" presStyleIdx="2" presStyleCnt="5"/>
      <dgm:spPr/>
    </dgm:pt>
    <dgm:pt modelId="{F1179B17-C9B4-4417-8E54-A3BD982DCBCF}" type="pres">
      <dgm:prSet presAssocID="{02435530-D8BB-463C-AA58-41804F4B5294}" presName="circle4" presStyleLbl="node1" presStyleIdx="3" presStyleCnt="5"/>
      <dgm:spPr/>
    </dgm:pt>
    <dgm:pt modelId="{181AE565-3545-418A-9CE9-5F34A9DA5B3B}" type="pres">
      <dgm:prSet presAssocID="{02435530-D8BB-463C-AA58-41804F4B5294}" presName="rect4" presStyleLbl="alignAcc1" presStyleIdx="3" presStyleCnt="5"/>
      <dgm:spPr/>
      <dgm:t>
        <a:bodyPr/>
        <a:lstStyle/>
        <a:p>
          <a:endParaRPr lang="zh-TW" altLang="en-US"/>
        </a:p>
      </dgm:t>
    </dgm:pt>
    <dgm:pt modelId="{39107A58-E890-4EED-8910-E9F2DDE150A8}" type="pres">
      <dgm:prSet presAssocID="{9D8983B4-539E-4CF3-B9A0-14C3E2954126}" presName="vertSpace5" presStyleLbl="node1" presStyleIdx="3" presStyleCnt="5"/>
      <dgm:spPr/>
    </dgm:pt>
    <dgm:pt modelId="{C7F34E13-41D2-4312-A295-F36C9706C158}" type="pres">
      <dgm:prSet presAssocID="{9D8983B4-539E-4CF3-B9A0-14C3E2954126}" presName="circle5" presStyleLbl="node1" presStyleIdx="4" presStyleCnt="5"/>
      <dgm:spPr/>
    </dgm:pt>
    <dgm:pt modelId="{B2045E14-692F-44B1-8475-28843B0ABCEF}" type="pres">
      <dgm:prSet presAssocID="{9D8983B4-539E-4CF3-B9A0-14C3E2954126}" presName="rect5" presStyleLbl="alignAcc1" presStyleIdx="4" presStyleCnt="5"/>
      <dgm:spPr/>
      <dgm:t>
        <a:bodyPr/>
        <a:lstStyle/>
        <a:p>
          <a:endParaRPr lang="zh-TW" altLang="en-US"/>
        </a:p>
      </dgm:t>
    </dgm:pt>
    <dgm:pt modelId="{4E891975-F07B-4313-8C04-D1C6D85491E8}" type="pres">
      <dgm:prSet presAssocID="{DB2CBB9C-8D17-42F7-9D3F-925D477897A1}" presName="rect1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9010EB-071D-498F-A900-849CE223602D}" type="pres">
      <dgm:prSet presAssocID="{CB935B6A-E4E1-49FA-A893-C9A4E4E9A01D}" presName="rect2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C70D63-96F9-44FE-B174-BD7C742FE7D8}" type="pres">
      <dgm:prSet presAssocID="{8BCD9CB2-BB31-40F3-8395-8C8AE8AEA47F}" presName="rect3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1CB80D-4DB8-4C95-B1A1-11A16E6211C9}" type="pres">
      <dgm:prSet presAssocID="{02435530-D8BB-463C-AA58-41804F4B5294}" presName="rect4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9F7746-50B4-4E14-8EDC-D83BAB558F1B}" type="pres">
      <dgm:prSet presAssocID="{9D8983B4-539E-4CF3-B9A0-14C3E2954126}" presName="rect5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B2D5D57-85A8-4188-AFE1-4E5FB24311F7}" type="presOf" srcId="{8BCD9CB2-BB31-40F3-8395-8C8AE8AEA47F}" destId="{2BF77710-0A5C-4D72-8418-C0EF72C7798E}" srcOrd="0" destOrd="0" presId="urn:microsoft.com/office/officeart/2005/8/layout/target3"/>
    <dgm:cxn modelId="{88A567A4-3176-46E0-95BB-54F2D48B9FA6}" type="presOf" srcId="{02435530-D8BB-463C-AA58-41804F4B5294}" destId="{181AE565-3545-418A-9CE9-5F34A9DA5B3B}" srcOrd="0" destOrd="0" presId="urn:microsoft.com/office/officeart/2005/8/layout/target3"/>
    <dgm:cxn modelId="{922B8B4B-7FC2-48B0-96ED-6C0532E28B19}" srcId="{4ADED7EB-94B0-4652-A576-FC9C88E30C38}" destId="{9D8983B4-539E-4CF3-B9A0-14C3E2954126}" srcOrd="4" destOrd="0" parTransId="{0982113F-D55E-493F-8395-EC4D6CA00B10}" sibTransId="{6FDD356B-D409-41C7-8B68-B0008389BB94}"/>
    <dgm:cxn modelId="{0400A8D2-1820-4DFC-98B8-F1676A422958}" type="presOf" srcId="{02435530-D8BB-463C-AA58-41804F4B5294}" destId="{671CB80D-4DB8-4C95-B1A1-11A16E6211C9}" srcOrd="1" destOrd="0" presId="urn:microsoft.com/office/officeart/2005/8/layout/target3"/>
    <dgm:cxn modelId="{C3AAB408-C96A-47BC-B9A4-763B7980645C}" type="presOf" srcId="{9D8983B4-539E-4CF3-B9A0-14C3E2954126}" destId="{C99F7746-50B4-4E14-8EDC-D83BAB558F1B}" srcOrd="1" destOrd="0" presId="urn:microsoft.com/office/officeart/2005/8/layout/target3"/>
    <dgm:cxn modelId="{B5C205E4-802B-492D-B70E-0C5BA0029E0A}" type="presOf" srcId="{CB935B6A-E4E1-49FA-A893-C9A4E4E9A01D}" destId="{199010EB-071D-498F-A900-849CE223602D}" srcOrd="1" destOrd="0" presId="urn:microsoft.com/office/officeart/2005/8/layout/target3"/>
    <dgm:cxn modelId="{91144CB4-CA09-4A03-B6E3-01B53CBFE62B}" srcId="{4ADED7EB-94B0-4652-A576-FC9C88E30C38}" destId="{CB935B6A-E4E1-49FA-A893-C9A4E4E9A01D}" srcOrd="1" destOrd="0" parTransId="{F74D11AA-FFEB-4F64-9985-592612F93B4C}" sibTransId="{26B0D3B6-4E33-4B50-8897-57393A9DAA91}"/>
    <dgm:cxn modelId="{641B13C2-45A5-4CE8-929E-F3E7AD2EC8EE}" type="presOf" srcId="{CB935B6A-E4E1-49FA-A893-C9A4E4E9A01D}" destId="{1BDE4CE8-D63F-4BF6-8C63-65974327F6C2}" srcOrd="0" destOrd="0" presId="urn:microsoft.com/office/officeart/2005/8/layout/target3"/>
    <dgm:cxn modelId="{2E0BD909-D484-4DD7-A9C8-CF8A24C7D2F0}" type="presOf" srcId="{8BCD9CB2-BB31-40F3-8395-8C8AE8AEA47F}" destId="{A8C70D63-96F9-44FE-B174-BD7C742FE7D8}" srcOrd="1" destOrd="0" presId="urn:microsoft.com/office/officeart/2005/8/layout/target3"/>
    <dgm:cxn modelId="{4D0457F0-CAEE-4B61-B2EC-040F67420967}" type="presOf" srcId="{DB2CBB9C-8D17-42F7-9D3F-925D477897A1}" destId="{4E891975-F07B-4313-8C04-D1C6D85491E8}" srcOrd="1" destOrd="0" presId="urn:microsoft.com/office/officeart/2005/8/layout/target3"/>
    <dgm:cxn modelId="{F043B4BC-B8C4-474F-BFC7-F88C2A50FB42}" type="presOf" srcId="{4ADED7EB-94B0-4652-A576-FC9C88E30C38}" destId="{912A932C-06D9-41A0-8C97-6B05576CB6A3}" srcOrd="0" destOrd="0" presId="urn:microsoft.com/office/officeart/2005/8/layout/target3"/>
    <dgm:cxn modelId="{ACB8530E-8106-4B0C-AED1-6AD46FCB5F39}" type="presOf" srcId="{9D8983B4-539E-4CF3-B9A0-14C3E2954126}" destId="{B2045E14-692F-44B1-8475-28843B0ABCEF}" srcOrd="0" destOrd="0" presId="urn:microsoft.com/office/officeart/2005/8/layout/target3"/>
    <dgm:cxn modelId="{32092E62-57E0-4892-9D8F-61AEEC13A49E}" srcId="{4ADED7EB-94B0-4652-A576-FC9C88E30C38}" destId="{8BCD9CB2-BB31-40F3-8395-8C8AE8AEA47F}" srcOrd="2" destOrd="0" parTransId="{CCBE3059-C1E4-4C44-BE5E-CFD54122F102}" sibTransId="{6C1F630C-4D45-4187-9A9A-6CBF8FC0AD5D}"/>
    <dgm:cxn modelId="{71E38F64-2324-40CF-A41A-0782FD56C202}" srcId="{4ADED7EB-94B0-4652-A576-FC9C88E30C38}" destId="{DB2CBB9C-8D17-42F7-9D3F-925D477897A1}" srcOrd="0" destOrd="0" parTransId="{FAE52A64-9A67-4283-8365-D8CD8B5B21A8}" sibTransId="{B1FDEBCF-F56E-46A1-A6E8-BEAF31FE15DC}"/>
    <dgm:cxn modelId="{B10B2541-DE37-4E3C-A23F-F7B7835ECF8F}" type="presOf" srcId="{DB2CBB9C-8D17-42F7-9D3F-925D477897A1}" destId="{6B205877-69BB-4992-B38E-E23AB6473A4C}" srcOrd="0" destOrd="0" presId="urn:microsoft.com/office/officeart/2005/8/layout/target3"/>
    <dgm:cxn modelId="{2CBDC952-2D0F-41C5-AF3B-ADF69F457B27}" srcId="{4ADED7EB-94B0-4652-A576-FC9C88E30C38}" destId="{02435530-D8BB-463C-AA58-41804F4B5294}" srcOrd="3" destOrd="0" parTransId="{29A7C1A7-A9FA-4D30-9321-409047145832}" sibTransId="{E018987F-D33B-40A9-9B6A-5471C73C80AD}"/>
    <dgm:cxn modelId="{FE125A01-B07D-413F-8637-8CA3B9583469}" type="presParOf" srcId="{912A932C-06D9-41A0-8C97-6B05576CB6A3}" destId="{F0502D24-771F-432A-B695-3D897BC8F479}" srcOrd="0" destOrd="0" presId="urn:microsoft.com/office/officeart/2005/8/layout/target3"/>
    <dgm:cxn modelId="{14736E02-CB9C-4F7B-AE25-562C05A9D7E4}" type="presParOf" srcId="{912A932C-06D9-41A0-8C97-6B05576CB6A3}" destId="{C63C6240-D1AE-4600-A2A1-64CA749BD3D2}" srcOrd="1" destOrd="0" presId="urn:microsoft.com/office/officeart/2005/8/layout/target3"/>
    <dgm:cxn modelId="{5535E0B5-DECE-4DE8-A1E9-A2A8A2620C95}" type="presParOf" srcId="{912A932C-06D9-41A0-8C97-6B05576CB6A3}" destId="{6B205877-69BB-4992-B38E-E23AB6473A4C}" srcOrd="2" destOrd="0" presId="urn:microsoft.com/office/officeart/2005/8/layout/target3"/>
    <dgm:cxn modelId="{0972E07D-6817-44F7-BA21-290F9E001914}" type="presParOf" srcId="{912A932C-06D9-41A0-8C97-6B05576CB6A3}" destId="{1331511B-D4D1-49CB-8762-810154FF1CAD}" srcOrd="3" destOrd="0" presId="urn:microsoft.com/office/officeart/2005/8/layout/target3"/>
    <dgm:cxn modelId="{AE0558D6-4529-4C8C-9C13-7A44F69AA061}" type="presParOf" srcId="{912A932C-06D9-41A0-8C97-6B05576CB6A3}" destId="{A60DB8EC-5122-49F8-9F5E-2E1AFDEFEA02}" srcOrd="4" destOrd="0" presId="urn:microsoft.com/office/officeart/2005/8/layout/target3"/>
    <dgm:cxn modelId="{FEA643CE-C29E-46C0-93F0-FA7E2BFF2902}" type="presParOf" srcId="{912A932C-06D9-41A0-8C97-6B05576CB6A3}" destId="{1BDE4CE8-D63F-4BF6-8C63-65974327F6C2}" srcOrd="5" destOrd="0" presId="urn:microsoft.com/office/officeart/2005/8/layout/target3"/>
    <dgm:cxn modelId="{C29355D2-E36C-4CEB-9FAE-4F688F957CE7}" type="presParOf" srcId="{912A932C-06D9-41A0-8C97-6B05576CB6A3}" destId="{8BE344DC-F043-4064-B905-14305029B061}" srcOrd="6" destOrd="0" presId="urn:microsoft.com/office/officeart/2005/8/layout/target3"/>
    <dgm:cxn modelId="{A59A1FD1-1C66-431E-9B4C-0EA27E57962C}" type="presParOf" srcId="{912A932C-06D9-41A0-8C97-6B05576CB6A3}" destId="{72DF94C4-368E-4084-AAEF-6A27E5C22B57}" srcOrd="7" destOrd="0" presId="urn:microsoft.com/office/officeart/2005/8/layout/target3"/>
    <dgm:cxn modelId="{7AB77725-3A91-49DB-BAF9-F7E37631680F}" type="presParOf" srcId="{912A932C-06D9-41A0-8C97-6B05576CB6A3}" destId="{2BF77710-0A5C-4D72-8418-C0EF72C7798E}" srcOrd="8" destOrd="0" presId="urn:microsoft.com/office/officeart/2005/8/layout/target3"/>
    <dgm:cxn modelId="{A6A14E39-FE92-4BFC-93F5-844E2F16A5D9}" type="presParOf" srcId="{912A932C-06D9-41A0-8C97-6B05576CB6A3}" destId="{2A9A6C6F-2AB9-42B5-9B4C-ED20F18BBA3F}" srcOrd="9" destOrd="0" presId="urn:microsoft.com/office/officeart/2005/8/layout/target3"/>
    <dgm:cxn modelId="{CDECE625-6909-494E-8E03-40A8E0CD9873}" type="presParOf" srcId="{912A932C-06D9-41A0-8C97-6B05576CB6A3}" destId="{F1179B17-C9B4-4417-8E54-A3BD982DCBCF}" srcOrd="10" destOrd="0" presId="urn:microsoft.com/office/officeart/2005/8/layout/target3"/>
    <dgm:cxn modelId="{FD81F02A-4606-4820-AC82-410485868B03}" type="presParOf" srcId="{912A932C-06D9-41A0-8C97-6B05576CB6A3}" destId="{181AE565-3545-418A-9CE9-5F34A9DA5B3B}" srcOrd="11" destOrd="0" presId="urn:microsoft.com/office/officeart/2005/8/layout/target3"/>
    <dgm:cxn modelId="{627B5D93-0624-44DA-9189-63C9E9AEC76A}" type="presParOf" srcId="{912A932C-06D9-41A0-8C97-6B05576CB6A3}" destId="{39107A58-E890-4EED-8910-E9F2DDE150A8}" srcOrd="12" destOrd="0" presId="urn:microsoft.com/office/officeart/2005/8/layout/target3"/>
    <dgm:cxn modelId="{AAE68AD2-C950-4197-A56C-09D7D683A872}" type="presParOf" srcId="{912A932C-06D9-41A0-8C97-6B05576CB6A3}" destId="{C7F34E13-41D2-4312-A295-F36C9706C158}" srcOrd="13" destOrd="0" presId="urn:microsoft.com/office/officeart/2005/8/layout/target3"/>
    <dgm:cxn modelId="{181D4CD2-1A2D-4351-BDB4-FA01FF9A8339}" type="presParOf" srcId="{912A932C-06D9-41A0-8C97-6B05576CB6A3}" destId="{B2045E14-692F-44B1-8475-28843B0ABCEF}" srcOrd="14" destOrd="0" presId="urn:microsoft.com/office/officeart/2005/8/layout/target3"/>
    <dgm:cxn modelId="{A4AC33AD-D138-49F4-BE5E-BC97FCA32E49}" type="presParOf" srcId="{912A932C-06D9-41A0-8C97-6B05576CB6A3}" destId="{4E891975-F07B-4313-8C04-D1C6D85491E8}" srcOrd="15" destOrd="0" presId="urn:microsoft.com/office/officeart/2005/8/layout/target3"/>
    <dgm:cxn modelId="{88202804-B796-4102-AACF-A75BC54CB162}" type="presParOf" srcId="{912A932C-06D9-41A0-8C97-6B05576CB6A3}" destId="{199010EB-071D-498F-A900-849CE223602D}" srcOrd="16" destOrd="0" presId="urn:microsoft.com/office/officeart/2005/8/layout/target3"/>
    <dgm:cxn modelId="{C259C389-D593-42C0-BC3D-AF1B1D531435}" type="presParOf" srcId="{912A932C-06D9-41A0-8C97-6B05576CB6A3}" destId="{A8C70D63-96F9-44FE-B174-BD7C742FE7D8}" srcOrd="17" destOrd="0" presId="urn:microsoft.com/office/officeart/2005/8/layout/target3"/>
    <dgm:cxn modelId="{F58F4200-9FCC-4C85-BD84-1B4877932A0A}" type="presParOf" srcId="{912A932C-06D9-41A0-8C97-6B05576CB6A3}" destId="{671CB80D-4DB8-4C95-B1A1-11A16E6211C9}" srcOrd="18" destOrd="0" presId="urn:microsoft.com/office/officeart/2005/8/layout/target3"/>
    <dgm:cxn modelId="{AFEEDF2E-4401-459F-BB86-1E5D6D623DA0}" type="presParOf" srcId="{912A932C-06D9-41A0-8C97-6B05576CB6A3}" destId="{C99F7746-50B4-4E14-8EDC-D83BAB558F1B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DED7EB-94B0-4652-A576-FC9C88E30C38}" type="doc">
      <dgm:prSet loTypeId="urn:microsoft.com/office/officeart/2005/8/layout/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B2CBB9C-8D17-42F7-9D3F-925D477897A1}">
      <dgm:prSet phldrT="[文字]" custT="1"/>
      <dgm:spPr/>
      <dgm:t>
        <a:bodyPr/>
        <a:lstStyle/>
        <a:p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家庭年收入</a:t>
          </a: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148</a:t>
          </a: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萬免學費</a:t>
          </a: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經濟考量、高中</a:t>
          </a: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AE52A64-9A67-4283-8365-D8CD8B5B21A8}" type="parTrans" cxnId="{71E38F64-2324-40CF-A41A-0782FD56C20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1FDEBCF-F56E-46A1-A6E8-BEAF31FE15DC}" type="sibTrans" cxnId="{71E38F64-2324-40CF-A41A-0782FD56C20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01224FE-7EAB-4B59-8732-10876F140393}">
      <dgm:prSet custT="1"/>
      <dgm:spPr/>
      <dgm:t>
        <a:bodyPr/>
        <a:lstStyle/>
        <a:p>
          <a:r>
            <a:rPr lang="zh-TW" altLang="en-US" sz="3200" b="1" dirty="0">
              <a:solidFill>
                <a:srgbClr val="FFFF66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社區高中職就近入學獎學金</a:t>
          </a:r>
          <a:r>
            <a:rPr lang="en-US" altLang="zh-TW" sz="3200" b="1" dirty="0">
              <a:solidFill>
                <a:srgbClr val="FFFF66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200" b="1" dirty="0">
              <a:solidFill>
                <a:srgbClr val="FFFF66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經濟考量</a:t>
          </a:r>
          <a:r>
            <a:rPr lang="en-US" altLang="zh-TW" sz="3200" b="1" dirty="0">
              <a:solidFill>
                <a:srgbClr val="FFFF66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</dgm:t>
    </dgm:pt>
    <dgm:pt modelId="{09E394D7-ECBA-4176-B629-EA812470FFA9}" type="parTrans" cxnId="{61666C7B-3D9F-494C-8A48-74373024D134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8E81043-8753-4F44-A631-49057B5A4768}" type="sibTrans" cxnId="{61666C7B-3D9F-494C-8A48-74373024D134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9E0A280-0A8D-422F-8C1D-B337DAF1A354}">
      <dgm:prSet custT="1"/>
      <dgm:spPr/>
      <dgm:t>
        <a:bodyPr/>
        <a:lstStyle/>
        <a:p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高中職學習扶助</a:t>
          </a: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學習弱勢協助</a:t>
          </a:r>
          <a:r>
            <a: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</dgm:t>
    </dgm:pt>
    <dgm:pt modelId="{ECF18CA2-7DC7-48AA-B831-284FEDD1F5BE}" type="parTrans" cxnId="{08C083F7-8C89-4826-8195-BA5A31DD9CC8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D040FE0-6A75-41B1-8FA8-5CE2AECDB1CD}" type="sibTrans" cxnId="{08C083F7-8C89-4826-8195-BA5A31DD9CC8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554EC5F-830F-4D87-AE37-EEA18F0C571C}">
      <dgm:prSet custT="1"/>
      <dgm:spPr/>
      <dgm:t>
        <a:bodyPr/>
        <a:lstStyle/>
        <a:p>
          <a:r>
            <a:rPr lang="zh-TW" altLang="en-US" sz="3200" b="1" dirty="0">
              <a:solidFill>
                <a:srgbClr val="FFFF66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身心障礙學生適性輔導安置</a:t>
          </a:r>
          <a:r>
            <a:rPr lang="en-US" altLang="zh-TW" sz="3200" b="1" dirty="0">
              <a:solidFill>
                <a:srgbClr val="FFFF66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200" b="1" dirty="0">
              <a:solidFill>
                <a:srgbClr val="FFFF66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弱勢學生</a:t>
          </a:r>
          <a:r>
            <a:rPr lang="en-US" altLang="zh-TW" sz="3200" b="1" dirty="0">
              <a:solidFill>
                <a:srgbClr val="FFFF66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</dgm:t>
    </dgm:pt>
    <dgm:pt modelId="{A8B4EABD-FE8E-4D1A-BF7A-80F9979CFDB3}" type="parTrans" cxnId="{9D94269A-1AB3-4FFD-8A7B-AE3AA21155E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4B49895-9AE9-4F39-877D-C8BCB82FC8CA}" type="sibTrans" cxnId="{9D94269A-1AB3-4FFD-8A7B-AE3AA21155E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60077154-E3D6-4ADC-8202-B7EAC34EE5F4}" type="pres">
      <dgm:prSet presAssocID="{4ADED7EB-94B0-4652-A576-FC9C88E30C3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E4659E6-899F-4E00-84C2-74C6CFDA8717}" type="pres">
      <dgm:prSet presAssocID="{DB2CBB9C-8D17-42F7-9D3F-925D477897A1}" presName="parentLin" presStyleCnt="0"/>
      <dgm:spPr/>
    </dgm:pt>
    <dgm:pt modelId="{59E8ADE5-32A3-40C5-9D70-F13A96749C9B}" type="pres">
      <dgm:prSet presAssocID="{DB2CBB9C-8D17-42F7-9D3F-925D477897A1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F2CC85A5-3FBB-4E1C-9F47-B722BC455CB0}" type="pres">
      <dgm:prSet presAssocID="{DB2CBB9C-8D17-42F7-9D3F-925D477897A1}" presName="parentText" presStyleLbl="node1" presStyleIdx="0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E73D4CD-3E71-49AA-9774-642800007C4A}" type="pres">
      <dgm:prSet presAssocID="{DB2CBB9C-8D17-42F7-9D3F-925D477897A1}" presName="negativeSpace" presStyleCnt="0"/>
      <dgm:spPr/>
    </dgm:pt>
    <dgm:pt modelId="{8A39D9EF-FF65-4EEB-934F-94E0A8540B3E}" type="pres">
      <dgm:prSet presAssocID="{DB2CBB9C-8D17-42F7-9D3F-925D477897A1}" presName="childText" presStyleLbl="conFgAcc1" presStyleIdx="0" presStyleCnt="4">
        <dgm:presLayoutVars>
          <dgm:bulletEnabled val="1"/>
        </dgm:presLayoutVars>
      </dgm:prSet>
      <dgm:spPr/>
    </dgm:pt>
    <dgm:pt modelId="{4ECE1747-D137-44A4-998E-F01FED2B36CB}" type="pres">
      <dgm:prSet presAssocID="{B1FDEBCF-F56E-46A1-A6E8-BEAF31FE15DC}" presName="spaceBetweenRectangles" presStyleCnt="0"/>
      <dgm:spPr/>
    </dgm:pt>
    <dgm:pt modelId="{3690BF96-E1EB-4513-A51F-ABCD2B8D38E2}" type="pres">
      <dgm:prSet presAssocID="{801224FE-7EAB-4B59-8732-10876F140393}" presName="parentLin" presStyleCnt="0"/>
      <dgm:spPr/>
    </dgm:pt>
    <dgm:pt modelId="{AE68F0E5-5581-4AC3-9E03-A1310ADAE706}" type="pres">
      <dgm:prSet presAssocID="{801224FE-7EAB-4B59-8732-10876F140393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DAB6A2A4-595A-41FF-B2B1-7A9BEE85F55C}" type="pres">
      <dgm:prSet presAssocID="{801224FE-7EAB-4B59-8732-10876F140393}" presName="parentText" presStyleLbl="node1" presStyleIdx="1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5CAE227-7833-4D67-825B-046E62356C05}" type="pres">
      <dgm:prSet presAssocID="{801224FE-7EAB-4B59-8732-10876F140393}" presName="negativeSpace" presStyleCnt="0"/>
      <dgm:spPr/>
    </dgm:pt>
    <dgm:pt modelId="{A32AAD09-7620-43E1-8BF8-1B58B9C129F7}" type="pres">
      <dgm:prSet presAssocID="{801224FE-7EAB-4B59-8732-10876F140393}" presName="childText" presStyleLbl="conFgAcc1" presStyleIdx="1" presStyleCnt="4">
        <dgm:presLayoutVars>
          <dgm:bulletEnabled val="1"/>
        </dgm:presLayoutVars>
      </dgm:prSet>
      <dgm:spPr/>
    </dgm:pt>
    <dgm:pt modelId="{E0D40E4D-95FA-4FB6-B009-68EB551A95D9}" type="pres">
      <dgm:prSet presAssocID="{48E81043-8753-4F44-A631-49057B5A4768}" presName="spaceBetweenRectangles" presStyleCnt="0"/>
      <dgm:spPr/>
    </dgm:pt>
    <dgm:pt modelId="{90EE9CD1-E221-49FB-AD3D-AC3BD231EADB}" type="pres">
      <dgm:prSet presAssocID="{39E0A280-0A8D-422F-8C1D-B337DAF1A354}" presName="parentLin" presStyleCnt="0"/>
      <dgm:spPr/>
    </dgm:pt>
    <dgm:pt modelId="{D29D94E1-832E-45F2-947F-B5214CF4C52A}" type="pres">
      <dgm:prSet presAssocID="{39E0A280-0A8D-422F-8C1D-B337DAF1A354}" presName="parentLeftMargin" presStyleLbl="node1" presStyleIdx="1" presStyleCnt="4"/>
      <dgm:spPr/>
      <dgm:t>
        <a:bodyPr/>
        <a:lstStyle/>
        <a:p>
          <a:endParaRPr lang="zh-TW" altLang="en-US"/>
        </a:p>
      </dgm:t>
    </dgm:pt>
    <dgm:pt modelId="{39F4C37F-618F-4C14-9ACE-DF013487D3A8}" type="pres">
      <dgm:prSet presAssocID="{39E0A280-0A8D-422F-8C1D-B337DAF1A354}" presName="parentText" presStyleLbl="node1" presStyleIdx="2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3F5BF8-7A6D-49E0-BF0B-26DBEC489CC1}" type="pres">
      <dgm:prSet presAssocID="{39E0A280-0A8D-422F-8C1D-B337DAF1A354}" presName="negativeSpace" presStyleCnt="0"/>
      <dgm:spPr/>
    </dgm:pt>
    <dgm:pt modelId="{CA7A1F4C-41DD-4F58-9267-81004995B169}" type="pres">
      <dgm:prSet presAssocID="{39E0A280-0A8D-422F-8C1D-B337DAF1A354}" presName="childText" presStyleLbl="conFgAcc1" presStyleIdx="2" presStyleCnt="4">
        <dgm:presLayoutVars>
          <dgm:bulletEnabled val="1"/>
        </dgm:presLayoutVars>
      </dgm:prSet>
      <dgm:spPr/>
    </dgm:pt>
    <dgm:pt modelId="{B53883FF-E39C-43C9-9EBF-A82598F9454C}" type="pres">
      <dgm:prSet presAssocID="{DD040FE0-6A75-41B1-8FA8-5CE2AECDB1CD}" presName="spaceBetweenRectangles" presStyleCnt="0"/>
      <dgm:spPr/>
    </dgm:pt>
    <dgm:pt modelId="{F018E7C4-9AA5-4BA1-8B52-66D748E65988}" type="pres">
      <dgm:prSet presAssocID="{4554EC5F-830F-4D87-AE37-EEA18F0C571C}" presName="parentLin" presStyleCnt="0"/>
      <dgm:spPr/>
    </dgm:pt>
    <dgm:pt modelId="{96AFB7FC-63D4-4310-9CA2-7AE70EB94306}" type="pres">
      <dgm:prSet presAssocID="{4554EC5F-830F-4D87-AE37-EEA18F0C571C}" presName="parentLeftMargin" presStyleLbl="node1" presStyleIdx="2" presStyleCnt="4"/>
      <dgm:spPr/>
      <dgm:t>
        <a:bodyPr/>
        <a:lstStyle/>
        <a:p>
          <a:endParaRPr lang="zh-TW" altLang="en-US"/>
        </a:p>
      </dgm:t>
    </dgm:pt>
    <dgm:pt modelId="{9C2D5CD8-E735-4A64-81CC-31F4B92BF390}" type="pres">
      <dgm:prSet presAssocID="{4554EC5F-830F-4D87-AE37-EEA18F0C571C}" presName="parentText" presStyleLbl="node1" presStyleIdx="3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2B1FD45-BB83-470B-9F26-89416A3FE457}" type="pres">
      <dgm:prSet presAssocID="{4554EC5F-830F-4D87-AE37-EEA18F0C571C}" presName="negativeSpace" presStyleCnt="0"/>
      <dgm:spPr/>
    </dgm:pt>
    <dgm:pt modelId="{D5658559-4A64-4808-9C34-005366080D28}" type="pres">
      <dgm:prSet presAssocID="{4554EC5F-830F-4D87-AE37-EEA18F0C571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08C083F7-8C89-4826-8195-BA5A31DD9CC8}" srcId="{4ADED7EB-94B0-4652-A576-FC9C88E30C38}" destId="{39E0A280-0A8D-422F-8C1D-B337DAF1A354}" srcOrd="2" destOrd="0" parTransId="{ECF18CA2-7DC7-48AA-B831-284FEDD1F5BE}" sibTransId="{DD040FE0-6A75-41B1-8FA8-5CE2AECDB1CD}"/>
    <dgm:cxn modelId="{61666C7B-3D9F-494C-8A48-74373024D134}" srcId="{4ADED7EB-94B0-4652-A576-FC9C88E30C38}" destId="{801224FE-7EAB-4B59-8732-10876F140393}" srcOrd="1" destOrd="0" parTransId="{09E394D7-ECBA-4176-B629-EA812470FFA9}" sibTransId="{48E81043-8753-4F44-A631-49057B5A4768}"/>
    <dgm:cxn modelId="{9D94269A-1AB3-4FFD-8A7B-AE3AA21155E1}" srcId="{4ADED7EB-94B0-4652-A576-FC9C88E30C38}" destId="{4554EC5F-830F-4D87-AE37-EEA18F0C571C}" srcOrd="3" destOrd="0" parTransId="{A8B4EABD-FE8E-4D1A-BF7A-80F9979CFDB3}" sibTransId="{24B49895-9AE9-4F39-877D-C8BCB82FC8CA}"/>
    <dgm:cxn modelId="{C1D613E3-0FFA-4B55-88DB-DB3A2912A44D}" type="presOf" srcId="{4ADED7EB-94B0-4652-A576-FC9C88E30C38}" destId="{60077154-E3D6-4ADC-8202-B7EAC34EE5F4}" srcOrd="0" destOrd="0" presId="urn:microsoft.com/office/officeart/2005/8/layout/list1"/>
    <dgm:cxn modelId="{5E7A2972-0B33-4909-9C7B-2EA7FD162E3F}" type="presOf" srcId="{4554EC5F-830F-4D87-AE37-EEA18F0C571C}" destId="{96AFB7FC-63D4-4310-9CA2-7AE70EB94306}" srcOrd="0" destOrd="0" presId="urn:microsoft.com/office/officeart/2005/8/layout/list1"/>
    <dgm:cxn modelId="{5EFCCC07-B56A-4988-B4CD-C2822F3DED85}" type="presOf" srcId="{4554EC5F-830F-4D87-AE37-EEA18F0C571C}" destId="{9C2D5CD8-E735-4A64-81CC-31F4B92BF390}" srcOrd="1" destOrd="0" presId="urn:microsoft.com/office/officeart/2005/8/layout/list1"/>
    <dgm:cxn modelId="{1CFBA286-A4D4-4C7F-AA7D-E81170851B07}" type="presOf" srcId="{DB2CBB9C-8D17-42F7-9D3F-925D477897A1}" destId="{59E8ADE5-32A3-40C5-9D70-F13A96749C9B}" srcOrd="0" destOrd="0" presId="urn:microsoft.com/office/officeart/2005/8/layout/list1"/>
    <dgm:cxn modelId="{71E38F64-2324-40CF-A41A-0782FD56C202}" srcId="{4ADED7EB-94B0-4652-A576-FC9C88E30C38}" destId="{DB2CBB9C-8D17-42F7-9D3F-925D477897A1}" srcOrd="0" destOrd="0" parTransId="{FAE52A64-9A67-4283-8365-D8CD8B5B21A8}" sibTransId="{B1FDEBCF-F56E-46A1-A6E8-BEAF31FE15DC}"/>
    <dgm:cxn modelId="{3A264867-6C16-4718-8EFB-6A206BD0B68B}" type="presOf" srcId="{39E0A280-0A8D-422F-8C1D-B337DAF1A354}" destId="{39F4C37F-618F-4C14-9ACE-DF013487D3A8}" srcOrd="1" destOrd="0" presId="urn:microsoft.com/office/officeart/2005/8/layout/list1"/>
    <dgm:cxn modelId="{CCD6D954-12B0-4542-A7DE-A23D201721BA}" type="presOf" srcId="{801224FE-7EAB-4B59-8732-10876F140393}" destId="{DAB6A2A4-595A-41FF-B2B1-7A9BEE85F55C}" srcOrd="1" destOrd="0" presId="urn:microsoft.com/office/officeart/2005/8/layout/list1"/>
    <dgm:cxn modelId="{57ADC487-2BF5-487B-89FB-AD0E93E3316F}" type="presOf" srcId="{DB2CBB9C-8D17-42F7-9D3F-925D477897A1}" destId="{F2CC85A5-3FBB-4E1C-9F47-B722BC455CB0}" srcOrd="1" destOrd="0" presId="urn:microsoft.com/office/officeart/2005/8/layout/list1"/>
    <dgm:cxn modelId="{BF3A700C-2B1A-402B-92F8-F85C1AF11340}" type="presOf" srcId="{39E0A280-0A8D-422F-8C1D-B337DAF1A354}" destId="{D29D94E1-832E-45F2-947F-B5214CF4C52A}" srcOrd="0" destOrd="0" presId="urn:microsoft.com/office/officeart/2005/8/layout/list1"/>
    <dgm:cxn modelId="{87B5C7ED-60AF-4624-8287-49F8EACC6BBE}" type="presOf" srcId="{801224FE-7EAB-4B59-8732-10876F140393}" destId="{AE68F0E5-5581-4AC3-9E03-A1310ADAE706}" srcOrd="0" destOrd="0" presId="urn:microsoft.com/office/officeart/2005/8/layout/list1"/>
    <dgm:cxn modelId="{89A54DB7-B8F0-42F7-865F-81250DD2C0B5}" type="presParOf" srcId="{60077154-E3D6-4ADC-8202-B7EAC34EE5F4}" destId="{7E4659E6-899F-4E00-84C2-74C6CFDA8717}" srcOrd="0" destOrd="0" presId="urn:microsoft.com/office/officeart/2005/8/layout/list1"/>
    <dgm:cxn modelId="{D7639DE5-F4AA-46DE-956E-038B3073501D}" type="presParOf" srcId="{7E4659E6-899F-4E00-84C2-74C6CFDA8717}" destId="{59E8ADE5-32A3-40C5-9D70-F13A96749C9B}" srcOrd="0" destOrd="0" presId="urn:microsoft.com/office/officeart/2005/8/layout/list1"/>
    <dgm:cxn modelId="{F2622E4C-BD36-4998-BBE0-9B1588C6D52A}" type="presParOf" srcId="{7E4659E6-899F-4E00-84C2-74C6CFDA8717}" destId="{F2CC85A5-3FBB-4E1C-9F47-B722BC455CB0}" srcOrd="1" destOrd="0" presId="urn:microsoft.com/office/officeart/2005/8/layout/list1"/>
    <dgm:cxn modelId="{C080F28A-42E5-4CD2-8AEE-1343726B9F8D}" type="presParOf" srcId="{60077154-E3D6-4ADC-8202-B7EAC34EE5F4}" destId="{CE73D4CD-3E71-49AA-9774-642800007C4A}" srcOrd="1" destOrd="0" presId="urn:microsoft.com/office/officeart/2005/8/layout/list1"/>
    <dgm:cxn modelId="{667CEC4C-FDA3-4030-98FA-450B50ABF165}" type="presParOf" srcId="{60077154-E3D6-4ADC-8202-B7EAC34EE5F4}" destId="{8A39D9EF-FF65-4EEB-934F-94E0A8540B3E}" srcOrd="2" destOrd="0" presId="urn:microsoft.com/office/officeart/2005/8/layout/list1"/>
    <dgm:cxn modelId="{7403294B-04E4-4DA4-9820-315AFDEF256B}" type="presParOf" srcId="{60077154-E3D6-4ADC-8202-B7EAC34EE5F4}" destId="{4ECE1747-D137-44A4-998E-F01FED2B36CB}" srcOrd="3" destOrd="0" presId="urn:microsoft.com/office/officeart/2005/8/layout/list1"/>
    <dgm:cxn modelId="{8B9F192A-6EB0-4813-A616-390C4AB7CBDB}" type="presParOf" srcId="{60077154-E3D6-4ADC-8202-B7EAC34EE5F4}" destId="{3690BF96-E1EB-4513-A51F-ABCD2B8D38E2}" srcOrd="4" destOrd="0" presId="urn:microsoft.com/office/officeart/2005/8/layout/list1"/>
    <dgm:cxn modelId="{F2204CB8-633A-4357-B99A-BB98F7490094}" type="presParOf" srcId="{3690BF96-E1EB-4513-A51F-ABCD2B8D38E2}" destId="{AE68F0E5-5581-4AC3-9E03-A1310ADAE706}" srcOrd="0" destOrd="0" presId="urn:microsoft.com/office/officeart/2005/8/layout/list1"/>
    <dgm:cxn modelId="{F21F8968-06E1-4673-AC78-A2B5B61C441A}" type="presParOf" srcId="{3690BF96-E1EB-4513-A51F-ABCD2B8D38E2}" destId="{DAB6A2A4-595A-41FF-B2B1-7A9BEE85F55C}" srcOrd="1" destOrd="0" presId="urn:microsoft.com/office/officeart/2005/8/layout/list1"/>
    <dgm:cxn modelId="{3F9D6C29-FC70-447D-988F-BEDBFE769842}" type="presParOf" srcId="{60077154-E3D6-4ADC-8202-B7EAC34EE5F4}" destId="{95CAE227-7833-4D67-825B-046E62356C05}" srcOrd="5" destOrd="0" presId="urn:microsoft.com/office/officeart/2005/8/layout/list1"/>
    <dgm:cxn modelId="{751293D1-C16A-44E0-8FCC-BEDFEAAB4747}" type="presParOf" srcId="{60077154-E3D6-4ADC-8202-B7EAC34EE5F4}" destId="{A32AAD09-7620-43E1-8BF8-1B58B9C129F7}" srcOrd="6" destOrd="0" presId="urn:microsoft.com/office/officeart/2005/8/layout/list1"/>
    <dgm:cxn modelId="{5244EF94-373B-4646-A8DB-71B036469383}" type="presParOf" srcId="{60077154-E3D6-4ADC-8202-B7EAC34EE5F4}" destId="{E0D40E4D-95FA-4FB6-B009-68EB551A95D9}" srcOrd="7" destOrd="0" presId="urn:microsoft.com/office/officeart/2005/8/layout/list1"/>
    <dgm:cxn modelId="{ECF06697-6EBF-4C70-815D-118E92A23F8D}" type="presParOf" srcId="{60077154-E3D6-4ADC-8202-B7EAC34EE5F4}" destId="{90EE9CD1-E221-49FB-AD3D-AC3BD231EADB}" srcOrd="8" destOrd="0" presId="urn:microsoft.com/office/officeart/2005/8/layout/list1"/>
    <dgm:cxn modelId="{447F24B1-D973-4770-AC0A-77FF834B4298}" type="presParOf" srcId="{90EE9CD1-E221-49FB-AD3D-AC3BD231EADB}" destId="{D29D94E1-832E-45F2-947F-B5214CF4C52A}" srcOrd="0" destOrd="0" presId="urn:microsoft.com/office/officeart/2005/8/layout/list1"/>
    <dgm:cxn modelId="{25F4DBE3-AC89-47AD-B58B-DB084E125212}" type="presParOf" srcId="{90EE9CD1-E221-49FB-AD3D-AC3BD231EADB}" destId="{39F4C37F-618F-4C14-9ACE-DF013487D3A8}" srcOrd="1" destOrd="0" presId="urn:microsoft.com/office/officeart/2005/8/layout/list1"/>
    <dgm:cxn modelId="{A25CBB5F-BECB-455B-ABA4-A54118293A06}" type="presParOf" srcId="{60077154-E3D6-4ADC-8202-B7EAC34EE5F4}" destId="{663F5BF8-7A6D-49E0-BF0B-26DBEC489CC1}" srcOrd="9" destOrd="0" presId="urn:microsoft.com/office/officeart/2005/8/layout/list1"/>
    <dgm:cxn modelId="{41A6C103-6F77-42C5-8170-AA65D94CF821}" type="presParOf" srcId="{60077154-E3D6-4ADC-8202-B7EAC34EE5F4}" destId="{CA7A1F4C-41DD-4F58-9267-81004995B169}" srcOrd="10" destOrd="0" presId="urn:microsoft.com/office/officeart/2005/8/layout/list1"/>
    <dgm:cxn modelId="{4ACBDE86-D08A-4F1E-9890-B350FC251D06}" type="presParOf" srcId="{60077154-E3D6-4ADC-8202-B7EAC34EE5F4}" destId="{B53883FF-E39C-43C9-9EBF-A82598F9454C}" srcOrd="11" destOrd="0" presId="urn:microsoft.com/office/officeart/2005/8/layout/list1"/>
    <dgm:cxn modelId="{8EA52AEE-E074-40F9-9060-ABD6620ACE2C}" type="presParOf" srcId="{60077154-E3D6-4ADC-8202-B7EAC34EE5F4}" destId="{F018E7C4-9AA5-4BA1-8B52-66D748E65988}" srcOrd="12" destOrd="0" presId="urn:microsoft.com/office/officeart/2005/8/layout/list1"/>
    <dgm:cxn modelId="{CCDD2EA3-76CE-4198-8CF0-3482B56A2424}" type="presParOf" srcId="{F018E7C4-9AA5-4BA1-8B52-66D748E65988}" destId="{96AFB7FC-63D4-4310-9CA2-7AE70EB94306}" srcOrd="0" destOrd="0" presId="urn:microsoft.com/office/officeart/2005/8/layout/list1"/>
    <dgm:cxn modelId="{1957B875-1D76-4270-A1D4-F98D4B3BB312}" type="presParOf" srcId="{F018E7C4-9AA5-4BA1-8B52-66D748E65988}" destId="{9C2D5CD8-E735-4A64-81CC-31F4B92BF390}" srcOrd="1" destOrd="0" presId="urn:microsoft.com/office/officeart/2005/8/layout/list1"/>
    <dgm:cxn modelId="{B36514C4-D8C8-45EE-BAFC-9568727807E8}" type="presParOf" srcId="{60077154-E3D6-4ADC-8202-B7EAC34EE5F4}" destId="{A2B1FD45-BB83-470B-9F26-89416A3FE457}" srcOrd="13" destOrd="0" presId="urn:microsoft.com/office/officeart/2005/8/layout/list1"/>
    <dgm:cxn modelId="{18506C41-A887-40A2-BB50-C13F3E1C7BC2}" type="presParOf" srcId="{60077154-E3D6-4ADC-8202-B7EAC34EE5F4}" destId="{D5658559-4A64-4808-9C34-005366080D2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ADED7EB-94B0-4652-A576-FC9C88E30C38}" type="doc">
      <dgm:prSet loTypeId="urn:microsoft.com/office/officeart/2009/3/layout/StepUpProcess" loCatId="process" qsTypeId="urn:microsoft.com/office/officeart/2005/8/quickstyle/3d3" qsCatId="3D" csTypeId="urn:microsoft.com/office/officeart/2005/8/colors/accent4_2" csCatId="accent4" phldr="1"/>
      <dgm:spPr/>
      <dgm:t>
        <a:bodyPr/>
        <a:lstStyle/>
        <a:p>
          <a:endParaRPr lang="zh-TW" altLang="en-US"/>
        </a:p>
      </dgm:t>
    </dgm:pt>
    <dgm:pt modelId="{DB2CBB9C-8D17-42F7-9D3F-925D477897A1}">
      <dgm:prSet phldrT="[文字]" custT="1"/>
      <dgm:spPr/>
      <dgm:t>
        <a:bodyPr/>
        <a:lstStyle/>
        <a:p>
          <a:pPr algn="l">
            <a:lnSpc>
              <a:spcPts val="4000"/>
            </a:lnSpc>
            <a:spcAft>
              <a:spcPts val="0"/>
            </a:spcAft>
          </a:pPr>
          <a:r>
            <a:rPr lang="zh-TW" altLang="en-US" sz="3600" b="1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校本特色</a:t>
          </a:r>
          <a:r>
            <a:rPr lang="en-US" altLang="zh-TW" sz="2800" b="1" dirty="0">
              <a:solidFill>
                <a:schemeClr val="accent3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dirty="0">
              <a:solidFill>
                <a:schemeClr val="accent3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課程特色、師資優良</a:t>
          </a:r>
          <a:r>
            <a:rPr lang="zh-TW" altLang="en-US" sz="28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en-US" altLang="zh-TW" sz="28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數位</a:t>
          </a:r>
          <a:r>
            <a:rPr lang="zh-TW" altLang="en-US" sz="2800" b="1" dirty="0">
              <a:solidFill>
                <a:schemeClr val="accent3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學習等</a:t>
          </a:r>
          <a:r>
            <a:rPr lang="en-US" altLang="zh-TW" sz="2800" b="1" dirty="0">
              <a:solidFill>
                <a:schemeClr val="accent3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800" b="1" dirty="0">
            <a:solidFill>
              <a:schemeClr val="accent3">
                <a:lumMod val="60000"/>
                <a:lumOff val="4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AE52A64-9A67-4283-8365-D8CD8B5B21A8}" type="parTrans" cxnId="{71E38F64-2324-40CF-A41A-0782FD56C202}">
      <dgm:prSet/>
      <dgm:spPr/>
      <dgm:t>
        <a:bodyPr/>
        <a:lstStyle/>
        <a:p>
          <a:endParaRPr lang="zh-TW" altLang="en-US">
            <a:latin typeface="Adobe 黑体 Std R" pitchFamily="34" charset="-128"/>
            <a:ea typeface="Adobe 黑体 Std R" pitchFamily="34" charset="-128"/>
          </a:endParaRPr>
        </a:p>
      </dgm:t>
    </dgm:pt>
    <dgm:pt modelId="{B1FDEBCF-F56E-46A1-A6E8-BEAF31FE15DC}" type="sibTrans" cxnId="{71E38F64-2324-40CF-A41A-0782FD56C202}">
      <dgm:prSet/>
      <dgm:spPr/>
      <dgm:t>
        <a:bodyPr/>
        <a:lstStyle/>
        <a:p>
          <a:endParaRPr lang="zh-TW" altLang="en-US">
            <a:latin typeface="Adobe 黑体 Std R" pitchFamily="34" charset="-128"/>
            <a:ea typeface="Adobe 黑体 Std R" pitchFamily="34" charset="-128"/>
          </a:endParaRPr>
        </a:p>
      </dgm:t>
    </dgm:pt>
    <dgm:pt modelId="{81822C5E-D318-43B3-95BB-F25F01ADFE1D}">
      <dgm:prSet custT="1"/>
      <dgm:spPr/>
      <dgm:t>
        <a:bodyPr/>
        <a:lstStyle/>
        <a:p>
          <a:pPr algn="l">
            <a:lnSpc>
              <a:spcPts val="4000"/>
            </a:lnSpc>
            <a:spcAft>
              <a:spcPts val="0"/>
            </a:spcAft>
          </a:pPr>
          <a:r>
            <a:rPr lang="zh-TW" altLang="en-US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環境因素</a:t>
          </a:r>
          <a:r>
            <a:rPr lang="en-US" altLang="zh-TW" sz="2800" b="1" dirty="0">
              <a:solidFill>
                <a:schemeClr val="accent4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交通便利、親生肯定</a:t>
          </a:r>
          <a:r>
            <a:rPr lang="zh-TW" altLang="en-US" sz="28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en-US" altLang="zh-TW" sz="28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口碑</a:t>
          </a:r>
          <a:r>
            <a:rPr lang="zh-TW" alt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聲望等</a:t>
          </a:r>
          <a:r>
            <a:rPr lang="en-US" altLang="zh-TW" sz="2800" b="1" dirty="0">
              <a:solidFill>
                <a:schemeClr val="accent4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</dgm:t>
    </dgm:pt>
    <dgm:pt modelId="{032F9FA1-8139-4C8F-9266-3F9D64B4A550}" type="parTrans" cxnId="{7FAB22CB-395F-46B8-8727-5DE0E0E0DCC8}">
      <dgm:prSet/>
      <dgm:spPr/>
      <dgm:t>
        <a:bodyPr/>
        <a:lstStyle/>
        <a:p>
          <a:endParaRPr lang="zh-TW" altLang="en-US">
            <a:latin typeface="Adobe 黑体 Std R" pitchFamily="34" charset="-128"/>
            <a:ea typeface="Adobe 黑体 Std R" pitchFamily="34" charset="-128"/>
          </a:endParaRPr>
        </a:p>
      </dgm:t>
    </dgm:pt>
    <dgm:pt modelId="{01C4D307-2669-4A82-9DAD-CBD6FE545933}" type="sibTrans" cxnId="{7FAB22CB-395F-46B8-8727-5DE0E0E0DCC8}">
      <dgm:prSet/>
      <dgm:spPr/>
      <dgm:t>
        <a:bodyPr/>
        <a:lstStyle/>
        <a:p>
          <a:endParaRPr lang="zh-TW" altLang="en-US">
            <a:latin typeface="Adobe 黑体 Std R" pitchFamily="34" charset="-128"/>
            <a:ea typeface="Adobe 黑体 Std R" pitchFamily="34" charset="-128"/>
          </a:endParaRPr>
        </a:p>
      </dgm:t>
    </dgm:pt>
    <dgm:pt modelId="{BE5BD243-86BF-43AA-82E6-0306A460C592}">
      <dgm:prSet custT="1"/>
      <dgm:spPr/>
      <dgm:t>
        <a:bodyPr/>
        <a:lstStyle/>
        <a:p>
          <a:pPr algn="l">
            <a:lnSpc>
              <a:spcPts val="4000"/>
            </a:lnSpc>
            <a:spcAft>
              <a:spcPts val="0"/>
            </a:spcAft>
          </a:pPr>
          <a:r>
            <a:rPr lang="zh-TW" altLang="en-US" sz="36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績效表現</a:t>
          </a:r>
          <a:r>
            <a:rPr lang="en-US" altLang="zh-TW" sz="36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36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zh-TW" sz="2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多元成效、證照能力</a:t>
          </a:r>
          <a:r>
            <a:rPr lang="zh-TW" altLang="en-US" sz="2800" b="1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en-US" altLang="zh-TW" sz="2800" b="1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b="1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b="1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競賽</a:t>
          </a:r>
          <a:r>
            <a:rPr lang="zh-TW" altLang="en-US" sz="2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表現等</a:t>
          </a:r>
          <a:r>
            <a:rPr lang="en-US" altLang="zh-TW" sz="28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</dgm:t>
    </dgm:pt>
    <dgm:pt modelId="{77AC2CC5-1FFF-4EC7-8755-911C3323A387}" type="parTrans" cxnId="{D3C7C160-0D8D-41A4-BFF7-82F43D15428F}">
      <dgm:prSet/>
      <dgm:spPr/>
      <dgm:t>
        <a:bodyPr/>
        <a:lstStyle/>
        <a:p>
          <a:endParaRPr lang="zh-TW" altLang="en-US"/>
        </a:p>
      </dgm:t>
    </dgm:pt>
    <dgm:pt modelId="{7484FE7E-B6C4-48CB-8542-E575C164FFA2}" type="sibTrans" cxnId="{D3C7C160-0D8D-41A4-BFF7-82F43D15428F}">
      <dgm:prSet/>
      <dgm:spPr/>
      <dgm:t>
        <a:bodyPr/>
        <a:lstStyle/>
        <a:p>
          <a:endParaRPr lang="zh-TW" altLang="en-US"/>
        </a:p>
      </dgm:t>
    </dgm:pt>
    <dgm:pt modelId="{EB814A9B-7D61-40A4-8A4F-6A7E5DD0619E}" type="pres">
      <dgm:prSet presAssocID="{4ADED7EB-94B0-4652-A576-FC9C88E30C3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FD6E54DB-CBCE-4E5F-9CD1-8BDC1334D7C2}" type="pres">
      <dgm:prSet presAssocID="{DB2CBB9C-8D17-42F7-9D3F-925D477897A1}" presName="composite" presStyleCnt="0"/>
      <dgm:spPr/>
    </dgm:pt>
    <dgm:pt modelId="{7004D839-17B5-4A48-A489-589329E545D9}" type="pres">
      <dgm:prSet presAssocID="{DB2CBB9C-8D17-42F7-9D3F-925D477897A1}" presName="LShape" presStyleLbl="alignNode1" presStyleIdx="0" presStyleCnt="5"/>
      <dgm:spPr/>
    </dgm:pt>
    <dgm:pt modelId="{96CF2E57-C84E-4D84-B214-2AD5196582AF}" type="pres">
      <dgm:prSet presAssocID="{DB2CBB9C-8D17-42F7-9D3F-925D477897A1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370F9E-925F-486B-883C-3315B759C1AB}" type="pres">
      <dgm:prSet presAssocID="{DB2CBB9C-8D17-42F7-9D3F-925D477897A1}" presName="Triangle" presStyleLbl="alignNode1" presStyleIdx="1" presStyleCnt="5"/>
      <dgm:spPr/>
    </dgm:pt>
    <dgm:pt modelId="{5EAF4917-E830-475F-890B-78528352D534}" type="pres">
      <dgm:prSet presAssocID="{B1FDEBCF-F56E-46A1-A6E8-BEAF31FE15DC}" presName="sibTrans" presStyleCnt="0"/>
      <dgm:spPr/>
    </dgm:pt>
    <dgm:pt modelId="{2904C670-E434-44E1-A666-4E286EAFF29E}" type="pres">
      <dgm:prSet presAssocID="{B1FDEBCF-F56E-46A1-A6E8-BEAF31FE15DC}" presName="space" presStyleCnt="0"/>
      <dgm:spPr/>
    </dgm:pt>
    <dgm:pt modelId="{0A44FECB-7C26-4B1F-B286-23B86971862B}" type="pres">
      <dgm:prSet presAssocID="{81822C5E-D318-43B3-95BB-F25F01ADFE1D}" presName="composite" presStyleCnt="0"/>
      <dgm:spPr/>
    </dgm:pt>
    <dgm:pt modelId="{E0492EAD-44F3-408B-A8D5-AE4EDC03937D}" type="pres">
      <dgm:prSet presAssocID="{81822C5E-D318-43B3-95BB-F25F01ADFE1D}" presName="LShape" presStyleLbl="alignNode1" presStyleIdx="2" presStyleCnt="5"/>
      <dgm:spPr/>
    </dgm:pt>
    <dgm:pt modelId="{E25FD64F-5C2C-4C36-B653-7C45BB18817C}" type="pres">
      <dgm:prSet presAssocID="{81822C5E-D318-43B3-95BB-F25F01ADFE1D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2D2CA9-3866-4507-8993-FCD3EF0BB71A}" type="pres">
      <dgm:prSet presAssocID="{81822C5E-D318-43B3-95BB-F25F01ADFE1D}" presName="Triangle" presStyleLbl="alignNode1" presStyleIdx="3" presStyleCnt="5"/>
      <dgm:spPr/>
    </dgm:pt>
    <dgm:pt modelId="{BC0A29E0-0B21-4AA5-8905-F20AF9DE671C}" type="pres">
      <dgm:prSet presAssocID="{01C4D307-2669-4A82-9DAD-CBD6FE545933}" presName="sibTrans" presStyleCnt="0"/>
      <dgm:spPr/>
    </dgm:pt>
    <dgm:pt modelId="{69FFB6E8-D4BB-4BCF-8DA7-0204ECA49619}" type="pres">
      <dgm:prSet presAssocID="{01C4D307-2669-4A82-9DAD-CBD6FE545933}" presName="space" presStyleCnt="0"/>
      <dgm:spPr/>
    </dgm:pt>
    <dgm:pt modelId="{64919EAE-7684-404B-8677-7D6C5C44835F}" type="pres">
      <dgm:prSet presAssocID="{BE5BD243-86BF-43AA-82E6-0306A460C592}" presName="composite" presStyleCnt="0"/>
      <dgm:spPr/>
    </dgm:pt>
    <dgm:pt modelId="{298CE9F6-2814-45A9-9F5E-621CB92E3C76}" type="pres">
      <dgm:prSet presAssocID="{BE5BD243-86BF-43AA-82E6-0306A460C592}" presName="LShape" presStyleLbl="alignNode1" presStyleIdx="4" presStyleCnt="5"/>
      <dgm:spPr/>
    </dgm:pt>
    <dgm:pt modelId="{776B33CE-6091-47B8-B937-42863C72F34D}" type="pres">
      <dgm:prSet presAssocID="{BE5BD243-86BF-43AA-82E6-0306A460C592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6AB1537-A13F-4519-B248-03B047277652}" type="presOf" srcId="{4ADED7EB-94B0-4652-A576-FC9C88E30C38}" destId="{EB814A9B-7D61-40A4-8A4F-6A7E5DD0619E}" srcOrd="0" destOrd="0" presId="urn:microsoft.com/office/officeart/2009/3/layout/StepUpProcess"/>
    <dgm:cxn modelId="{44CAF362-AA92-46F0-ABED-3063EC513508}" type="presOf" srcId="{81822C5E-D318-43B3-95BB-F25F01ADFE1D}" destId="{E25FD64F-5C2C-4C36-B653-7C45BB18817C}" srcOrd="0" destOrd="0" presId="urn:microsoft.com/office/officeart/2009/3/layout/StepUpProcess"/>
    <dgm:cxn modelId="{1716DB1B-8836-430C-9D34-B4DBC9C61EF6}" type="presOf" srcId="{BE5BD243-86BF-43AA-82E6-0306A460C592}" destId="{776B33CE-6091-47B8-B937-42863C72F34D}" srcOrd="0" destOrd="0" presId="urn:microsoft.com/office/officeart/2009/3/layout/StepUpProcess"/>
    <dgm:cxn modelId="{7FAB22CB-395F-46B8-8727-5DE0E0E0DCC8}" srcId="{4ADED7EB-94B0-4652-A576-FC9C88E30C38}" destId="{81822C5E-D318-43B3-95BB-F25F01ADFE1D}" srcOrd="1" destOrd="0" parTransId="{032F9FA1-8139-4C8F-9266-3F9D64B4A550}" sibTransId="{01C4D307-2669-4A82-9DAD-CBD6FE545933}"/>
    <dgm:cxn modelId="{D3C7C160-0D8D-41A4-BFF7-82F43D15428F}" srcId="{4ADED7EB-94B0-4652-A576-FC9C88E30C38}" destId="{BE5BD243-86BF-43AA-82E6-0306A460C592}" srcOrd="2" destOrd="0" parTransId="{77AC2CC5-1FFF-4EC7-8755-911C3323A387}" sibTransId="{7484FE7E-B6C4-48CB-8542-E575C164FFA2}"/>
    <dgm:cxn modelId="{E4FC7ABA-7CD4-4F72-BEF4-10854D26FFDD}" type="presOf" srcId="{DB2CBB9C-8D17-42F7-9D3F-925D477897A1}" destId="{96CF2E57-C84E-4D84-B214-2AD5196582AF}" srcOrd="0" destOrd="0" presId="urn:microsoft.com/office/officeart/2009/3/layout/StepUpProcess"/>
    <dgm:cxn modelId="{71E38F64-2324-40CF-A41A-0782FD56C202}" srcId="{4ADED7EB-94B0-4652-A576-FC9C88E30C38}" destId="{DB2CBB9C-8D17-42F7-9D3F-925D477897A1}" srcOrd="0" destOrd="0" parTransId="{FAE52A64-9A67-4283-8365-D8CD8B5B21A8}" sibTransId="{B1FDEBCF-F56E-46A1-A6E8-BEAF31FE15DC}"/>
    <dgm:cxn modelId="{8702859A-0CEE-4D49-AF1E-7E4F78E83AC6}" type="presParOf" srcId="{EB814A9B-7D61-40A4-8A4F-6A7E5DD0619E}" destId="{FD6E54DB-CBCE-4E5F-9CD1-8BDC1334D7C2}" srcOrd="0" destOrd="0" presId="urn:microsoft.com/office/officeart/2009/3/layout/StepUpProcess"/>
    <dgm:cxn modelId="{B4E9099E-558B-4648-A90E-CBE4175625E3}" type="presParOf" srcId="{FD6E54DB-CBCE-4E5F-9CD1-8BDC1334D7C2}" destId="{7004D839-17B5-4A48-A489-589329E545D9}" srcOrd="0" destOrd="0" presId="urn:microsoft.com/office/officeart/2009/3/layout/StepUpProcess"/>
    <dgm:cxn modelId="{0BF3E534-1A0D-42FE-86CC-BABC03A5888C}" type="presParOf" srcId="{FD6E54DB-CBCE-4E5F-9CD1-8BDC1334D7C2}" destId="{96CF2E57-C84E-4D84-B214-2AD5196582AF}" srcOrd="1" destOrd="0" presId="urn:microsoft.com/office/officeart/2009/3/layout/StepUpProcess"/>
    <dgm:cxn modelId="{45101BC7-5C34-4892-B0C8-BE4E53D60B82}" type="presParOf" srcId="{FD6E54DB-CBCE-4E5F-9CD1-8BDC1334D7C2}" destId="{9F370F9E-925F-486B-883C-3315B759C1AB}" srcOrd="2" destOrd="0" presId="urn:microsoft.com/office/officeart/2009/3/layout/StepUpProcess"/>
    <dgm:cxn modelId="{DDBB61E0-ADE8-4D62-8876-5D2B0DA92095}" type="presParOf" srcId="{EB814A9B-7D61-40A4-8A4F-6A7E5DD0619E}" destId="{5EAF4917-E830-475F-890B-78528352D534}" srcOrd="1" destOrd="0" presId="urn:microsoft.com/office/officeart/2009/3/layout/StepUpProcess"/>
    <dgm:cxn modelId="{FAE0D25E-8934-450A-B484-39E14410657F}" type="presParOf" srcId="{5EAF4917-E830-475F-890B-78528352D534}" destId="{2904C670-E434-44E1-A666-4E286EAFF29E}" srcOrd="0" destOrd="0" presId="urn:microsoft.com/office/officeart/2009/3/layout/StepUpProcess"/>
    <dgm:cxn modelId="{491EC6EE-8F46-44F6-872D-CB05781781F5}" type="presParOf" srcId="{EB814A9B-7D61-40A4-8A4F-6A7E5DD0619E}" destId="{0A44FECB-7C26-4B1F-B286-23B86971862B}" srcOrd="2" destOrd="0" presId="urn:microsoft.com/office/officeart/2009/3/layout/StepUpProcess"/>
    <dgm:cxn modelId="{B50A5268-02D2-4054-A667-4087AC6E76CF}" type="presParOf" srcId="{0A44FECB-7C26-4B1F-B286-23B86971862B}" destId="{E0492EAD-44F3-408B-A8D5-AE4EDC03937D}" srcOrd="0" destOrd="0" presId="urn:microsoft.com/office/officeart/2009/3/layout/StepUpProcess"/>
    <dgm:cxn modelId="{F1CC64DA-5929-4F14-921C-4373B8944ED0}" type="presParOf" srcId="{0A44FECB-7C26-4B1F-B286-23B86971862B}" destId="{E25FD64F-5C2C-4C36-B653-7C45BB18817C}" srcOrd="1" destOrd="0" presId="urn:microsoft.com/office/officeart/2009/3/layout/StepUpProcess"/>
    <dgm:cxn modelId="{5619F18F-6FD2-4B35-8709-FB05807ED63F}" type="presParOf" srcId="{0A44FECB-7C26-4B1F-B286-23B86971862B}" destId="{D52D2CA9-3866-4507-8993-FCD3EF0BB71A}" srcOrd="2" destOrd="0" presId="urn:microsoft.com/office/officeart/2009/3/layout/StepUpProcess"/>
    <dgm:cxn modelId="{F024ADE8-E215-4EF5-8DAC-8F70908EEB20}" type="presParOf" srcId="{EB814A9B-7D61-40A4-8A4F-6A7E5DD0619E}" destId="{BC0A29E0-0B21-4AA5-8905-F20AF9DE671C}" srcOrd="3" destOrd="0" presId="urn:microsoft.com/office/officeart/2009/3/layout/StepUpProcess"/>
    <dgm:cxn modelId="{7545AEDA-7D13-4CB2-8CA8-72CA6EB0DD5A}" type="presParOf" srcId="{BC0A29E0-0B21-4AA5-8905-F20AF9DE671C}" destId="{69FFB6E8-D4BB-4BCF-8DA7-0204ECA49619}" srcOrd="0" destOrd="0" presId="urn:microsoft.com/office/officeart/2009/3/layout/StepUpProcess"/>
    <dgm:cxn modelId="{2CABC169-C71A-4867-BB94-EC7327C6F511}" type="presParOf" srcId="{EB814A9B-7D61-40A4-8A4F-6A7E5DD0619E}" destId="{64919EAE-7684-404B-8677-7D6C5C44835F}" srcOrd="4" destOrd="0" presId="urn:microsoft.com/office/officeart/2009/3/layout/StepUpProcess"/>
    <dgm:cxn modelId="{0EA59D6D-4C86-4632-AF68-777EDC49C1AB}" type="presParOf" srcId="{64919EAE-7684-404B-8677-7D6C5C44835F}" destId="{298CE9F6-2814-45A9-9F5E-621CB92E3C76}" srcOrd="0" destOrd="0" presId="urn:microsoft.com/office/officeart/2009/3/layout/StepUpProcess"/>
    <dgm:cxn modelId="{E71C80DE-8E03-4023-94B0-C84531DD6071}" type="presParOf" srcId="{64919EAE-7684-404B-8677-7D6C5C44835F}" destId="{776B33CE-6091-47B8-B937-42863C72F34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ADED7EB-94B0-4652-A576-FC9C88E30C38}" type="doc">
      <dgm:prSet loTypeId="urn:microsoft.com/office/officeart/2005/8/layout/process4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DB2CBB9C-8D17-42F7-9D3F-925D477897A1}">
      <dgm:prSet phldrT="[文字]" custT="1"/>
      <dgm:spPr/>
      <dgm:t>
        <a:bodyPr/>
        <a:lstStyle/>
        <a:p>
          <a:pPr algn="ctr"/>
          <a:r>
            <a: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繁星推薦</a:t>
          </a:r>
          <a:r>
            <a: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社區高中職優勢，生涯進路</a:t>
          </a:r>
          <a:r>
            <a: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3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AE52A64-9A67-4283-8365-D8CD8B5B21A8}" type="parTrans" cxnId="{71E38F64-2324-40CF-A41A-0782FD56C202}">
      <dgm:prSet/>
      <dgm:spPr/>
      <dgm:t>
        <a:bodyPr/>
        <a:lstStyle/>
        <a:p>
          <a:endParaRPr lang="zh-TW" altLang="en-US">
            <a:latin typeface="Adobe 黑体 Std R" pitchFamily="34" charset="-128"/>
            <a:ea typeface="Adobe 黑体 Std R" pitchFamily="34" charset="-128"/>
          </a:endParaRPr>
        </a:p>
      </dgm:t>
    </dgm:pt>
    <dgm:pt modelId="{B1FDEBCF-F56E-46A1-A6E8-BEAF31FE15DC}" type="sibTrans" cxnId="{71E38F64-2324-40CF-A41A-0782FD56C202}">
      <dgm:prSet/>
      <dgm:spPr/>
      <dgm:t>
        <a:bodyPr/>
        <a:lstStyle/>
        <a:p>
          <a:endParaRPr lang="zh-TW" altLang="en-US">
            <a:latin typeface="Adobe 黑体 Std R" pitchFamily="34" charset="-128"/>
            <a:ea typeface="Adobe 黑体 Std R" pitchFamily="34" charset="-128"/>
          </a:endParaRPr>
        </a:p>
      </dgm:t>
    </dgm:pt>
    <dgm:pt modelId="{4CA206DE-B563-4DBB-A27B-D716B482F9C2}">
      <dgm:prSet custT="1"/>
      <dgm:spPr/>
      <dgm:t>
        <a:bodyPr/>
        <a:lstStyle/>
        <a:p>
          <a:pPr algn="ctr"/>
          <a:r>
            <a: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普通、技術、綜合與單科型</a:t>
          </a:r>
          <a:r>
            <a: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生涯進路</a:t>
          </a:r>
          <a:r>
            <a: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</dgm:t>
    </dgm:pt>
    <dgm:pt modelId="{5BDEEE50-0F84-4022-8D27-EFA926A16AAE}" type="parTrans" cxnId="{209EA311-E362-4E8F-BF4C-ADAD852D747D}">
      <dgm:prSet/>
      <dgm:spPr/>
      <dgm:t>
        <a:bodyPr/>
        <a:lstStyle/>
        <a:p>
          <a:endParaRPr lang="zh-TW" altLang="en-US"/>
        </a:p>
      </dgm:t>
    </dgm:pt>
    <dgm:pt modelId="{2E9D1511-C215-498A-A7CA-747C067B7DE8}" type="sibTrans" cxnId="{209EA311-E362-4E8F-BF4C-ADAD852D747D}">
      <dgm:prSet/>
      <dgm:spPr/>
      <dgm:t>
        <a:bodyPr/>
        <a:lstStyle/>
        <a:p>
          <a:endParaRPr lang="zh-TW" altLang="en-US"/>
        </a:p>
      </dgm:t>
    </dgm:pt>
    <dgm:pt modelId="{1476138C-DD1A-4462-AFCE-5F5FE8B01B41}">
      <dgm:prSet custT="1"/>
      <dgm:spPr/>
      <dgm:t>
        <a:bodyPr/>
        <a:lstStyle/>
        <a:p>
          <a:pPr algn="ctr"/>
          <a:r>
            <a:rPr lang="zh-TW" altLang="en-US" sz="3600" b="1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大專院校申請</a:t>
          </a:r>
          <a:r>
            <a:rPr lang="en-US" altLang="zh-TW" sz="3600" b="1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甄選</a:t>
          </a:r>
          <a:r>
            <a:rPr lang="en-US" altLang="zh-TW" sz="3600" b="1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3600" b="1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入學</a:t>
          </a:r>
          <a:r>
            <a:rPr lang="en-US" altLang="zh-TW" sz="3600" b="1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優良表現</a:t>
          </a:r>
          <a:r>
            <a:rPr lang="en-US" altLang="zh-TW" sz="3600" b="1" i="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</dgm:t>
    </dgm:pt>
    <dgm:pt modelId="{26D083D8-CDFD-4C43-94D6-ACDEC55AC8E2}" type="parTrans" cxnId="{80D6EAEC-4FE6-4D20-840F-DD137F4CDD3C}">
      <dgm:prSet/>
      <dgm:spPr/>
      <dgm:t>
        <a:bodyPr/>
        <a:lstStyle/>
        <a:p>
          <a:endParaRPr lang="zh-TW" altLang="en-US"/>
        </a:p>
      </dgm:t>
    </dgm:pt>
    <dgm:pt modelId="{CBCD3718-44DE-4FA0-B688-285ED2444CDC}" type="sibTrans" cxnId="{80D6EAEC-4FE6-4D20-840F-DD137F4CDD3C}">
      <dgm:prSet/>
      <dgm:spPr/>
      <dgm:t>
        <a:bodyPr/>
        <a:lstStyle/>
        <a:p>
          <a:endParaRPr lang="zh-TW" altLang="en-US"/>
        </a:p>
      </dgm:t>
    </dgm:pt>
    <dgm:pt modelId="{13DBDE9C-C18B-4EAD-A486-ECBC920B01F9}" type="pres">
      <dgm:prSet presAssocID="{4ADED7EB-94B0-4652-A576-FC9C88E30C3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0C52C4B-F2D3-42AC-B74D-4673BCD66945}" type="pres">
      <dgm:prSet presAssocID="{1476138C-DD1A-4462-AFCE-5F5FE8B01B41}" presName="boxAndChildren" presStyleCnt="0"/>
      <dgm:spPr/>
      <dgm:t>
        <a:bodyPr/>
        <a:lstStyle/>
        <a:p>
          <a:endParaRPr lang="zh-TW" altLang="en-US"/>
        </a:p>
      </dgm:t>
    </dgm:pt>
    <dgm:pt modelId="{69C89893-C9FB-4CC3-8C64-194528DA107F}" type="pres">
      <dgm:prSet presAssocID="{1476138C-DD1A-4462-AFCE-5F5FE8B01B41}" presName="parentTextBox" presStyleLbl="node1" presStyleIdx="0" presStyleCnt="3"/>
      <dgm:spPr/>
      <dgm:t>
        <a:bodyPr/>
        <a:lstStyle/>
        <a:p>
          <a:endParaRPr lang="zh-TW" altLang="en-US"/>
        </a:p>
      </dgm:t>
    </dgm:pt>
    <dgm:pt modelId="{826F46FB-7199-4F8E-9239-6BFB9066B825}" type="pres">
      <dgm:prSet presAssocID="{2E9D1511-C215-498A-A7CA-747C067B7DE8}" presName="sp" presStyleCnt="0"/>
      <dgm:spPr/>
      <dgm:t>
        <a:bodyPr/>
        <a:lstStyle/>
        <a:p>
          <a:endParaRPr lang="zh-TW" altLang="en-US"/>
        </a:p>
      </dgm:t>
    </dgm:pt>
    <dgm:pt modelId="{DDACA942-8785-4ED1-8D3A-CFE99464D771}" type="pres">
      <dgm:prSet presAssocID="{4CA206DE-B563-4DBB-A27B-D716B482F9C2}" presName="arrowAndChildren" presStyleCnt="0"/>
      <dgm:spPr/>
      <dgm:t>
        <a:bodyPr/>
        <a:lstStyle/>
        <a:p>
          <a:endParaRPr lang="zh-TW" altLang="en-US"/>
        </a:p>
      </dgm:t>
    </dgm:pt>
    <dgm:pt modelId="{501A2EA7-72F7-473D-8080-1C042E6E4743}" type="pres">
      <dgm:prSet presAssocID="{4CA206DE-B563-4DBB-A27B-D716B482F9C2}" presName="parentTextArrow" presStyleLbl="node1" presStyleIdx="1" presStyleCnt="3"/>
      <dgm:spPr/>
      <dgm:t>
        <a:bodyPr/>
        <a:lstStyle/>
        <a:p>
          <a:endParaRPr lang="zh-TW" altLang="en-US"/>
        </a:p>
      </dgm:t>
    </dgm:pt>
    <dgm:pt modelId="{5D31EE75-32FA-42A4-9B5B-1974BC2381C4}" type="pres">
      <dgm:prSet presAssocID="{B1FDEBCF-F56E-46A1-A6E8-BEAF31FE15DC}" presName="sp" presStyleCnt="0"/>
      <dgm:spPr/>
      <dgm:t>
        <a:bodyPr/>
        <a:lstStyle/>
        <a:p>
          <a:endParaRPr lang="zh-TW" altLang="en-US"/>
        </a:p>
      </dgm:t>
    </dgm:pt>
    <dgm:pt modelId="{3BD19877-0366-467C-9D66-D2FCD947CC42}" type="pres">
      <dgm:prSet presAssocID="{DB2CBB9C-8D17-42F7-9D3F-925D477897A1}" presName="arrowAndChildren" presStyleCnt="0"/>
      <dgm:spPr/>
      <dgm:t>
        <a:bodyPr/>
        <a:lstStyle/>
        <a:p>
          <a:endParaRPr lang="zh-TW" altLang="en-US"/>
        </a:p>
      </dgm:t>
    </dgm:pt>
    <dgm:pt modelId="{1AAA6ED5-A95C-4A71-A454-9A113E12F725}" type="pres">
      <dgm:prSet presAssocID="{DB2CBB9C-8D17-42F7-9D3F-925D477897A1}" presName="parentTextArrow" presStyleLbl="node1" presStyleIdx="2" presStyleCnt="3"/>
      <dgm:spPr/>
      <dgm:t>
        <a:bodyPr/>
        <a:lstStyle/>
        <a:p>
          <a:endParaRPr lang="zh-TW" altLang="en-US"/>
        </a:p>
      </dgm:t>
    </dgm:pt>
  </dgm:ptLst>
  <dgm:cxnLst>
    <dgm:cxn modelId="{BC0F6EA1-A360-4E25-8C77-B3892E83893D}" type="presOf" srcId="{4CA206DE-B563-4DBB-A27B-D716B482F9C2}" destId="{501A2EA7-72F7-473D-8080-1C042E6E4743}" srcOrd="0" destOrd="0" presId="urn:microsoft.com/office/officeart/2005/8/layout/process4"/>
    <dgm:cxn modelId="{71E38F64-2324-40CF-A41A-0782FD56C202}" srcId="{4ADED7EB-94B0-4652-A576-FC9C88E30C38}" destId="{DB2CBB9C-8D17-42F7-9D3F-925D477897A1}" srcOrd="0" destOrd="0" parTransId="{FAE52A64-9A67-4283-8365-D8CD8B5B21A8}" sibTransId="{B1FDEBCF-F56E-46A1-A6E8-BEAF31FE15DC}"/>
    <dgm:cxn modelId="{C9E0EBD4-8AF6-4E63-A081-0E163F514DB4}" type="presOf" srcId="{4ADED7EB-94B0-4652-A576-FC9C88E30C38}" destId="{13DBDE9C-C18B-4EAD-A486-ECBC920B01F9}" srcOrd="0" destOrd="0" presId="urn:microsoft.com/office/officeart/2005/8/layout/process4"/>
    <dgm:cxn modelId="{80D6EAEC-4FE6-4D20-840F-DD137F4CDD3C}" srcId="{4ADED7EB-94B0-4652-A576-FC9C88E30C38}" destId="{1476138C-DD1A-4462-AFCE-5F5FE8B01B41}" srcOrd="2" destOrd="0" parTransId="{26D083D8-CDFD-4C43-94D6-ACDEC55AC8E2}" sibTransId="{CBCD3718-44DE-4FA0-B688-285ED2444CDC}"/>
    <dgm:cxn modelId="{209EA311-E362-4E8F-BF4C-ADAD852D747D}" srcId="{4ADED7EB-94B0-4652-A576-FC9C88E30C38}" destId="{4CA206DE-B563-4DBB-A27B-D716B482F9C2}" srcOrd="1" destOrd="0" parTransId="{5BDEEE50-0F84-4022-8D27-EFA926A16AAE}" sibTransId="{2E9D1511-C215-498A-A7CA-747C067B7DE8}"/>
    <dgm:cxn modelId="{15B3C77D-874A-4455-9F2F-7E7576299EBF}" type="presOf" srcId="{1476138C-DD1A-4462-AFCE-5F5FE8B01B41}" destId="{69C89893-C9FB-4CC3-8C64-194528DA107F}" srcOrd="0" destOrd="0" presId="urn:microsoft.com/office/officeart/2005/8/layout/process4"/>
    <dgm:cxn modelId="{DFB262FA-0E52-4F25-A564-762F5710C638}" type="presOf" srcId="{DB2CBB9C-8D17-42F7-9D3F-925D477897A1}" destId="{1AAA6ED5-A95C-4A71-A454-9A113E12F725}" srcOrd="0" destOrd="0" presId="urn:microsoft.com/office/officeart/2005/8/layout/process4"/>
    <dgm:cxn modelId="{BFB3A854-59C2-462C-A834-ACF0E8CF73A3}" type="presParOf" srcId="{13DBDE9C-C18B-4EAD-A486-ECBC920B01F9}" destId="{B0C52C4B-F2D3-42AC-B74D-4673BCD66945}" srcOrd="0" destOrd="0" presId="urn:microsoft.com/office/officeart/2005/8/layout/process4"/>
    <dgm:cxn modelId="{F01E4C75-96CD-4978-A223-71C043EB6E58}" type="presParOf" srcId="{B0C52C4B-F2D3-42AC-B74D-4673BCD66945}" destId="{69C89893-C9FB-4CC3-8C64-194528DA107F}" srcOrd="0" destOrd="0" presId="urn:microsoft.com/office/officeart/2005/8/layout/process4"/>
    <dgm:cxn modelId="{ADEAA417-247A-4F80-A41F-5DA0E084F622}" type="presParOf" srcId="{13DBDE9C-C18B-4EAD-A486-ECBC920B01F9}" destId="{826F46FB-7199-4F8E-9239-6BFB9066B825}" srcOrd="1" destOrd="0" presId="urn:microsoft.com/office/officeart/2005/8/layout/process4"/>
    <dgm:cxn modelId="{40D061E3-17B0-4223-B669-EDD090DA209F}" type="presParOf" srcId="{13DBDE9C-C18B-4EAD-A486-ECBC920B01F9}" destId="{DDACA942-8785-4ED1-8D3A-CFE99464D771}" srcOrd="2" destOrd="0" presId="urn:microsoft.com/office/officeart/2005/8/layout/process4"/>
    <dgm:cxn modelId="{09465D59-F091-4D55-AF2B-5731A22E3052}" type="presParOf" srcId="{DDACA942-8785-4ED1-8D3A-CFE99464D771}" destId="{501A2EA7-72F7-473D-8080-1C042E6E4743}" srcOrd="0" destOrd="0" presId="urn:microsoft.com/office/officeart/2005/8/layout/process4"/>
    <dgm:cxn modelId="{EE5372BB-E875-4A6B-A56A-3207ECCD42F8}" type="presParOf" srcId="{13DBDE9C-C18B-4EAD-A486-ECBC920B01F9}" destId="{5D31EE75-32FA-42A4-9B5B-1974BC2381C4}" srcOrd="3" destOrd="0" presId="urn:microsoft.com/office/officeart/2005/8/layout/process4"/>
    <dgm:cxn modelId="{4CFF1820-8437-4D59-ADE0-7D1AFF66CCBC}" type="presParOf" srcId="{13DBDE9C-C18B-4EAD-A486-ECBC920B01F9}" destId="{3BD19877-0366-467C-9D66-D2FCD947CC42}" srcOrd="4" destOrd="0" presId="urn:microsoft.com/office/officeart/2005/8/layout/process4"/>
    <dgm:cxn modelId="{8E049D6D-4D7C-426E-8F82-973ACE82687D}" type="presParOf" srcId="{3BD19877-0366-467C-9D66-D2FCD947CC42}" destId="{1AAA6ED5-A95C-4A71-A454-9A113E12F72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019BF25-956E-4E63-8AD7-C4D88B24BAD7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765065FB-3FF3-4C5E-A305-2A9BEA11E983}">
      <dgm:prSet custT="1"/>
      <dgm:spPr/>
      <dgm:t>
        <a:bodyPr/>
        <a:lstStyle/>
        <a:p>
          <a:pPr rtl="0"/>
          <a:r>
            <a:rPr lang="zh-TW" altLang="en-US" sz="4000" b="1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分析自己的志願種類</a:t>
          </a:r>
          <a:endParaRPr lang="zh-TW" sz="4000" b="1" dirty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11E59B5E-8EB8-45E8-B0DF-3A8AE4E109A5}" type="parTrans" cxnId="{1BB20BE1-ED02-4371-80C0-8CBB2D2DEAEB}">
      <dgm:prSet/>
      <dgm:spPr/>
      <dgm:t>
        <a:bodyPr/>
        <a:lstStyle/>
        <a:p>
          <a:endParaRPr lang="zh-TW" altLang="en-US"/>
        </a:p>
      </dgm:t>
    </dgm:pt>
    <dgm:pt modelId="{937B4744-9FB8-4CE8-9BFA-EFCF7EDE1D47}" type="sibTrans" cxnId="{1BB20BE1-ED02-4371-80C0-8CBB2D2DEAEB}">
      <dgm:prSet/>
      <dgm:spPr/>
      <dgm:t>
        <a:bodyPr/>
        <a:lstStyle/>
        <a:p>
          <a:endParaRPr lang="zh-TW" altLang="en-US"/>
        </a:p>
      </dgm:t>
    </dgm:pt>
    <dgm:pt modelId="{0E2E4932-A196-44C6-8A7F-2D2EB8DE8AB3}" type="pres">
      <dgm:prSet presAssocID="{F019BF25-956E-4E63-8AD7-C4D88B24BAD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918406CB-FA95-4731-BB06-A5FD1762A2B3}" type="pres">
      <dgm:prSet presAssocID="{F019BF25-956E-4E63-8AD7-C4D88B24BAD7}" presName="Name1" presStyleCnt="0"/>
      <dgm:spPr/>
    </dgm:pt>
    <dgm:pt modelId="{77247059-CC34-498D-AA8D-C6A1C0D82655}" type="pres">
      <dgm:prSet presAssocID="{F019BF25-956E-4E63-8AD7-C4D88B24BAD7}" presName="cycle" presStyleCnt="0"/>
      <dgm:spPr/>
    </dgm:pt>
    <dgm:pt modelId="{6D0E9DDF-B0B6-4B1E-951E-1DEE128B6E7F}" type="pres">
      <dgm:prSet presAssocID="{F019BF25-956E-4E63-8AD7-C4D88B24BAD7}" presName="srcNode" presStyleLbl="node1" presStyleIdx="0" presStyleCnt="1"/>
      <dgm:spPr/>
    </dgm:pt>
    <dgm:pt modelId="{2EC8E27B-B860-43A7-8793-02743D88D492}" type="pres">
      <dgm:prSet presAssocID="{F019BF25-956E-4E63-8AD7-C4D88B24BAD7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F75DC092-2753-4D7E-AFAA-BB5648E23343}" type="pres">
      <dgm:prSet presAssocID="{F019BF25-956E-4E63-8AD7-C4D88B24BAD7}" presName="extraNode" presStyleLbl="node1" presStyleIdx="0" presStyleCnt="1"/>
      <dgm:spPr/>
    </dgm:pt>
    <dgm:pt modelId="{C8FB881A-9C86-4AA7-B66B-24060A6F8E00}" type="pres">
      <dgm:prSet presAssocID="{F019BF25-956E-4E63-8AD7-C4D88B24BAD7}" presName="dstNode" presStyleLbl="node1" presStyleIdx="0" presStyleCnt="1"/>
      <dgm:spPr/>
    </dgm:pt>
    <dgm:pt modelId="{BDA5AFE8-867E-421F-9502-93FC2E7FD65D}" type="pres">
      <dgm:prSet presAssocID="{765065FB-3FF3-4C5E-A305-2A9BEA11E983}" presName="text_1" presStyleLbl="node1" presStyleIdx="0" presStyleCnt="1" custScaleY="191203" custLinFactNeighborX="-71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3C85E7-842D-4249-9F94-699830255CFD}" type="pres">
      <dgm:prSet presAssocID="{765065FB-3FF3-4C5E-A305-2A9BEA11E983}" presName="accent_1" presStyleCnt="0"/>
      <dgm:spPr/>
    </dgm:pt>
    <dgm:pt modelId="{7E77B1A1-15F0-4B2D-BE8B-F3B0A827B0AD}" type="pres">
      <dgm:prSet presAssocID="{765065FB-3FF3-4C5E-A305-2A9BEA11E983}" presName="accentRepeatNode" presStyleLbl="solidFgAcc1" presStyleIdx="0" presStyleCnt="1"/>
      <dgm:spPr/>
    </dgm:pt>
  </dgm:ptLst>
  <dgm:cxnLst>
    <dgm:cxn modelId="{FA0C3750-AAFA-49D2-8424-F8782D126F91}" type="presOf" srcId="{937B4744-9FB8-4CE8-9BFA-EFCF7EDE1D47}" destId="{2EC8E27B-B860-43A7-8793-02743D88D492}" srcOrd="0" destOrd="0" presId="urn:microsoft.com/office/officeart/2008/layout/VerticalCurvedList"/>
    <dgm:cxn modelId="{8766C730-F501-4827-A434-0459D20BF9A7}" type="presOf" srcId="{765065FB-3FF3-4C5E-A305-2A9BEA11E983}" destId="{BDA5AFE8-867E-421F-9502-93FC2E7FD65D}" srcOrd="0" destOrd="0" presId="urn:microsoft.com/office/officeart/2008/layout/VerticalCurvedList"/>
    <dgm:cxn modelId="{5813163D-41DE-41A5-B88D-3566B9646124}" type="presOf" srcId="{F019BF25-956E-4E63-8AD7-C4D88B24BAD7}" destId="{0E2E4932-A196-44C6-8A7F-2D2EB8DE8AB3}" srcOrd="0" destOrd="0" presId="urn:microsoft.com/office/officeart/2008/layout/VerticalCurvedList"/>
    <dgm:cxn modelId="{1BB20BE1-ED02-4371-80C0-8CBB2D2DEAEB}" srcId="{F019BF25-956E-4E63-8AD7-C4D88B24BAD7}" destId="{765065FB-3FF3-4C5E-A305-2A9BEA11E983}" srcOrd="0" destOrd="0" parTransId="{11E59B5E-8EB8-45E8-B0DF-3A8AE4E109A5}" sibTransId="{937B4744-9FB8-4CE8-9BFA-EFCF7EDE1D47}"/>
    <dgm:cxn modelId="{9B13776E-A107-4ECA-B512-9EC2F99E214F}" type="presParOf" srcId="{0E2E4932-A196-44C6-8A7F-2D2EB8DE8AB3}" destId="{918406CB-FA95-4731-BB06-A5FD1762A2B3}" srcOrd="0" destOrd="0" presId="urn:microsoft.com/office/officeart/2008/layout/VerticalCurvedList"/>
    <dgm:cxn modelId="{727B6C60-BE49-4AE5-B2AE-D72BC5119818}" type="presParOf" srcId="{918406CB-FA95-4731-BB06-A5FD1762A2B3}" destId="{77247059-CC34-498D-AA8D-C6A1C0D82655}" srcOrd="0" destOrd="0" presId="urn:microsoft.com/office/officeart/2008/layout/VerticalCurvedList"/>
    <dgm:cxn modelId="{C7097E72-6368-4B1B-803F-50BC3B709457}" type="presParOf" srcId="{77247059-CC34-498D-AA8D-C6A1C0D82655}" destId="{6D0E9DDF-B0B6-4B1E-951E-1DEE128B6E7F}" srcOrd="0" destOrd="0" presId="urn:microsoft.com/office/officeart/2008/layout/VerticalCurvedList"/>
    <dgm:cxn modelId="{212837A8-BB0B-400D-BBCA-B727D7C8EE34}" type="presParOf" srcId="{77247059-CC34-498D-AA8D-C6A1C0D82655}" destId="{2EC8E27B-B860-43A7-8793-02743D88D492}" srcOrd="1" destOrd="0" presId="urn:microsoft.com/office/officeart/2008/layout/VerticalCurvedList"/>
    <dgm:cxn modelId="{18BF2950-1687-4049-8BFB-A52D5A2B1775}" type="presParOf" srcId="{77247059-CC34-498D-AA8D-C6A1C0D82655}" destId="{F75DC092-2753-4D7E-AFAA-BB5648E23343}" srcOrd="2" destOrd="0" presId="urn:microsoft.com/office/officeart/2008/layout/VerticalCurvedList"/>
    <dgm:cxn modelId="{2CDC6D8E-060D-49B7-8C5E-0E044C18F9B7}" type="presParOf" srcId="{77247059-CC34-498D-AA8D-C6A1C0D82655}" destId="{C8FB881A-9C86-4AA7-B66B-24060A6F8E00}" srcOrd="3" destOrd="0" presId="urn:microsoft.com/office/officeart/2008/layout/VerticalCurvedList"/>
    <dgm:cxn modelId="{B4146408-AAAC-4DCA-9442-D8FD8C504817}" type="presParOf" srcId="{918406CB-FA95-4731-BB06-A5FD1762A2B3}" destId="{BDA5AFE8-867E-421F-9502-93FC2E7FD65D}" srcOrd="1" destOrd="0" presId="urn:microsoft.com/office/officeart/2008/layout/VerticalCurvedList"/>
    <dgm:cxn modelId="{59645333-FBDD-4860-B65A-5247F4CB6746}" type="presParOf" srcId="{918406CB-FA95-4731-BB06-A5FD1762A2B3}" destId="{AE3C85E7-842D-4249-9F94-699830255CFD}" srcOrd="2" destOrd="0" presId="urn:microsoft.com/office/officeart/2008/layout/VerticalCurvedList"/>
    <dgm:cxn modelId="{796E130E-21E1-498A-9D6D-13AF5F60EC1B}" type="presParOf" srcId="{AE3C85E7-842D-4249-9F94-699830255CFD}" destId="{7E77B1A1-15F0-4B2D-BE8B-F3B0A827B0A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80B1229-6FA2-43CC-9315-38AA3D3791EE}" type="doc">
      <dgm:prSet loTypeId="urn:microsoft.com/office/officeart/2005/8/layout/target3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498A16E8-0C01-40FF-BB65-A158048A3C3F}">
      <dgm:prSet phldrT="[文字]" custT="1"/>
      <dgm:spPr/>
      <dgm:t>
        <a:bodyPr/>
        <a:lstStyle/>
        <a:p>
          <a:pPr algn="l"/>
          <a:r>
            <a:rPr lang="en-US" altLang="zh-TW" sz="3600" b="1" dirty="0" smtClean="0">
              <a:latin typeface="微軟正黑體" pitchFamily="34" charset="-120"/>
              <a:ea typeface="微軟正黑體" pitchFamily="34" charset="-120"/>
            </a:rPr>
            <a:t>2-3</a:t>
          </a:r>
          <a:r>
            <a:rPr lang="zh-TW" altLang="en-US" sz="3600" b="1" dirty="0" smtClean="0">
              <a:latin typeface="微軟正黑體" pitchFamily="34" charset="-120"/>
              <a:ea typeface="微軟正黑體" pitchFamily="34" charset="-120"/>
            </a:rPr>
            <a:t>種</a:t>
          </a:r>
          <a:endParaRPr lang="zh-TW" altLang="en-US" sz="3600" b="1" dirty="0">
            <a:latin typeface="微軟正黑體" pitchFamily="34" charset="-120"/>
            <a:ea typeface="微軟正黑體" pitchFamily="34" charset="-120"/>
          </a:endParaRPr>
        </a:p>
      </dgm:t>
    </dgm:pt>
    <dgm:pt modelId="{9DD8950C-2C44-483C-B65F-91C5C763EE5A}" type="parTrans" cxnId="{9E0602D6-0852-4146-88E2-F0AAF16DBB24}">
      <dgm:prSet/>
      <dgm:spPr/>
      <dgm:t>
        <a:bodyPr/>
        <a:lstStyle/>
        <a:p>
          <a:endParaRPr lang="zh-TW" altLang="en-US"/>
        </a:p>
      </dgm:t>
    </dgm:pt>
    <dgm:pt modelId="{4DC4B095-B9FA-4672-AFB2-D57D5C6809B3}" type="sibTrans" cxnId="{9E0602D6-0852-4146-88E2-F0AAF16DBB24}">
      <dgm:prSet/>
      <dgm:spPr/>
      <dgm:t>
        <a:bodyPr/>
        <a:lstStyle/>
        <a:p>
          <a:endParaRPr lang="zh-TW" altLang="en-US"/>
        </a:p>
      </dgm:t>
    </dgm:pt>
    <dgm:pt modelId="{25C67BC0-7F02-444D-8C53-BE3B952BA520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科系關聯性高：核對自己真實能力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696F6868-AB09-4E8B-AC45-0CCE2342A9CE}" type="parTrans" cxnId="{33150507-734D-4F9B-9E82-C3D57C1F84DC}">
      <dgm:prSet/>
      <dgm:spPr/>
      <dgm:t>
        <a:bodyPr/>
        <a:lstStyle/>
        <a:p>
          <a:endParaRPr lang="zh-TW" altLang="en-US"/>
        </a:p>
      </dgm:t>
    </dgm:pt>
    <dgm:pt modelId="{005F0E2F-B651-46DF-966C-A92F654F5FCD}" type="sibTrans" cxnId="{33150507-734D-4F9B-9E82-C3D57C1F84DC}">
      <dgm:prSet/>
      <dgm:spPr/>
      <dgm:t>
        <a:bodyPr/>
        <a:lstStyle/>
        <a:p>
          <a:endParaRPr lang="zh-TW" altLang="en-US"/>
        </a:p>
      </dgm:t>
    </dgm:pt>
    <dgm:pt modelId="{3389AD03-FA60-44BF-A781-F580DF174A83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科系關聯性低：思考做決定的最重要考量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693007A8-86C3-492F-8B80-7B35C565D16D}" type="parTrans" cxnId="{2937A682-BD45-404B-A937-9F30C065DBD8}">
      <dgm:prSet/>
      <dgm:spPr/>
      <dgm:t>
        <a:bodyPr/>
        <a:lstStyle/>
        <a:p>
          <a:endParaRPr lang="zh-TW" altLang="en-US"/>
        </a:p>
      </dgm:t>
    </dgm:pt>
    <dgm:pt modelId="{28C49025-747A-48E1-BC48-041DC3E8A9CD}" type="sibTrans" cxnId="{2937A682-BD45-404B-A937-9F30C065DBD8}">
      <dgm:prSet/>
      <dgm:spPr/>
      <dgm:t>
        <a:bodyPr/>
        <a:lstStyle/>
        <a:p>
          <a:endParaRPr lang="zh-TW" altLang="en-US"/>
        </a:p>
      </dgm:t>
    </dgm:pt>
    <dgm:pt modelId="{D99783D9-278B-4175-843F-E875AC895D18}">
      <dgm:prSet phldrT="[文字]" custT="1"/>
      <dgm:spPr/>
      <dgm:t>
        <a:bodyPr/>
        <a:lstStyle/>
        <a:p>
          <a:pPr algn="l"/>
          <a:r>
            <a:rPr lang="en-US" altLang="zh-TW" sz="3600" b="1" dirty="0" smtClean="0"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3600" b="1" dirty="0" smtClean="0">
              <a:latin typeface="微軟正黑體" pitchFamily="34" charset="-120"/>
              <a:ea typeface="微軟正黑體" pitchFamily="34" charset="-120"/>
            </a:rPr>
            <a:t>種</a:t>
          </a:r>
          <a:endParaRPr lang="zh-TW" altLang="en-US" sz="3600" b="1" dirty="0">
            <a:latin typeface="微軟正黑體" pitchFamily="34" charset="-120"/>
            <a:ea typeface="微軟正黑體" pitchFamily="34" charset="-120"/>
          </a:endParaRPr>
        </a:p>
      </dgm:t>
    </dgm:pt>
    <dgm:pt modelId="{ADB6B65E-DB9E-46C0-B10A-D4B12A545324}" type="parTrans" cxnId="{25754B96-4491-4CB9-9DE9-EE9572F135CD}">
      <dgm:prSet/>
      <dgm:spPr/>
      <dgm:t>
        <a:bodyPr/>
        <a:lstStyle/>
        <a:p>
          <a:endParaRPr lang="zh-TW" altLang="en-US"/>
        </a:p>
      </dgm:t>
    </dgm:pt>
    <dgm:pt modelId="{13A5152A-D797-445E-846C-0461D7B7E55D}" type="sibTrans" cxnId="{25754B96-4491-4CB9-9DE9-EE9572F135CD}">
      <dgm:prSet/>
      <dgm:spPr/>
      <dgm:t>
        <a:bodyPr/>
        <a:lstStyle/>
        <a:p>
          <a:endParaRPr lang="zh-TW" altLang="en-US"/>
        </a:p>
      </dgm:t>
    </dgm:pt>
    <dgm:pt modelId="{0A5D3742-B02E-4797-9F3D-1E738702FCF4}">
      <dgm:prSet phldrT="[文字]" custT="1"/>
      <dgm:spPr/>
      <dgm:t>
        <a:bodyPr/>
        <a:lstStyle/>
        <a:p>
          <a:pPr>
            <a:lnSpc>
              <a:spcPct val="80000"/>
            </a:lnSpc>
          </a:pP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想想做決定的原因（自己、環境、重要他人）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632C879A-A2B3-4DF7-A4D6-D776149E7AFD}" type="parTrans" cxnId="{22AC5015-5AD4-4FA7-BA7D-0CBAF70790C5}">
      <dgm:prSet/>
      <dgm:spPr/>
      <dgm:t>
        <a:bodyPr/>
        <a:lstStyle/>
        <a:p>
          <a:endParaRPr lang="zh-TW" altLang="en-US"/>
        </a:p>
      </dgm:t>
    </dgm:pt>
    <dgm:pt modelId="{AF90D38E-55C6-4025-94A2-0191091BC4DD}" type="sibTrans" cxnId="{22AC5015-5AD4-4FA7-BA7D-0CBAF70790C5}">
      <dgm:prSet/>
      <dgm:spPr/>
      <dgm:t>
        <a:bodyPr/>
        <a:lstStyle/>
        <a:p>
          <a:endParaRPr lang="zh-TW" altLang="en-US"/>
        </a:p>
      </dgm:t>
    </dgm:pt>
    <dgm:pt modelId="{73F34416-EFBD-4B96-B93E-4A21379B7821}">
      <dgm:prSet phldrT="[文字]" custT="1"/>
      <dgm:spPr/>
      <dgm:t>
        <a:bodyPr/>
        <a:lstStyle/>
        <a:p>
          <a:pPr>
            <a:lnSpc>
              <a:spcPct val="80000"/>
            </a:lnSpc>
          </a:pP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增加更多備案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1B53F796-7D16-444F-BB29-8154C10CD17B}" type="parTrans" cxnId="{2514F69A-56E3-4147-B7E1-C71F71A59F26}">
      <dgm:prSet/>
      <dgm:spPr/>
      <dgm:t>
        <a:bodyPr/>
        <a:lstStyle/>
        <a:p>
          <a:endParaRPr lang="zh-TW" altLang="en-US"/>
        </a:p>
      </dgm:t>
    </dgm:pt>
    <dgm:pt modelId="{CD1E8CD1-0AC1-43B1-9924-B24AA2FEA973}" type="sibTrans" cxnId="{2514F69A-56E3-4147-B7E1-C71F71A59F26}">
      <dgm:prSet/>
      <dgm:spPr/>
      <dgm:t>
        <a:bodyPr/>
        <a:lstStyle/>
        <a:p>
          <a:endParaRPr lang="zh-TW" altLang="en-US"/>
        </a:p>
      </dgm:t>
    </dgm:pt>
    <dgm:pt modelId="{E71D9227-959D-4D00-A0F9-E287CD9C907D}">
      <dgm:prSet phldrT="[文字]" custT="1"/>
      <dgm:spPr/>
      <dgm:t>
        <a:bodyPr/>
        <a:lstStyle/>
        <a:p>
          <a:pPr algn="l"/>
          <a:r>
            <a:rPr lang="en-US" altLang="zh-TW" sz="3600" b="1" dirty="0" smtClean="0"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3600" b="1" dirty="0" smtClean="0">
              <a:latin typeface="微軟正黑體" pitchFamily="34" charset="-120"/>
              <a:ea typeface="微軟正黑體" pitchFamily="34" charset="-120"/>
            </a:rPr>
            <a:t>種以上</a:t>
          </a:r>
          <a:endParaRPr lang="zh-TW" altLang="en-US" sz="3600" b="1" dirty="0">
            <a:latin typeface="微軟正黑體" pitchFamily="34" charset="-120"/>
            <a:ea typeface="微軟正黑體" pitchFamily="34" charset="-120"/>
          </a:endParaRPr>
        </a:p>
      </dgm:t>
    </dgm:pt>
    <dgm:pt modelId="{EE6A1D19-75BB-43C5-BA0E-1ACDE1E3FA79}" type="parTrans" cxnId="{A91E0D7F-4AD4-45CF-8D68-23D3B0E0245A}">
      <dgm:prSet/>
      <dgm:spPr/>
      <dgm:t>
        <a:bodyPr/>
        <a:lstStyle/>
        <a:p>
          <a:endParaRPr lang="zh-TW" altLang="en-US"/>
        </a:p>
      </dgm:t>
    </dgm:pt>
    <dgm:pt modelId="{788804B8-A1D9-4F66-BF40-56CA8CB3C5A0}" type="sibTrans" cxnId="{A91E0D7F-4AD4-45CF-8D68-23D3B0E0245A}">
      <dgm:prSet/>
      <dgm:spPr/>
      <dgm:t>
        <a:bodyPr/>
        <a:lstStyle/>
        <a:p>
          <a:endParaRPr lang="zh-TW" altLang="en-US"/>
        </a:p>
      </dgm:t>
    </dgm:pt>
    <dgm:pt modelId="{C5C531A2-94A0-412B-8CDA-92B8A5BE54C1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科系關聯性高：順序是否要調整？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BD94C589-AAC6-4C58-BB06-4D0FAFF64CDB}" type="parTrans" cxnId="{77D79682-D258-445D-AA46-9EF0C23F7B9C}">
      <dgm:prSet/>
      <dgm:spPr/>
      <dgm:t>
        <a:bodyPr/>
        <a:lstStyle/>
        <a:p>
          <a:endParaRPr lang="zh-TW" altLang="en-US"/>
        </a:p>
      </dgm:t>
    </dgm:pt>
    <dgm:pt modelId="{421CA5EA-BCD4-4554-8304-76728AF6A6ED}" type="sibTrans" cxnId="{77D79682-D258-445D-AA46-9EF0C23F7B9C}">
      <dgm:prSet/>
      <dgm:spPr/>
      <dgm:t>
        <a:bodyPr/>
        <a:lstStyle/>
        <a:p>
          <a:endParaRPr lang="zh-TW" altLang="en-US"/>
        </a:p>
      </dgm:t>
    </dgm:pt>
    <dgm:pt modelId="{2E9E8F14-DEEC-4AA0-85AA-884CCDC6C5A1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科系關聯性低：持續做生涯探索</a:t>
          </a:r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</a:rPr>
            <a:t>。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12BAD3F7-2FE7-4688-849D-69E50933DDBC}" type="parTrans" cxnId="{CAD5564B-CFCD-44EA-8B14-9E61BA75D814}">
      <dgm:prSet/>
      <dgm:spPr/>
      <dgm:t>
        <a:bodyPr/>
        <a:lstStyle/>
        <a:p>
          <a:endParaRPr lang="zh-TW" altLang="en-US"/>
        </a:p>
      </dgm:t>
    </dgm:pt>
    <dgm:pt modelId="{2DD23771-51C9-43EC-8DF5-84E1690F7631}" type="sibTrans" cxnId="{CAD5564B-CFCD-44EA-8B14-9E61BA75D814}">
      <dgm:prSet/>
      <dgm:spPr/>
      <dgm:t>
        <a:bodyPr/>
        <a:lstStyle/>
        <a:p>
          <a:endParaRPr lang="zh-TW" altLang="en-US"/>
        </a:p>
      </dgm:t>
    </dgm:pt>
    <dgm:pt modelId="{520DBC79-C297-43E6-8675-A9D09FE3EB85}">
      <dgm:prSet phldrT="[文字]" custT="1"/>
      <dgm:spPr/>
      <dgm:t>
        <a:bodyPr/>
        <a:lstStyle/>
        <a:p>
          <a:pPr>
            <a:lnSpc>
              <a:spcPct val="80000"/>
            </a:lnSpc>
          </a:pP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真實衡量自己的能力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F295296C-756E-4DFF-8E80-65B94BD2E7FC}" type="parTrans" cxnId="{BA7DA955-11C8-4E50-AF2D-4ED3408ACBE1}">
      <dgm:prSet/>
      <dgm:spPr/>
      <dgm:t>
        <a:bodyPr/>
        <a:lstStyle/>
        <a:p>
          <a:endParaRPr lang="zh-TW" altLang="en-US"/>
        </a:p>
      </dgm:t>
    </dgm:pt>
    <dgm:pt modelId="{C8D6315B-DC7F-454C-A834-4F575B1C6467}" type="sibTrans" cxnId="{BA7DA955-11C8-4E50-AF2D-4ED3408ACBE1}">
      <dgm:prSet/>
      <dgm:spPr/>
      <dgm:t>
        <a:bodyPr/>
        <a:lstStyle/>
        <a:p>
          <a:endParaRPr lang="zh-TW" altLang="en-US"/>
        </a:p>
      </dgm:t>
    </dgm:pt>
    <dgm:pt modelId="{D84785A1-9B1D-49DA-A843-7C347FA5C184}" type="pres">
      <dgm:prSet presAssocID="{E80B1229-6FA2-43CC-9315-38AA3D3791E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B1D489D-3D09-4FB3-A956-B02D2FC579B9}" type="pres">
      <dgm:prSet presAssocID="{498A16E8-0C01-40FF-BB65-A158048A3C3F}" presName="circle1" presStyleLbl="node1" presStyleIdx="0" presStyleCnt="3"/>
      <dgm:spPr/>
    </dgm:pt>
    <dgm:pt modelId="{46072364-A4EE-4F78-AB1C-2C1F3E5BB642}" type="pres">
      <dgm:prSet presAssocID="{498A16E8-0C01-40FF-BB65-A158048A3C3F}" presName="space" presStyleCnt="0"/>
      <dgm:spPr/>
    </dgm:pt>
    <dgm:pt modelId="{388C77AE-32E0-4F42-8AD7-28BF476DE90A}" type="pres">
      <dgm:prSet presAssocID="{498A16E8-0C01-40FF-BB65-A158048A3C3F}" presName="rect1" presStyleLbl="alignAcc1" presStyleIdx="0" presStyleCnt="3" custScaleX="100000" custLinFactNeighborX="-65"/>
      <dgm:spPr/>
      <dgm:t>
        <a:bodyPr/>
        <a:lstStyle/>
        <a:p>
          <a:endParaRPr lang="zh-TW" altLang="en-US"/>
        </a:p>
      </dgm:t>
    </dgm:pt>
    <dgm:pt modelId="{C47BCEAD-00E4-487D-A9DE-C163010BE2BE}" type="pres">
      <dgm:prSet presAssocID="{D99783D9-278B-4175-843F-E875AC895D18}" presName="vertSpace2" presStyleLbl="node1" presStyleIdx="0" presStyleCnt="3"/>
      <dgm:spPr/>
    </dgm:pt>
    <dgm:pt modelId="{7C64C809-FFFC-41AB-BBA3-C8177CD0C1E7}" type="pres">
      <dgm:prSet presAssocID="{D99783D9-278B-4175-843F-E875AC895D18}" presName="circle2" presStyleLbl="node1" presStyleIdx="1" presStyleCnt="3"/>
      <dgm:spPr/>
    </dgm:pt>
    <dgm:pt modelId="{73B9FA82-412B-4525-8D72-421CAFB60876}" type="pres">
      <dgm:prSet presAssocID="{D99783D9-278B-4175-843F-E875AC895D18}" presName="rect2" presStyleLbl="alignAcc1" presStyleIdx="1" presStyleCnt="3" custScaleY="101552"/>
      <dgm:spPr/>
      <dgm:t>
        <a:bodyPr/>
        <a:lstStyle/>
        <a:p>
          <a:endParaRPr lang="zh-TW" altLang="en-US"/>
        </a:p>
      </dgm:t>
    </dgm:pt>
    <dgm:pt modelId="{F7643BDB-8583-411E-B448-592BFD2404CC}" type="pres">
      <dgm:prSet presAssocID="{E71D9227-959D-4D00-A0F9-E287CD9C907D}" presName="vertSpace3" presStyleLbl="node1" presStyleIdx="1" presStyleCnt="3"/>
      <dgm:spPr/>
    </dgm:pt>
    <dgm:pt modelId="{C2AC3B99-1830-479A-BD6A-31C50EC29EA9}" type="pres">
      <dgm:prSet presAssocID="{E71D9227-959D-4D00-A0F9-E287CD9C907D}" presName="circle3" presStyleLbl="node1" presStyleIdx="2" presStyleCnt="3"/>
      <dgm:spPr/>
    </dgm:pt>
    <dgm:pt modelId="{DE0695C9-DF37-4DAE-B3CE-0C7300D90495}" type="pres">
      <dgm:prSet presAssocID="{E71D9227-959D-4D00-A0F9-E287CD9C907D}" presName="rect3" presStyleLbl="alignAcc1" presStyleIdx="2" presStyleCnt="3"/>
      <dgm:spPr/>
      <dgm:t>
        <a:bodyPr/>
        <a:lstStyle/>
        <a:p>
          <a:endParaRPr lang="zh-TW" altLang="en-US"/>
        </a:p>
      </dgm:t>
    </dgm:pt>
    <dgm:pt modelId="{C4BCC207-65A7-4DAE-9D9D-70A52FDF49A1}" type="pres">
      <dgm:prSet presAssocID="{498A16E8-0C01-40FF-BB65-A158048A3C3F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6D78DD4-9533-4950-B5DD-AC0A89C7B575}" type="pres">
      <dgm:prSet presAssocID="{498A16E8-0C01-40FF-BB65-A158048A3C3F}" presName="rect1ChTx" presStyleLbl="alignAcc1" presStyleIdx="2" presStyleCnt="3" custScaleX="170804" custLinFactNeighborX="-2885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E23657A-3B92-4E2A-8A78-EBEB69C26FAA}" type="pres">
      <dgm:prSet presAssocID="{D99783D9-278B-4175-843F-E875AC895D18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218834E-D3C4-461B-B9EB-C4062E6907B2}" type="pres">
      <dgm:prSet presAssocID="{D99783D9-278B-4175-843F-E875AC895D18}" presName="rect2ChTx" presStyleLbl="alignAcc1" presStyleIdx="2" presStyleCnt="3" custScaleX="180119" custLinFactNeighborX="-32940" custLinFactNeighborY="600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6B03B6-1C1D-4F62-A7C3-2A36DD8131E9}" type="pres">
      <dgm:prSet presAssocID="{E71D9227-959D-4D00-A0F9-E287CD9C907D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B4A802-AB9F-464E-A51C-C245D405930D}" type="pres">
      <dgm:prSet presAssocID="{E71D9227-959D-4D00-A0F9-E287CD9C907D}" presName="rect3ChTx" presStyleLbl="alignAcc1" presStyleIdx="2" presStyleCnt="3" custScaleX="156885" custLinFactNeighborX="-21124" custLinFactNeighborY="328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44910CA-2DCD-4862-A881-D1A618775A22}" type="presOf" srcId="{E80B1229-6FA2-43CC-9315-38AA3D3791EE}" destId="{D84785A1-9B1D-49DA-A843-7C347FA5C184}" srcOrd="0" destOrd="0" presId="urn:microsoft.com/office/officeart/2005/8/layout/target3"/>
    <dgm:cxn modelId="{25754B96-4491-4CB9-9DE9-EE9572F135CD}" srcId="{E80B1229-6FA2-43CC-9315-38AA3D3791EE}" destId="{D99783D9-278B-4175-843F-E875AC895D18}" srcOrd="1" destOrd="0" parTransId="{ADB6B65E-DB9E-46C0-B10A-D4B12A545324}" sibTransId="{13A5152A-D797-445E-846C-0461D7B7E55D}"/>
    <dgm:cxn modelId="{9E0602D6-0852-4146-88E2-F0AAF16DBB24}" srcId="{E80B1229-6FA2-43CC-9315-38AA3D3791EE}" destId="{498A16E8-0C01-40FF-BB65-A158048A3C3F}" srcOrd="0" destOrd="0" parTransId="{9DD8950C-2C44-483C-B65F-91C5C763EE5A}" sibTransId="{4DC4B095-B9FA-4672-AFB2-D57D5C6809B3}"/>
    <dgm:cxn modelId="{2514F69A-56E3-4147-B7E1-C71F71A59F26}" srcId="{D99783D9-278B-4175-843F-E875AC895D18}" destId="{73F34416-EFBD-4B96-B93E-4A21379B7821}" srcOrd="1" destOrd="0" parTransId="{1B53F796-7D16-444F-BB29-8154C10CD17B}" sibTransId="{CD1E8CD1-0AC1-43B1-9924-B24AA2FEA973}"/>
    <dgm:cxn modelId="{BA7DA955-11C8-4E50-AF2D-4ED3408ACBE1}" srcId="{D99783D9-278B-4175-843F-E875AC895D18}" destId="{520DBC79-C297-43E6-8675-A9D09FE3EB85}" srcOrd="2" destOrd="0" parTransId="{F295296C-756E-4DFF-8E80-65B94BD2E7FC}" sibTransId="{C8D6315B-DC7F-454C-A834-4F575B1C6467}"/>
    <dgm:cxn modelId="{3CD3D23F-1166-44D5-80FC-5ACBE89724CE}" type="presOf" srcId="{D99783D9-278B-4175-843F-E875AC895D18}" destId="{73B9FA82-412B-4525-8D72-421CAFB60876}" srcOrd="0" destOrd="0" presId="urn:microsoft.com/office/officeart/2005/8/layout/target3"/>
    <dgm:cxn modelId="{465D3AE6-19C2-4BB9-B27F-C7FCADA78E6A}" type="presOf" srcId="{25C67BC0-7F02-444D-8C53-BE3B952BA520}" destId="{E6D78DD4-9533-4950-B5DD-AC0A89C7B575}" srcOrd="0" destOrd="0" presId="urn:microsoft.com/office/officeart/2005/8/layout/target3"/>
    <dgm:cxn modelId="{D90EED10-FD9D-488D-A6C3-1934B7C84BF9}" type="presOf" srcId="{E71D9227-959D-4D00-A0F9-E287CD9C907D}" destId="{7C6B03B6-1C1D-4F62-A7C3-2A36DD8131E9}" srcOrd="1" destOrd="0" presId="urn:microsoft.com/office/officeart/2005/8/layout/target3"/>
    <dgm:cxn modelId="{C239687E-97DB-43B2-B09A-0A416047D1F1}" type="presOf" srcId="{2E9E8F14-DEEC-4AA0-85AA-884CCDC6C5A1}" destId="{73B4A802-AB9F-464E-A51C-C245D405930D}" srcOrd="0" destOrd="1" presId="urn:microsoft.com/office/officeart/2005/8/layout/target3"/>
    <dgm:cxn modelId="{C434CE6D-2D8C-4B07-BABB-397CCE2EB398}" type="presOf" srcId="{3389AD03-FA60-44BF-A781-F580DF174A83}" destId="{E6D78DD4-9533-4950-B5DD-AC0A89C7B575}" srcOrd="0" destOrd="1" presId="urn:microsoft.com/office/officeart/2005/8/layout/target3"/>
    <dgm:cxn modelId="{33150507-734D-4F9B-9E82-C3D57C1F84DC}" srcId="{498A16E8-0C01-40FF-BB65-A158048A3C3F}" destId="{25C67BC0-7F02-444D-8C53-BE3B952BA520}" srcOrd="0" destOrd="0" parTransId="{696F6868-AB09-4E8B-AC45-0CCE2342A9CE}" sibTransId="{005F0E2F-B651-46DF-966C-A92F654F5FCD}"/>
    <dgm:cxn modelId="{22AC5015-5AD4-4FA7-BA7D-0CBAF70790C5}" srcId="{D99783D9-278B-4175-843F-E875AC895D18}" destId="{0A5D3742-B02E-4797-9F3D-1E738702FCF4}" srcOrd="0" destOrd="0" parTransId="{632C879A-A2B3-4DF7-A4D6-D776149E7AFD}" sibTransId="{AF90D38E-55C6-4025-94A2-0191091BC4DD}"/>
    <dgm:cxn modelId="{3118A730-8B84-49DE-9856-B3899046C9DD}" type="presOf" srcId="{73F34416-EFBD-4B96-B93E-4A21379B7821}" destId="{8218834E-D3C4-461B-B9EB-C4062E6907B2}" srcOrd="0" destOrd="1" presId="urn:microsoft.com/office/officeart/2005/8/layout/target3"/>
    <dgm:cxn modelId="{DC70BF7D-CECE-42DE-BB08-5AC07C7691D8}" type="presOf" srcId="{498A16E8-0C01-40FF-BB65-A158048A3C3F}" destId="{C4BCC207-65A7-4DAE-9D9D-70A52FDF49A1}" srcOrd="1" destOrd="0" presId="urn:microsoft.com/office/officeart/2005/8/layout/target3"/>
    <dgm:cxn modelId="{69F97EA3-D342-4B66-9251-A0A861722875}" type="presOf" srcId="{C5C531A2-94A0-412B-8CDA-92B8A5BE54C1}" destId="{73B4A802-AB9F-464E-A51C-C245D405930D}" srcOrd="0" destOrd="0" presId="urn:microsoft.com/office/officeart/2005/8/layout/target3"/>
    <dgm:cxn modelId="{C0DD90BF-DCB0-40E8-AF95-82A08993ABC3}" type="presOf" srcId="{520DBC79-C297-43E6-8675-A9D09FE3EB85}" destId="{8218834E-D3C4-461B-B9EB-C4062E6907B2}" srcOrd="0" destOrd="2" presId="urn:microsoft.com/office/officeart/2005/8/layout/target3"/>
    <dgm:cxn modelId="{A91E0D7F-4AD4-45CF-8D68-23D3B0E0245A}" srcId="{E80B1229-6FA2-43CC-9315-38AA3D3791EE}" destId="{E71D9227-959D-4D00-A0F9-E287CD9C907D}" srcOrd="2" destOrd="0" parTransId="{EE6A1D19-75BB-43C5-BA0E-1ACDE1E3FA79}" sibTransId="{788804B8-A1D9-4F66-BF40-56CA8CB3C5A0}"/>
    <dgm:cxn modelId="{2937A682-BD45-404B-A937-9F30C065DBD8}" srcId="{498A16E8-0C01-40FF-BB65-A158048A3C3F}" destId="{3389AD03-FA60-44BF-A781-F580DF174A83}" srcOrd="1" destOrd="0" parTransId="{693007A8-86C3-492F-8B80-7B35C565D16D}" sibTransId="{28C49025-747A-48E1-BC48-041DC3E8A9CD}"/>
    <dgm:cxn modelId="{1D8DEA7F-07F2-48CB-882F-3220ADAD7D9B}" type="presOf" srcId="{498A16E8-0C01-40FF-BB65-A158048A3C3F}" destId="{388C77AE-32E0-4F42-8AD7-28BF476DE90A}" srcOrd="0" destOrd="0" presId="urn:microsoft.com/office/officeart/2005/8/layout/target3"/>
    <dgm:cxn modelId="{E5E4A1CB-FE39-40A4-A183-460A89848AFF}" type="presOf" srcId="{0A5D3742-B02E-4797-9F3D-1E738702FCF4}" destId="{8218834E-D3C4-461B-B9EB-C4062E6907B2}" srcOrd="0" destOrd="0" presId="urn:microsoft.com/office/officeart/2005/8/layout/target3"/>
    <dgm:cxn modelId="{78DA9CB3-FFC6-4216-A9B2-A26F45A67667}" type="presOf" srcId="{E71D9227-959D-4D00-A0F9-E287CD9C907D}" destId="{DE0695C9-DF37-4DAE-B3CE-0C7300D90495}" srcOrd="0" destOrd="0" presId="urn:microsoft.com/office/officeart/2005/8/layout/target3"/>
    <dgm:cxn modelId="{C52F3296-C85E-4FF4-B48B-0546A566BBD7}" type="presOf" srcId="{D99783D9-278B-4175-843F-E875AC895D18}" destId="{5E23657A-3B92-4E2A-8A78-EBEB69C26FAA}" srcOrd="1" destOrd="0" presId="urn:microsoft.com/office/officeart/2005/8/layout/target3"/>
    <dgm:cxn modelId="{77D79682-D258-445D-AA46-9EF0C23F7B9C}" srcId="{E71D9227-959D-4D00-A0F9-E287CD9C907D}" destId="{C5C531A2-94A0-412B-8CDA-92B8A5BE54C1}" srcOrd="0" destOrd="0" parTransId="{BD94C589-AAC6-4C58-BB06-4D0FAFF64CDB}" sibTransId="{421CA5EA-BCD4-4554-8304-76728AF6A6ED}"/>
    <dgm:cxn modelId="{CAD5564B-CFCD-44EA-8B14-9E61BA75D814}" srcId="{E71D9227-959D-4D00-A0F9-E287CD9C907D}" destId="{2E9E8F14-DEEC-4AA0-85AA-884CCDC6C5A1}" srcOrd="1" destOrd="0" parTransId="{12BAD3F7-2FE7-4688-849D-69E50933DDBC}" sibTransId="{2DD23771-51C9-43EC-8DF5-84E1690F7631}"/>
    <dgm:cxn modelId="{1FFEE84A-706D-4A5E-9138-C7A9C47DAAAC}" type="presParOf" srcId="{D84785A1-9B1D-49DA-A843-7C347FA5C184}" destId="{0B1D489D-3D09-4FB3-A956-B02D2FC579B9}" srcOrd="0" destOrd="0" presId="urn:microsoft.com/office/officeart/2005/8/layout/target3"/>
    <dgm:cxn modelId="{97A95459-5A12-4622-9641-2246FAF8281C}" type="presParOf" srcId="{D84785A1-9B1D-49DA-A843-7C347FA5C184}" destId="{46072364-A4EE-4F78-AB1C-2C1F3E5BB642}" srcOrd="1" destOrd="0" presId="urn:microsoft.com/office/officeart/2005/8/layout/target3"/>
    <dgm:cxn modelId="{7A5D9D32-EA3A-46EC-A2BB-BFD0AED10CAD}" type="presParOf" srcId="{D84785A1-9B1D-49DA-A843-7C347FA5C184}" destId="{388C77AE-32E0-4F42-8AD7-28BF476DE90A}" srcOrd="2" destOrd="0" presId="urn:microsoft.com/office/officeart/2005/8/layout/target3"/>
    <dgm:cxn modelId="{F195F9DD-084E-4607-9523-3E7B4AC3067A}" type="presParOf" srcId="{D84785A1-9B1D-49DA-A843-7C347FA5C184}" destId="{C47BCEAD-00E4-487D-A9DE-C163010BE2BE}" srcOrd="3" destOrd="0" presId="urn:microsoft.com/office/officeart/2005/8/layout/target3"/>
    <dgm:cxn modelId="{C6E66755-311F-400C-BB71-D63325C30BBB}" type="presParOf" srcId="{D84785A1-9B1D-49DA-A843-7C347FA5C184}" destId="{7C64C809-FFFC-41AB-BBA3-C8177CD0C1E7}" srcOrd="4" destOrd="0" presId="urn:microsoft.com/office/officeart/2005/8/layout/target3"/>
    <dgm:cxn modelId="{CB062FBD-F790-43A2-9B48-2F7EFFAF23F4}" type="presParOf" srcId="{D84785A1-9B1D-49DA-A843-7C347FA5C184}" destId="{73B9FA82-412B-4525-8D72-421CAFB60876}" srcOrd="5" destOrd="0" presId="urn:microsoft.com/office/officeart/2005/8/layout/target3"/>
    <dgm:cxn modelId="{F31C75D4-5634-4664-8F61-D2E8E786D3FA}" type="presParOf" srcId="{D84785A1-9B1D-49DA-A843-7C347FA5C184}" destId="{F7643BDB-8583-411E-B448-592BFD2404CC}" srcOrd="6" destOrd="0" presId="urn:microsoft.com/office/officeart/2005/8/layout/target3"/>
    <dgm:cxn modelId="{57E2B32A-7838-4BF8-AC1D-5A552EEA2657}" type="presParOf" srcId="{D84785A1-9B1D-49DA-A843-7C347FA5C184}" destId="{C2AC3B99-1830-479A-BD6A-31C50EC29EA9}" srcOrd="7" destOrd="0" presId="urn:microsoft.com/office/officeart/2005/8/layout/target3"/>
    <dgm:cxn modelId="{0456E38F-82DA-4B15-BE84-A925565CE3EB}" type="presParOf" srcId="{D84785A1-9B1D-49DA-A843-7C347FA5C184}" destId="{DE0695C9-DF37-4DAE-B3CE-0C7300D90495}" srcOrd="8" destOrd="0" presId="urn:microsoft.com/office/officeart/2005/8/layout/target3"/>
    <dgm:cxn modelId="{854F9E35-46E9-44A1-B81C-70CEE719FD98}" type="presParOf" srcId="{D84785A1-9B1D-49DA-A843-7C347FA5C184}" destId="{C4BCC207-65A7-4DAE-9D9D-70A52FDF49A1}" srcOrd="9" destOrd="0" presId="urn:microsoft.com/office/officeart/2005/8/layout/target3"/>
    <dgm:cxn modelId="{03410A48-2F8E-4E8F-893B-154750BE5C39}" type="presParOf" srcId="{D84785A1-9B1D-49DA-A843-7C347FA5C184}" destId="{E6D78DD4-9533-4950-B5DD-AC0A89C7B575}" srcOrd="10" destOrd="0" presId="urn:microsoft.com/office/officeart/2005/8/layout/target3"/>
    <dgm:cxn modelId="{3CBCE41B-FEF5-443F-BFA2-769FE7E953ED}" type="presParOf" srcId="{D84785A1-9B1D-49DA-A843-7C347FA5C184}" destId="{5E23657A-3B92-4E2A-8A78-EBEB69C26FAA}" srcOrd="11" destOrd="0" presId="urn:microsoft.com/office/officeart/2005/8/layout/target3"/>
    <dgm:cxn modelId="{F369E5CF-550E-42C5-91B6-2116BD2A0554}" type="presParOf" srcId="{D84785A1-9B1D-49DA-A843-7C347FA5C184}" destId="{8218834E-D3C4-461B-B9EB-C4062E6907B2}" srcOrd="12" destOrd="0" presId="urn:microsoft.com/office/officeart/2005/8/layout/target3"/>
    <dgm:cxn modelId="{F8FCA00B-20E5-48A9-9D04-136868251FE4}" type="presParOf" srcId="{D84785A1-9B1D-49DA-A843-7C347FA5C184}" destId="{7C6B03B6-1C1D-4F62-A7C3-2A36DD8131E9}" srcOrd="13" destOrd="0" presId="urn:microsoft.com/office/officeart/2005/8/layout/target3"/>
    <dgm:cxn modelId="{F7236AFC-700F-4E8D-BFF5-FE598A77880D}" type="presParOf" srcId="{D84785A1-9B1D-49DA-A843-7C347FA5C184}" destId="{73B4A802-AB9F-464E-A51C-C245D405930D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8A5EF-14CC-4D99-B9B5-ADC491578342}">
      <dsp:nvSpPr>
        <dsp:cNvPr id="0" name=""/>
        <dsp:cNvSpPr/>
      </dsp:nvSpPr>
      <dsp:spPr>
        <a:xfrm rot="16200000">
          <a:off x="923032" y="-923032"/>
          <a:ext cx="2384152" cy="4230216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考試</a:t>
          </a:r>
          <a:r>
            <a:rPr lang="zh-TW" altLang="en-US" sz="2800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分發</a:t>
          </a:r>
          <a:r>
            <a:rPr lang="en-US" altLang="zh-TW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-2</a:t>
          </a: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班</a:t>
          </a:r>
          <a:endParaRPr lang="en-US" altLang="zh-TW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72</a:t>
          </a: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個</a:t>
          </a: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名額</a:t>
          </a:r>
          <a:endParaRPr lang="en-US" altLang="zh-TW" sz="2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-1" y="1"/>
        <a:ext cx="4230216" cy="1788114"/>
      </dsp:txXfrm>
    </dsp:sp>
    <dsp:sp modelId="{3FA2D15B-CF76-4202-AA22-9C6B1404492F}">
      <dsp:nvSpPr>
        <dsp:cNvPr id="0" name=""/>
        <dsp:cNvSpPr/>
      </dsp:nvSpPr>
      <dsp:spPr>
        <a:xfrm>
          <a:off x="4230216" y="0"/>
          <a:ext cx="4230216" cy="2384152"/>
        </a:xfrm>
        <a:prstGeom prst="round1Rect">
          <a:avLst/>
        </a:prstGeom>
        <a:solidFill>
          <a:schemeClr val="accent5">
            <a:hueOff val="-2765350"/>
            <a:satOff val="1275"/>
            <a:lumOff val="5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專業</a:t>
          </a:r>
          <a:r>
            <a:rPr lang="zh-TW" altLang="en-US" sz="2800" kern="12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群科</a:t>
          </a:r>
          <a:r>
            <a:rPr lang="en-US" altLang="zh-TW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-72</a:t>
          </a: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班</a:t>
          </a:r>
          <a:r>
            <a:rPr lang="en-US" altLang="zh-TW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zh-TW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2223</a:t>
          </a:r>
          <a:r>
            <a:rPr lang="zh-TW" altLang="en-US" sz="2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個</a:t>
          </a: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名額</a:t>
          </a:r>
        </a:p>
      </dsp:txBody>
      <dsp:txXfrm>
        <a:off x="4230216" y="0"/>
        <a:ext cx="4230216" cy="1788114"/>
      </dsp:txXfrm>
    </dsp:sp>
    <dsp:sp modelId="{E95F4473-6895-42D5-9283-BB264002653F}">
      <dsp:nvSpPr>
        <dsp:cNvPr id="0" name=""/>
        <dsp:cNvSpPr/>
      </dsp:nvSpPr>
      <dsp:spPr>
        <a:xfrm rot="10800000">
          <a:off x="0" y="2384152"/>
          <a:ext cx="4230216" cy="2384152"/>
        </a:xfrm>
        <a:prstGeom prst="round1Rect">
          <a:avLst/>
        </a:prstGeom>
        <a:solidFill>
          <a:schemeClr val="accent5">
            <a:hueOff val="-5530700"/>
            <a:satOff val="2551"/>
            <a:lumOff val="113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科學班</a:t>
          </a:r>
          <a:r>
            <a:rPr lang="en-US" altLang="zh-TW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-1</a:t>
          </a: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班</a:t>
          </a:r>
          <a:r>
            <a:rPr lang="en-US" altLang="zh-TW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zh-TW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30</a:t>
          </a:r>
          <a:r>
            <a: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個名額</a:t>
          </a:r>
        </a:p>
      </dsp:txBody>
      <dsp:txXfrm rot="10800000">
        <a:off x="0" y="2980189"/>
        <a:ext cx="4230216" cy="1788114"/>
      </dsp:txXfrm>
    </dsp:sp>
    <dsp:sp modelId="{6AB11538-AE62-4BBD-9767-0683C1A64A5B}">
      <dsp:nvSpPr>
        <dsp:cNvPr id="0" name=""/>
        <dsp:cNvSpPr/>
      </dsp:nvSpPr>
      <dsp:spPr>
        <a:xfrm rot="5400000">
          <a:off x="5153247" y="1461119"/>
          <a:ext cx="2384152" cy="4230216"/>
        </a:xfrm>
        <a:prstGeom prst="round1Rect">
          <a:avLst/>
        </a:prstGeom>
        <a:solidFill>
          <a:schemeClr val="accent5">
            <a:hueOff val="-8296049"/>
            <a:satOff val="3826"/>
            <a:lumOff val="170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體育班</a:t>
          </a:r>
          <a:r>
            <a:rPr lang="en-US" altLang="zh-TW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-</a:t>
          </a:r>
          <a:r>
            <a:rPr lang="en-US" altLang="zh-TW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15</a:t>
          </a: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班       </a:t>
          </a:r>
          <a:r>
            <a:rPr lang="en-US" altLang="zh-TW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473</a:t>
          </a: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個</a:t>
          </a: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名額</a:t>
          </a:r>
          <a:r>
            <a:rPr lang="en-US" altLang="zh-TW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藝才美術班</a:t>
          </a:r>
          <a:r>
            <a:rPr lang="en-US" altLang="zh-TW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-4</a:t>
          </a: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班 </a:t>
          </a:r>
          <a:r>
            <a:rPr lang="en-US" altLang="zh-TW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120</a:t>
          </a: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個名額</a:t>
          </a:r>
          <a:r>
            <a:rPr lang="en-US" altLang="zh-TW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藝才音樂班</a:t>
          </a:r>
          <a:r>
            <a:rPr lang="en-US" altLang="zh-TW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-3</a:t>
          </a: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班 </a:t>
          </a: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 </a:t>
          </a:r>
          <a:r>
            <a:rPr lang="en-US" altLang="zh-TW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90</a:t>
          </a: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個名額</a:t>
          </a:r>
          <a:r>
            <a:rPr lang="en-US" altLang="zh-TW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藝才舞蹈班</a:t>
          </a:r>
          <a:r>
            <a:rPr lang="en-US" altLang="zh-TW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-1</a:t>
          </a: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班 </a:t>
          </a: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 </a:t>
          </a:r>
          <a:r>
            <a:rPr lang="en-US" altLang="zh-TW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30</a:t>
          </a: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個名額</a:t>
          </a:r>
        </a:p>
      </dsp:txBody>
      <dsp:txXfrm rot="-5400000">
        <a:off x="4230216" y="2980189"/>
        <a:ext cx="4230216" cy="1788114"/>
      </dsp:txXfrm>
    </dsp:sp>
    <dsp:sp modelId="{7595E15C-553B-471B-9ADC-ED155AB191E3}">
      <dsp:nvSpPr>
        <dsp:cNvPr id="0" name=""/>
        <dsp:cNvSpPr/>
      </dsp:nvSpPr>
      <dsp:spPr>
        <a:xfrm>
          <a:off x="2771794" y="1788114"/>
          <a:ext cx="2916843" cy="1192076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109</a:t>
          </a: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學年</a:t>
          </a: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度桃連</a:t>
          </a: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區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特色</a:t>
          </a:r>
          <a:r>
            <a:rPr lang="zh-TW" altLang="en-US" sz="20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招生甄選</a:t>
          </a:r>
        </a:p>
      </dsp:txBody>
      <dsp:txXfrm>
        <a:off x="2829986" y="1846306"/>
        <a:ext cx="2800459" cy="107569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3B773A-443A-F24F-A937-5A59AE6AA9D4}">
      <dsp:nvSpPr>
        <dsp:cNvPr id="0" name=""/>
        <dsp:cNvSpPr/>
      </dsp:nvSpPr>
      <dsp:spPr>
        <a:xfrm>
          <a:off x="0" y="0"/>
          <a:ext cx="8984307" cy="5616608"/>
        </a:xfrm>
        <a:prstGeom prst="rightArrow">
          <a:avLst/>
        </a:prstGeom>
        <a:gradFill rotWithShape="1">
          <a:gsLst>
            <a:gs pos="0">
              <a:schemeClr val="accent6">
                <a:tint val="90000"/>
                <a:satMod val="130000"/>
              </a:schemeClr>
            </a:gs>
            <a:gs pos="50000">
              <a:schemeClr val="accent6">
                <a:tint val="45000"/>
                <a:satMod val="220000"/>
              </a:schemeClr>
            </a:gs>
            <a:gs pos="100000">
              <a:schemeClr val="accent6">
                <a:tint val="90000"/>
                <a:satMod val="130000"/>
              </a:schemeClr>
            </a:gs>
          </a:gsLst>
          <a:lin ang="5400000" scaled="1"/>
        </a:gradFill>
        <a:ln w="12700" cap="flat" cmpd="sng" algn="ctr">
          <a:solidFill>
            <a:schemeClr val="accent6"/>
          </a:solidFill>
          <a:prstDash val="solid"/>
        </a:ln>
        <a:effectLst>
          <a:glow rad="50600">
            <a:schemeClr val="accent6">
              <a:alpha val="40000"/>
            </a:schemeClr>
          </a:glo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F8189A-093C-48E1-9A00-E936CA353292}">
      <dsp:nvSpPr>
        <dsp:cNvPr id="0" name=""/>
        <dsp:cNvSpPr/>
      </dsp:nvSpPr>
      <dsp:spPr>
        <a:xfrm rot="21300000">
          <a:off x="21727" y="2114654"/>
          <a:ext cx="7036900" cy="805831"/>
        </a:xfrm>
        <a:prstGeom prst="mathMinus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9B2DE-4D19-40E0-BDC5-9F0AC79DCF63}">
      <dsp:nvSpPr>
        <dsp:cNvPr id="0" name=""/>
        <dsp:cNvSpPr/>
      </dsp:nvSpPr>
      <dsp:spPr>
        <a:xfrm>
          <a:off x="849642" y="266992"/>
          <a:ext cx="2124106" cy="2135940"/>
        </a:xfrm>
        <a:prstGeom prst="downArrow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C7F54D-B585-42BA-96E8-6F6CA84F0010}">
      <dsp:nvSpPr>
        <dsp:cNvPr id="0" name=""/>
        <dsp:cNvSpPr/>
      </dsp:nvSpPr>
      <dsp:spPr>
        <a:xfrm>
          <a:off x="3252500" y="0"/>
          <a:ext cx="3372605" cy="2242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u="sng" kern="1200" dirty="0" smtClean="0">
              <a:solidFill>
                <a:srgbClr val="C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想要</a:t>
          </a:r>
          <a:r>
            <a:rPr lang="zh-TW" altLang="en-US" sz="2400" b="1" kern="12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：</a:t>
          </a:r>
          <a:r>
            <a:rPr kumimoji="0" lang="zh-TW" altLang="en-US" sz="1400" b="1" kern="1200" dirty="0" smtClean="0">
              <a:ln w="12700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您知道自己想要的是什麼</a:t>
          </a:r>
          <a:r>
            <a:rPr kumimoji="0" lang="en-US" altLang="zh-TW" sz="1400" b="1" kern="1200" dirty="0" smtClean="0">
              <a:ln w="12700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1400" b="1" kern="1200" dirty="0">
            <a:solidFill>
              <a:srgbClr val="C00000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興趣</a:t>
          </a:r>
          <a:r>
            <a:rPr lang="zh-TW" altLang="en-US" sz="1600" b="1" kern="120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：喜歡的</a:t>
          </a:r>
          <a:endParaRPr lang="zh-TW" altLang="en-US" sz="1600" b="1" kern="1200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工作價值</a:t>
          </a:r>
          <a:r>
            <a:rPr lang="zh-TW" altLang="en-US" sz="1600" b="1" kern="120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：看重的</a:t>
          </a:r>
          <a:endParaRPr lang="zh-TW" altLang="en-US" sz="1600" b="1" kern="1200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工作風格</a:t>
          </a:r>
          <a:r>
            <a:rPr lang="zh-TW" altLang="en-US" sz="1600" b="1" kern="120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：個性傾向的</a:t>
          </a:r>
          <a:endParaRPr lang="zh-TW" altLang="en-US" sz="1600" b="1" kern="1200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52500" y="0"/>
        <a:ext cx="3372605" cy="2242737"/>
      </dsp:txXfrm>
    </dsp:sp>
    <dsp:sp modelId="{78A06470-986E-4C9E-A16A-039F6F1EC20F}">
      <dsp:nvSpPr>
        <dsp:cNvPr id="0" name=""/>
        <dsp:cNvSpPr/>
      </dsp:nvSpPr>
      <dsp:spPr>
        <a:xfrm>
          <a:off x="4106606" y="2936918"/>
          <a:ext cx="2124106" cy="2135940"/>
        </a:xfrm>
        <a:prstGeom prst="upArrow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A662A6-D1F1-43D2-89E5-8455C04CE06D}">
      <dsp:nvSpPr>
        <dsp:cNvPr id="0" name=""/>
        <dsp:cNvSpPr/>
      </dsp:nvSpPr>
      <dsp:spPr>
        <a:xfrm>
          <a:off x="797508" y="3052898"/>
          <a:ext cx="3226829" cy="2331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u="sng" kern="1200" dirty="0" smtClean="0">
              <a:solidFill>
                <a:srgbClr val="C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能要</a:t>
          </a:r>
          <a:r>
            <a:rPr lang="zh-TW" altLang="en-US" sz="2400" b="1" kern="12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：</a:t>
          </a:r>
          <a:r>
            <a:rPr kumimoji="0" lang="zh-TW" altLang="en-US" sz="1400" b="1" kern="1200" dirty="0" smtClean="0">
              <a:ln w="12700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您具備專業能力能夠達成工作任務？您具備基本能力能夠扮演工作角色</a:t>
          </a:r>
          <a:r>
            <a:rPr kumimoji="0" lang="en-US" altLang="zh-TW" sz="1400" b="1" kern="1200" dirty="0" smtClean="0">
              <a:ln w="12700">
                <a:noFill/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?</a:t>
          </a:r>
          <a:endParaRPr lang="zh-TW" altLang="en-US" sz="1400" b="1" kern="1200" dirty="0">
            <a:solidFill>
              <a:srgbClr val="C0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性向：</a:t>
          </a:r>
          <a:r>
            <a:rPr lang="zh-TW" altLang="en-US" sz="1600" b="1" kern="120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學習潛能</a:t>
          </a:r>
          <a:endParaRPr lang="zh-TW" altLang="en-US" sz="1600" b="1" kern="1200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知識：</a:t>
          </a:r>
          <a:r>
            <a:rPr lang="zh-TW" altLang="en-US" sz="1600" b="1" kern="120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懂得的</a:t>
          </a:r>
          <a:endParaRPr lang="zh-TW" altLang="en-US" sz="1600" b="1" kern="1200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技能：</a:t>
          </a:r>
          <a:r>
            <a:rPr lang="zh-TW" altLang="en-US" sz="1600" b="1" kern="1200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會做的</a:t>
          </a:r>
          <a:endParaRPr lang="zh-TW" altLang="en-US" sz="1600" b="1" kern="1200" dirty="0">
            <a:solidFill>
              <a:srgbClr val="7030A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97508" y="3052898"/>
        <a:ext cx="3226829" cy="233116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A8B5A-8489-4CCD-857B-5A2EE155CF4C}">
      <dsp:nvSpPr>
        <dsp:cNvPr id="0" name=""/>
        <dsp:cNvSpPr/>
      </dsp:nvSpPr>
      <dsp:spPr>
        <a:xfrm>
          <a:off x="0" y="692782"/>
          <a:ext cx="2325152" cy="13950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梳理過往</a:t>
          </a:r>
          <a:endParaRPr lang="en-US" altLang="zh-TW" sz="32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經驗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0" y="692782"/>
        <a:ext cx="2325152" cy="1395091"/>
      </dsp:txXfrm>
    </dsp:sp>
    <dsp:sp modelId="{4FBC1017-B4A7-4CAA-A4CC-9FB6B9261CAA}">
      <dsp:nvSpPr>
        <dsp:cNvPr id="0" name=""/>
        <dsp:cNvSpPr/>
      </dsp:nvSpPr>
      <dsp:spPr>
        <a:xfrm>
          <a:off x="2557667" y="692782"/>
          <a:ext cx="2325152" cy="13950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開發現在</a:t>
          </a:r>
          <a:endParaRPr lang="en-US" altLang="zh-TW" sz="32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經驗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57667" y="692782"/>
        <a:ext cx="2325152" cy="1395091"/>
      </dsp:txXfrm>
    </dsp:sp>
    <dsp:sp modelId="{4F598DEF-1CBC-49FF-B620-5011E598F00B}">
      <dsp:nvSpPr>
        <dsp:cNvPr id="0" name=""/>
        <dsp:cNvSpPr/>
      </dsp:nvSpPr>
      <dsp:spPr>
        <a:xfrm>
          <a:off x="5115335" y="692782"/>
          <a:ext cx="2325152" cy="13950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模擬未來</a:t>
          </a:r>
          <a:endParaRPr lang="en-US" altLang="zh-TW" sz="32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經驗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115335" y="692782"/>
        <a:ext cx="2325152" cy="1395091"/>
      </dsp:txXfrm>
    </dsp:sp>
    <dsp:sp modelId="{C43AF63C-F770-4168-934C-AA5B42978A0D}">
      <dsp:nvSpPr>
        <dsp:cNvPr id="0" name=""/>
        <dsp:cNvSpPr/>
      </dsp:nvSpPr>
      <dsp:spPr>
        <a:xfrm>
          <a:off x="1278833" y="2320389"/>
          <a:ext cx="2325152" cy="13950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觀察他人</a:t>
          </a:r>
          <a:endParaRPr lang="en-US" altLang="zh-TW" sz="32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經驗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278833" y="2320389"/>
        <a:ext cx="2325152" cy="1395091"/>
      </dsp:txXfrm>
    </dsp:sp>
    <dsp:sp modelId="{83689AD6-772A-4371-92AE-8F1068764C61}">
      <dsp:nvSpPr>
        <dsp:cNvPr id="0" name=""/>
        <dsp:cNvSpPr/>
      </dsp:nvSpPr>
      <dsp:spPr>
        <a:xfrm>
          <a:off x="3836501" y="2320389"/>
          <a:ext cx="2325152" cy="13950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他人回饋</a:t>
          </a:r>
          <a:endParaRPr lang="en-US" altLang="zh-TW" sz="32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經驗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836501" y="2320389"/>
        <a:ext cx="2325152" cy="139509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C3D2D1-71DF-46C7-805A-CCF6CD225E62}">
      <dsp:nvSpPr>
        <dsp:cNvPr id="0" name=""/>
        <dsp:cNvSpPr/>
      </dsp:nvSpPr>
      <dsp:spPr>
        <a:xfrm>
          <a:off x="155200" y="0"/>
          <a:ext cx="4874175" cy="4874175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5A3F4A-EA9C-4361-91C7-4F07079FB494}">
      <dsp:nvSpPr>
        <dsp:cNvPr id="0" name=""/>
        <dsp:cNvSpPr/>
      </dsp:nvSpPr>
      <dsp:spPr>
        <a:xfrm>
          <a:off x="618247" y="463046"/>
          <a:ext cx="1900928" cy="19009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dirty="0">
              <a:solidFill>
                <a:schemeClr val="tx1"/>
              </a:solidFill>
            </a:rPr>
            <a:t>知道</a:t>
          </a:r>
        </a:p>
      </dsp:txBody>
      <dsp:txXfrm>
        <a:off x="711043" y="555842"/>
        <a:ext cx="1715336" cy="1715336"/>
      </dsp:txXfrm>
    </dsp:sp>
    <dsp:sp modelId="{9D8E2935-72D8-4319-AEF5-3F47A4FFE098}">
      <dsp:nvSpPr>
        <dsp:cNvPr id="0" name=""/>
        <dsp:cNvSpPr/>
      </dsp:nvSpPr>
      <dsp:spPr>
        <a:xfrm>
          <a:off x="2665400" y="463046"/>
          <a:ext cx="1900928" cy="1900928"/>
        </a:xfrm>
        <a:prstGeom prst="roundRect">
          <a:avLst/>
        </a:prstGeom>
        <a:solidFill>
          <a:schemeClr val="accent5">
            <a:hueOff val="-2765350"/>
            <a:satOff val="1275"/>
            <a:lumOff val="5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dirty="0">
              <a:solidFill>
                <a:schemeClr val="tx1"/>
              </a:solidFill>
            </a:rPr>
            <a:t>模糊</a:t>
          </a:r>
        </a:p>
      </dsp:txBody>
      <dsp:txXfrm>
        <a:off x="2758196" y="555842"/>
        <a:ext cx="1715336" cy="1715336"/>
      </dsp:txXfrm>
    </dsp:sp>
    <dsp:sp modelId="{2ADA48F9-92E4-488F-93BD-F3CBE9475C1F}">
      <dsp:nvSpPr>
        <dsp:cNvPr id="0" name=""/>
        <dsp:cNvSpPr/>
      </dsp:nvSpPr>
      <dsp:spPr>
        <a:xfrm>
          <a:off x="618247" y="2510200"/>
          <a:ext cx="1900928" cy="1900928"/>
        </a:xfrm>
        <a:prstGeom prst="roundRect">
          <a:avLst/>
        </a:prstGeom>
        <a:solidFill>
          <a:schemeClr val="accent5">
            <a:hueOff val="-5530700"/>
            <a:satOff val="2551"/>
            <a:lumOff val="113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dirty="0">
              <a:solidFill>
                <a:schemeClr val="tx1"/>
              </a:solidFill>
            </a:rPr>
            <a:t>不在乎</a:t>
          </a:r>
        </a:p>
      </dsp:txBody>
      <dsp:txXfrm>
        <a:off x="711043" y="2602996"/>
        <a:ext cx="1715336" cy="1715336"/>
      </dsp:txXfrm>
    </dsp:sp>
    <dsp:sp modelId="{6AD185C8-D3E6-44B7-BDE3-57BA295F9435}">
      <dsp:nvSpPr>
        <dsp:cNvPr id="0" name=""/>
        <dsp:cNvSpPr/>
      </dsp:nvSpPr>
      <dsp:spPr>
        <a:xfrm>
          <a:off x="2665400" y="2510200"/>
          <a:ext cx="1900928" cy="1900928"/>
        </a:xfrm>
        <a:prstGeom prst="roundRect">
          <a:avLst/>
        </a:prstGeom>
        <a:solidFill>
          <a:schemeClr val="accent5">
            <a:hueOff val="-8296049"/>
            <a:satOff val="3826"/>
            <a:lumOff val="170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dirty="0">
              <a:solidFill>
                <a:schemeClr val="tx1"/>
              </a:solidFill>
            </a:rPr>
            <a:t>不知道</a:t>
          </a:r>
        </a:p>
      </dsp:txBody>
      <dsp:txXfrm>
        <a:off x="2758196" y="2602996"/>
        <a:ext cx="1715336" cy="171533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6E429-9EED-41C2-BA5E-6C26BBED2F81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kern="1200" dirty="0"/>
        </a:p>
      </dsp:txBody>
      <dsp:txXfrm rot="-5400000">
        <a:off x="1" y="520688"/>
        <a:ext cx="1039018" cy="445294"/>
      </dsp:txXfrm>
    </dsp:sp>
    <dsp:sp modelId="{952635DA-636E-4355-81B5-BBC0C4B232B5}">
      <dsp:nvSpPr>
        <dsp:cNvPr id="0" name=""/>
        <dsp:cNvSpPr/>
      </dsp:nvSpPr>
      <dsp:spPr>
        <a:xfrm rot="5400000">
          <a:off x="4033551" y="-2993353"/>
          <a:ext cx="964803" cy="6953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300" kern="1200" dirty="0"/>
            <a:t>參考模擬選填結果，調整期待</a:t>
          </a:r>
        </a:p>
      </dsp:txBody>
      <dsp:txXfrm rot="-5400000">
        <a:off x="1039018" y="48278"/>
        <a:ext cx="6906771" cy="870607"/>
      </dsp:txXfrm>
    </dsp:sp>
    <dsp:sp modelId="{0ECF4DAC-E981-47F8-B8CA-F5A877FECB5B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solidFill>
          <a:schemeClr val="accent5">
            <a:hueOff val="-4148025"/>
            <a:satOff val="1913"/>
            <a:lumOff val="8529"/>
            <a:alphaOff val="0"/>
          </a:schemeClr>
        </a:solidFill>
        <a:ln w="25400" cap="flat" cmpd="sng" algn="ctr">
          <a:solidFill>
            <a:schemeClr val="accent5">
              <a:hueOff val="-4148025"/>
              <a:satOff val="1913"/>
              <a:lumOff val="8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kern="1200" dirty="0"/>
        </a:p>
      </dsp:txBody>
      <dsp:txXfrm rot="-5400000">
        <a:off x="1" y="1809352"/>
        <a:ext cx="1039018" cy="445294"/>
      </dsp:txXfrm>
    </dsp:sp>
    <dsp:sp modelId="{10E0D259-8C71-43FC-983A-3532973BBE80}">
      <dsp:nvSpPr>
        <dsp:cNvPr id="0" name=""/>
        <dsp:cNvSpPr/>
      </dsp:nvSpPr>
      <dsp:spPr>
        <a:xfrm rot="5400000">
          <a:off x="4033551" y="-1704689"/>
          <a:ext cx="964803" cy="6953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148025"/>
              <a:satOff val="1913"/>
              <a:lumOff val="8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300" kern="1200" dirty="0"/>
            <a:t>慎選前三志願，爭取最大優勢</a:t>
          </a:r>
        </a:p>
      </dsp:txBody>
      <dsp:txXfrm rot="-5400000">
        <a:off x="1039018" y="1336942"/>
        <a:ext cx="6906771" cy="870607"/>
      </dsp:txXfrm>
    </dsp:sp>
    <dsp:sp modelId="{F4D9EC56-AB49-4B5A-9D46-20AD64D56D95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solidFill>
          <a:schemeClr val="accent5">
            <a:hueOff val="-8296049"/>
            <a:satOff val="3826"/>
            <a:lumOff val="17058"/>
            <a:alphaOff val="0"/>
          </a:schemeClr>
        </a:solidFill>
        <a:ln w="25400" cap="flat" cmpd="sng" algn="ctr">
          <a:solidFill>
            <a:schemeClr val="accent5">
              <a:hueOff val="-8296049"/>
              <a:satOff val="3826"/>
              <a:lumOff val="170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kern="1200" dirty="0"/>
        </a:p>
      </dsp:txBody>
      <dsp:txXfrm rot="-5400000">
        <a:off x="1" y="3098016"/>
        <a:ext cx="1039018" cy="445294"/>
      </dsp:txXfrm>
    </dsp:sp>
    <dsp:sp modelId="{6313DAEA-DFD9-4AB3-BD76-3B218050D57C}">
      <dsp:nvSpPr>
        <dsp:cNvPr id="0" name=""/>
        <dsp:cNvSpPr/>
      </dsp:nvSpPr>
      <dsp:spPr>
        <a:xfrm rot="5400000">
          <a:off x="4033551" y="-402248"/>
          <a:ext cx="964803" cy="69538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8296049"/>
              <a:satOff val="3826"/>
              <a:lumOff val="170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300" kern="1200" dirty="0"/>
            <a:t>多打聽：打電話詢問、聽多方建議</a:t>
          </a:r>
        </a:p>
      </dsp:txBody>
      <dsp:txXfrm rot="-5400000">
        <a:off x="1039018" y="2639383"/>
        <a:ext cx="6906771" cy="8706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9EABA3-51EF-43F0-8BE2-4C4EC2DEE058}">
      <dsp:nvSpPr>
        <dsp:cNvPr id="0" name=""/>
        <dsp:cNvSpPr/>
      </dsp:nvSpPr>
      <dsp:spPr>
        <a:xfrm>
          <a:off x="550007" y="1131490"/>
          <a:ext cx="3394472" cy="33944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24351-C3DC-41D4-B192-18B3FA9AE321}">
      <dsp:nvSpPr>
        <dsp:cNvPr id="0" name=""/>
        <dsp:cNvSpPr/>
      </dsp:nvSpPr>
      <dsp:spPr>
        <a:xfrm>
          <a:off x="1681498" y="2262981"/>
          <a:ext cx="1131490" cy="11314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C02638-D80D-4245-97A8-240FF477B79F}">
      <dsp:nvSpPr>
        <dsp:cNvPr id="0" name=""/>
        <dsp:cNvSpPr/>
      </dsp:nvSpPr>
      <dsp:spPr>
        <a:xfrm>
          <a:off x="3413929" y="0"/>
          <a:ext cx="4641499" cy="1414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55880" rIns="55880" bIns="5588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   </a:t>
          </a:r>
          <a:r>
            <a:rPr lang="zh-TW" altLang="en-US" sz="40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優先免試名額</a:t>
          </a:r>
          <a:endParaRPr lang="zh-TW" altLang="en-US" sz="44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413929" y="0"/>
        <a:ext cx="4641499" cy="1414363"/>
      </dsp:txXfrm>
    </dsp:sp>
    <dsp:sp modelId="{EC5DFA06-A1EE-4A04-8528-0F5C124997D3}">
      <dsp:nvSpPr>
        <dsp:cNvPr id="0" name=""/>
        <dsp:cNvSpPr/>
      </dsp:nvSpPr>
      <dsp:spPr>
        <a:xfrm>
          <a:off x="4085915" y="707181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2B952-E14E-4088-9DC8-3BDD0EA1A803}">
      <dsp:nvSpPr>
        <dsp:cNvPr id="0" name=""/>
        <dsp:cNvSpPr/>
      </dsp:nvSpPr>
      <dsp:spPr>
        <a:xfrm rot="5400000">
          <a:off x="2104534" y="848759"/>
          <a:ext cx="2122676" cy="1837258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0A3D83-B3C1-459A-BFD9-1DD533250FA9}">
      <dsp:nvSpPr>
        <dsp:cNvPr id="0" name=""/>
        <dsp:cNvSpPr/>
      </dsp:nvSpPr>
      <dsp:spPr>
        <a:xfrm>
          <a:off x="4510224" y="1414363"/>
          <a:ext cx="1697236" cy="1414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0" tIns="63500" rIns="63500" bIns="63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0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全區</a:t>
          </a:r>
          <a:endParaRPr lang="zh-TW" altLang="en-US" sz="50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510224" y="1414363"/>
        <a:ext cx="1697236" cy="1414363"/>
      </dsp:txXfrm>
    </dsp:sp>
    <dsp:sp modelId="{8228F827-9527-4458-B854-2612F4BAD7C7}">
      <dsp:nvSpPr>
        <dsp:cNvPr id="0" name=""/>
        <dsp:cNvSpPr/>
      </dsp:nvSpPr>
      <dsp:spPr>
        <a:xfrm>
          <a:off x="4085915" y="2121545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6D396C-E501-4A6B-AAD0-1043202BA4F7}">
      <dsp:nvSpPr>
        <dsp:cNvPr id="0" name=""/>
        <dsp:cNvSpPr/>
      </dsp:nvSpPr>
      <dsp:spPr>
        <a:xfrm rot="5400000">
          <a:off x="2828150" y="2353104"/>
          <a:ext cx="1485873" cy="1026827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F9858-D3C3-4FCA-917D-35C035C74CAF}">
      <dsp:nvSpPr>
        <dsp:cNvPr id="0" name=""/>
        <dsp:cNvSpPr/>
      </dsp:nvSpPr>
      <dsp:spPr>
        <a:xfrm rot="5400000">
          <a:off x="351752" y="1745535"/>
          <a:ext cx="1294132" cy="107501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50600">
            <a:schemeClr val="accent1">
              <a:tint val="50000"/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3AFC8E-793D-4832-B3BF-A9D36AB4DB95}">
      <dsp:nvSpPr>
        <dsp:cNvPr id="0" name=""/>
        <dsp:cNvSpPr/>
      </dsp:nvSpPr>
      <dsp:spPr>
        <a:xfrm>
          <a:off x="2619" y="98062"/>
          <a:ext cx="2192347" cy="153457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101600">
            <a:schemeClr val="accent1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學生完成</a:t>
          </a:r>
          <a:endParaRPr lang="en-US" altLang="zh-TW" sz="24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志願選填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7544" y="172987"/>
        <a:ext cx="2042497" cy="1384722"/>
      </dsp:txXfrm>
    </dsp:sp>
    <dsp:sp modelId="{22960891-8CFA-48C6-A4A0-E51DFE375C78}">
      <dsp:nvSpPr>
        <dsp:cNvPr id="0" name=""/>
        <dsp:cNvSpPr/>
      </dsp:nvSpPr>
      <dsp:spPr>
        <a:xfrm>
          <a:off x="2176151" y="317486"/>
          <a:ext cx="2390034" cy="1240308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電腦系統作業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76151" y="317486"/>
        <a:ext cx="2390034" cy="1240308"/>
      </dsp:txXfrm>
    </dsp:sp>
    <dsp:sp modelId="{1D9C0877-8921-4B27-9AD6-455C8AAD698E}">
      <dsp:nvSpPr>
        <dsp:cNvPr id="0" name=""/>
        <dsp:cNvSpPr/>
      </dsp:nvSpPr>
      <dsp:spPr>
        <a:xfrm rot="5400000">
          <a:off x="2356272" y="3499682"/>
          <a:ext cx="1302324" cy="100618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50600">
            <a:schemeClr val="accent1">
              <a:tint val="50000"/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7165F76-2E7C-4FCD-BED1-FAE3A9AA6C39}">
      <dsp:nvSpPr>
        <dsp:cNvPr id="0" name=""/>
        <dsp:cNvSpPr/>
      </dsp:nvSpPr>
      <dsp:spPr>
        <a:xfrm>
          <a:off x="1647327" y="1787152"/>
          <a:ext cx="2192347" cy="153457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101600">
            <a:schemeClr val="accent1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校內優先免試入學名額競爭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22252" y="1862077"/>
        <a:ext cx="2042497" cy="1384722"/>
      </dsp:txXfrm>
    </dsp:sp>
    <dsp:sp modelId="{D28DFF86-EA19-4978-BBF5-5AA4C84D0E7F}">
      <dsp:nvSpPr>
        <dsp:cNvPr id="0" name=""/>
        <dsp:cNvSpPr/>
      </dsp:nvSpPr>
      <dsp:spPr>
        <a:xfrm>
          <a:off x="3832996" y="2002145"/>
          <a:ext cx="3612557" cy="1240308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依照</a:t>
          </a:r>
          <a:r>
            <a:rPr lang="zh-TW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超額比序項目</a:t>
          </a:r>
          <a:r>
            <a:rPr lang="en-US" altLang="zh-TW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積分對照表</a:t>
          </a: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進行比序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832996" y="2002145"/>
        <a:ext cx="3612557" cy="1240308"/>
      </dsp:txXfrm>
    </dsp:sp>
    <dsp:sp modelId="{02AA28D9-CD31-43D5-AC39-C36245675FE1}">
      <dsp:nvSpPr>
        <dsp:cNvPr id="0" name=""/>
        <dsp:cNvSpPr/>
      </dsp:nvSpPr>
      <dsp:spPr>
        <a:xfrm>
          <a:off x="3501405" y="3568560"/>
          <a:ext cx="2266974" cy="148158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glow rad="101600">
            <a:schemeClr val="accent1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全區免試入學名額競爭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573743" y="3640898"/>
        <a:ext cx="2122298" cy="1336907"/>
      </dsp:txXfrm>
    </dsp:sp>
    <dsp:sp modelId="{6B781162-F9D7-49E3-A997-54EBD80670C0}">
      <dsp:nvSpPr>
        <dsp:cNvPr id="0" name=""/>
        <dsp:cNvSpPr/>
      </dsp:nvSpPr>
      <dsp:spPr>
        <a:xfrm>
          <a:off x="5591481" y="3621918"/>
          <a:ext cx="2915806" cy="1336321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依照超額比序</a:t>
          </a:r>
          <a:r>
            <a:rPr lang="en-US" altLang="zh-TW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項目積分對照表</a:t>
          </a:r>
          <a:r>
            <a:rPr lang="en-US" altLang="zh-TW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進行比序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591481" y="3621918"/>
        <a:ext cx="2915806" cy="13363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02D24-771F-432A-B695-3D897BC8F479}">
      <dsp:nvSpPr>
        <dsp:cNvPr id="0" name=""/>
        <dsp:cNvSpPr/>
      </dsp:nvSpPr>
      <dsp:spPr>
        <a:xfrm>
          <a:off x="0" y="0"/>
          <a:ext cx="4593122" cy="4593122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205877-69BB-4992-B38E-E23AB6473A4C}">
      <dsp:nvSpPr>
        <dsp:cNvPr id="0" name=""/>
        <dsp:cNvSpPr/>
      </dsp:nvSpPr>
      <dsp:spPr>
        <a:xfrm>
          <a:off x="2296561" y="0"/>
          <a:ext cx="5984358" cy="4593122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rPr>
            <a:t>學生個人特質、能力、興趣</a:t>
          </a:r>
        </a:p>
      </dsp:txBody>
      <dsp:txXfrm>
        <a:off x="2296561" y="0"/>
        <a:ext cx="5984358" cy="734899"/>
      </dsp:txXfrm>
    </dsp:sp>
    <dsp:sp modelId="{A60DB8EC-5122-49F8-9F5E-2E1AFDEFEA02}">
      <dsp:nvSpPr>
        <dsp:cNvPr id="0" name=""/>
        <dsp:cNvSpPr/>
      </dsp:nvSpPr>
      <dsp:spPr>
        <a:xfrm>
          <a:off x="482277" y="734899"/>
          <a:ext cx="3628567" cy="3628567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2302676"/>
            <a:satOff val="1063"/>
            <a:lumOff val="-259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DE4CE8-D63F-4BF6-8C63-65974327F6C2}">
      <dsp:nvSpPr>
        <dsp:cNvPr id="0" name=""/>
        <dsp:cNvSpPr/>
      </dsp:nvSpPr>
      <dsp:spPr>
        <a:xfrm>
          <a:off x="2296561" y="734899"/>
          <a:ext cx="5984358" cy="3628567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2">
              <a:hueOff val="2302676"/>
              <a:satOff val="1063"/>
              <a:lumOff val="-259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rPr>
            <a:t>自我覺察及生涯探索歷程</a:t>
          </a:r>
          <a:endParaRPr lang="en-US" altLang="zh-TW" sz="36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繁黑體 Std B" pitchFamily="34" charset="-120"/>
            <a:ea typeface="Adobe 繁黑體 Std B" pitchFamily="34" charset="-120"/>
          </a:endParaRPr>
        </a:p>
      </dsp:txBody>
      <dsp:txXfrm>
        <a:off x="2296561" y="734899"/>
        <a:ext cx="5984358" cy="734899"/>
      </dsp:txXfrm>
    </dsp:sp>
    <dsp:sp modelId="{72DF94C4-368E-4084-AAEF-6A27E5C22B57}">
      <dsp:nvSpPr>
        <dsp:cNvPr id="0" name=""/>
        <dsp:cNvSpPr/>
      </dsp:nvSpPr>
      <dsp:spPr>
        <a:xfrm>
          <a:off x="964555" y="1469799"/>
          <a:ext cx="2664011" cy="2664011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4605351"/>
            <a:satOff val="2126"/>
            <a:lumOff val="-519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F77710-0A5C-4D72-8418-C0EF72C7798E}">
      <dsp:nvSpPr>
        <dsp:cNvPr id="0" name=""/>
        <dsp:cNvSpPr/>
      </dsp:nvSpPr>
      <dsp:spPr>
        <a:xfrm>
          <a:off x="2296561" y="1469799"/>
          <a:ext cx="5984358" cy="2664011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2">
              <a:hueOff val="4605351"/>
              <a:satOff val="2126"/>
              <a:lumOff val="-519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rPr>
            <a:t>國中學生生涯輔導紀錄手冊</a:t>
          </a:r>
          <a:endParaRPr lang="en-US" altLang="zh-TW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繁黑體 Std B" pitchFamily="34" charset="-120"/>
            <a:ea typeface="Adobe 繁黑體 Std B" pitchFamily="34" charset="-120"/>
          </a:endParaRPr>
        </a:p>
      </dsp:txBody>
      <dsp:txXfrm>
        <a:off x="2296561" y="1469799"/>
        <a:ext cx="5984358" cy="734899"/>
      </dsp:txXfrm>
    </dsp:sp>
    <dsp:sp modelId="{F1179B17-C9B4-4417-8E54-A3BD982DCBCF}">
      <dsp:nvSpPr>
        <dsp:cNvPr id="0" name=""/>
        <dsp:cNvSpPr/>
      </dsp:nvSpPr>
      <dsp:spPr>
        <a:xfrm>
          <a:off x="1446833" y="2204699"/>
          <a:ext cx="1699455" cy="1699455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6908026"/>
            <a:satOff val="3189"/>
            <a:lumOff val="-779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1AE565-3545-418A-9CE9-5F34A9DA5B3B}">
      <dsp:nvSpPr>
        <dsp:cNvPr id="0" name=""/>
        <dsp:cNvSpPr/>
      </dsp:nvSpPr>
      <dsp:spPr>
        <a:xfrm>
          <a:off x="2296561" y="2204699"/>
          <a:ext cx="5984358" cy="1699455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2">
              <a:hueOff val="6908026"/>
              <a:satOff val="3189"/>
              <a:lumOff val="-779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rPr>
            <a:t>生涯檔案</a:t>
          </a:r>
          <a:endParaRPr lang="en-US" altLang="zh-TW" sz="36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繁黑體 Std B" pitchFamily="34" charset="-120"/>
            <a:ea typeface="Adobe 繁黑體 Std B" pitchFamily="34" charset="-120"/>
          </a:endParaRPr>
        </a:p>
      </dsp:txBody>
      <dsp:txXfrm>
        <a:off x="2296561" y="2204699"/>
        <a:ext cx="5984358" cy="734899"/>
      </dsp:txXfrm>
    </dsp:sp>
    <dsp:sp modelId="{C7F34E13-41D2-4312-A295-F36C9706C158}">
      <dsp:nvSpPr>
        <dsp:cNvPr id="0" name=""/>
        <dsp:cNvSpPr/>
      </dsp:nvSpPr>
      <dsp:spPr>
        <a:xfrm>
          <a:off x="1929111" y="2939598"/>
          <a:ext cx="734899" cy="734899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9210702"/>
            <a:satOff val="4252"/>
            <a:lumOff val="-1039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045E14-692F-44B1-8475-28843B0ABCEF}">
      <dsp:nvSpPr>
        <dsp:cNvPr id="0" name=""/>
        <dsp:cNvSpPr/>
      </dsp:nvSpPr>
      <dsp:spPr>
        <a:xfrm>
          <a:off x="2296561" y="2939598"/>
          <a:ext cx="5984358" cy="73489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2">
              <a:hueOff val="9210702"/>
              <a:satOff val="4252"/>
              <a:lumOff val="-1039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rPr>
            <a:t>成長背景與家長期待</a:t>
          </a:r>
          <a:endParaRPr lang="en-US" altLang="zh-TW" sz="3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dobe 繁黑體 Std B" pitchFamily="34" charset="-120"/>
            <a:ea typeface="Adobe 繁黑體 Std B" pitchFamily="34" charset="-120"/>
          </a:endParaRPr>
        </a:p>
      </dsp:txBody>
      <dsp:txXfrm>
        <a:off x="2296561" y="2939598"/>
        <a:ext cx="5984358" cy="7348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39D9EF-FF65-4EEB-934F-94E0A8540B3E}">
      <dsp:nvSpPr>
        <dsp:cNvPr id="0" name=""/>
        <dsp:cNvSpPr/>
      </dsp:nvSpPr>
      <dsp:spPr>
        <a:xfrm>
          <a:off x="0" y="459743"/>
          <a:ext cx="9072748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lt1">
              <a:alpha val="90000"/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2CC85A5-3FBB-4E1C-9F47-B722BC455CB0}">
      <dsp:nvSpPr>
        <dsp:cNvPr id="0" name=""/>
        <dsp:cNvSpPr/>
      </dsp:nvSpPr>
      <dsp:spPr>
        <a:xfrm>
          <a:off x="431930" y="46463"/>
          <a:ext cx="8638594" cy="826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 rad="101600">
            <a:schemeClr val="accent1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50" tIns="0" rIns="24005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家庭年收入</a:t>
          </a: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148</a:t>
          </a: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萬免學費</a:t>
          </a: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經濟考量、高中</a:t>
          </a: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72279" y="86812"/>
        <a:ext cx="8557896" cy="745862"/>
      </dsp:txXfrm>
    </dsp:sp>
    <dsp:sp modelId="{A32AAD09-7620-43E1-8BF8-1B58B9C129F7}">
      <dsp:nvSpPr>
        <dsp:cNvPr id="0" name=""/>
        <dsp:cNvSpPr/>
      </dsp:nvSpPr>
      <dsp:spPr>
        <a:xfrm>
          <a:off x="0" y="1729823"/>
          <a:ext cx="9072748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lt1">
              <a:alpha val="90000"/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B6A2A4-595A-41FF-B2B1-7A9BEE85F55C}">
      <dsp:nvSpPr>
        <dsp:cNvPr id="0" name=""/>
        <dsp:cNvSpPr/>
      </dsp:nvSpPr>
      <dsp:spPr>
        <a:xfrm>
          <a:off x="431930" y="1316543"/>
          <a:ext cx="8638594" cy="826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 rad="101600">
            <a:schemeClr val="accent1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50" tIns="0" rIns="24005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solidFill>
                <a:srgbClr val="FFFF66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社區高中職就近入學獎學金</a:t>
          </a:r>
          <a:r>
            <a:rPr lang="en-US" altLang="zh-TW" sz="3200" b="1" kern="1200" dirty="0">
              <a:solidFill>
                <a:srgbClr val="FFFF66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200" b="1" kern="1200" dirty="0">
              <a:solidFill>
                <a:srgbClr val="FFFF66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經濟考量</a:t>
          </a:r>
          <a:r>
            <a:rPr lang="en-US" altLang="zh-TW" sz="3200" b="1" kern="1200" dirty="0">
              <a:solidFill>
                <a:srgbClr val="FFFF66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</dsp:txBody>
      <dsp:txXfrm>
        <a:off x="472279" y="1356892"/>
        <a:ext cx="8557896" cy="745862"/>
      </dsp:txXfrm>
    </dsp:sp>
    <dsp:sp modelId="{CA7A1F4C-41DD-4F58-9267-81004995B169}">
      <dsp:nvSpPr>
        <dsp:cNvPr id="0" name=""/>
        <dsp:cNvSpPr/>
      </dsp:nvSpPr>
      <dsp:spPr>
        <a:xfrm>
          <a:off x="0" y="2999903"/>
          <a:ext cx="9072748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lt1">
              <a:alpha val="90000"/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F4C37F-618F-4C14-9ACE-DF013487D3A8}">
      <dsp:nvSpPr>
        <dsp:cNvPr id="0" name=""/>
        <dsp:cNvSpPr/>
      </dsp:nvSpPr>
      <dsp:spPr>
        <a:xfrm>
          <a:off x="431930" y="2586624"/>
          <a:ext cx="8638594" cy="826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 rad="101600">
            <a:schemeClr val="accent1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50" tIns="0" rIns="24005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高中職學習扶助</a:t>
          </a: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學習弱勢協助</a:t>
          </a:r>
          <a:r>
            <a:rPr lang="en-US" altLang="zh-TW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</dsp:txBody>
      <dsp:txXfrm>
        <a:off x="472279" y="2626973"/>
        <a:ext cx="8557896" cy="745862"/>
      </dsp:txXfrm>
    </dsp:sp>
    <dsp:sp modelId="{D5658559-4A64-4808-9C34-005366080D28}">
      <dsp:nvSpPr>
        <dsp:cNvPr id="0" name=""/>
        <dsp:cNvSpPr/>
      </dsp:nvSpPr>
      <dsp:spPr>
        <a:xfrm>
          <a:off x="0" y="4269984"/>
          <a:ext cx="9072748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lt1">
              <a:alpha val="90000"/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2D5CD8-E735-4A64-81CC-31F4B92BF390}">
      <dsp:nvSpPr>
        <dsp:cNvPr id="0" name=""/>
        <dsp:cNvSpPr/>
      </dsp:nvSpPr>
      <dsp:spPr>
        <a:xfrm>
          <a:off x="431930" y="3856704"/>
          <a:ext cx="8638594" cy="826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 rad="101600">
            <a:schemeClr val="accent1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0050" tIns="0" rIns="240050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>
              <a:solidFill>
                <a:srgbClr val="FFFF66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身心障礙學生適性輔導安置</a:t>
          </a:r>
          <a:r>
            <a:rPr lang="en-US" altLang="zh-TW" sz="3200" b="1" kern="1200" dirty="0">
              <a:solidFill>
                <a:srgbClr val="FFFF66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200" b="1" kern="1200" dirty="0">
              <a:solidFill>
                <a:srgbClr val="FFFF66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弱勢學生</a:t>
          </a:r>
          <a:r>
            <a:rPr lang="en-US" altLang="zh-TW" sz="3200" b="1" kern="1200" dirty="0">
              <a:solidFill>
                <a:srgbClr val="FFFF66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</dsp:txBody>
      <dsp:txXfrm>
        <a:off x="472279" y="3897053"/>
        <a:ext cx="8557896" cy="7458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4D839-17B5-4A48-A489-589329E545D9}">
      <dsp:nvSpPr>
        <dsp:cNvPr id="0" name=""/>
        <dsp:cNvSpPr/>
      </dsp:nvSpPr>
      <dsp:spPr>
        <a:xfrm rot="5400000">
          <a:off x="558236" y="1305813"/>
          <a:ext cx="1668805" cy="2776854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glow rad="101600">
            <a:schemeClr val="accent4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CF2E57-C84E-4D84-B214-2AD5196582AF}">
      <dsp:nvSpPr>
        <dsp:cNvPr id="0" name=""/>
        <dsp:cNvSpPr/>
      </dsp:nvSpPr>
      <dsp:spPr>
        <a:xfrm>
          <a:off x="279671" y="2135495"/>
          <a:ext cx="2506960" cy="219749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ts val="4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600" b="1" kern="1200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校本特色</a:t>
          </a:r>
          <a:r>
            <a:rPr lang="en-US" altLang="zh-TW" sz="2800" b="1" kern="1200" dirty="0">
              <a:solidFill>
                <a:schemeClr val="accent3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kern="1200" dirty="0">
              <a:solidFill>
                <a:schemeClr val="accent3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課程特色、師資優良</a:t>
          </a:r>
          <a:r>
            <a:rPr lang="zh-TW" altLang="en-US" sz="2800" b="1" kern="1200" dirty="0" smtClean="0">
              <a:solidFill>
                <a:schemeClr val="accent3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en-US" altLang="zh-TW" sz="2800" b="1" kern="1200" dirty="0" smtClean="0">
              <a:solidFill>
                <a:schemeClr val="accent3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b="1" kern="1200" dirty="0" smtClean="0">
              <a:solidFill>
                <a:schemeClr val="accent3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b="1" kern="1200" dirty="0" smtClean="0">
              <a:solidFill>
                <a:schemeClr val="accent3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數位</a:t>
          </a:r>
          <a:r>
            <a:rPr lang="zh-TW" altLang="en-US" sz="2800" b="1" kern="1200" dirty="0">
              <a:solidFill>
                <a:schemeClr val="accent3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學習等</a:t>
          </a:r>
          <a:r>
            <a:rPr lang="en-US" altLang="zh-TW" sz="2800" b="1" kern="1200" dirty="0">
              <a:solidFill>
                <a:schemeClr val="accent3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800" b="1" kern="1200" dirty="0">
            <a:solidFill>
              <a:schemeClr val="accent3">
                <a:lumMod val="60000"/>
                <a:lumOff val="4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79671" y="2135495"/>
        <a:ext cx="2506960" cy="2197497"/>
      </dsp:txXfrm>
    </dsp:sp>
    <dsp:sp modelId="{9F370F9E-925F-486B-883C-3315B759C1AB}">
      <dsp:nvSpPr>
        <dsp:cNvPr id="0" name=""/>
        <dsp:cNvSpPr/>
      </dsp:nvSpPr>
      <dsp:spPr>
        <a:xfrm>
          <a:off x="2313620" y="1101378"/>
          <a:ext cx="473011" cy="473011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glow rad="101600">
            <a:schemeClr val="accent4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492EAD-44F3-408B-A8D5-AE4EDC03937D}">
      <dsp:nvSpPr>
        <dsp:cNvPr id="0" name=""/>
        <dsp:cNvSpPr/>
      </dsp:nvSpPr>
      <dsp:spPr>
        <a:xfrm rot="5400000">
          <a:off x="3627245" y="546384"/>
          <a:ext cx="1668805" cy="2776854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glow rad="101600">
            <a:schemeClr val="accent4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5FD64F-5C2C-4C36-B653-7C45BB18817C}">
      <dsp:nvSpPr>
        <dsp:cNvPr id="0" name=""/>
        <dsp:cNvSpPr/>
      </dsp:nvSpPr>
      <dsp:spPr>
        <a:xfrm>
          <a:off x="3348680" y="1376066"/>
          <a:ext cx="2506960" cy="219749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ts val="4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600" b="1" kern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環境因素</a:t>
          </a:r>
          <a:r>
            <a:rPr lang="en-US" altLang="zh-TW" sz="2800" b="1" kern="1200" dirty="0">
              <a:solidFill>
                <a:schemeClr val="accent4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kern="1200" dirty="0">
              <a:solidFill>
                <a:schemeClr val="accent4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交通便利、親生肯定</a:t>
          </a:r>
          <a:r>
            <a:rPr lang="zh-TW" altLang="en-US" sz="2800" b="1" kern="1200" dirty="0" smtClean="0">
              <a:solidFill>
                <a:schemeClr val="accent4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en-US" altLang="zh-TW" sz="2800" b="1" kern="1200" dirty="0" smtClean="0">
              <a:solidFill>
                <a:schemeClr val="accent4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b="1" kern="1200" dirty="0" smtClean="0">
              <a:solidFill>
                <a:schemeClr val="accent4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b="1" kern="1200" dirty="0" smtClean="0">
              <a:solidFill>
                <a:schemeClr val="accent4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口碑</a:t>
          </a:r>
          <a:r>
            <a:rPr lang="zh-TW" altLang="en-US" sz="2800" b="1" kern="1200" dirty="0">
              <a:solidFill>
                <a:schemeClr val="accent4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聲望等</a:t>
          </a:r>
          <a:r>
            <a:rPr lang="en-US" altLang="zh-TW" sz="2800" b="1" kern="1200" dirty="0">
              <a:solidFill>
                <a:schemeClr val="accent4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</dsp:txBody>
      <dsp:txXfrm>
        <a:off x="3348680" y="1376066"/>
        <a:ext cx="2506960" cy="2197497"/>
      </dsp:txXfrm>
    </dsp:sp>
    <dsp:sp modelId="{D52D2CA9-3866-4507-8993-FCD3EF0BB71A}">
      <dsp:nvSpPr>
        <dsp:cNvPr id="0" name=""/>
        <dsp:cNvSpPr/>
      </dsp:nvSpPr>
      <dsp:spPr>
        <a:xfrm>
          <a:off x="5382629" y="341949"/>
          <a:ext cx="473011" cy="473011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glow rad="101600">
            <a:schemeClr val="accent4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8CE9F6-2814-45A9-9F5E-621CB92E3C76}">
      <dsp:nvSpPr>
        <dsp:cNvPr id="0" name=""/>
        <dsp:cNvSpPr/>
      </dsp:nvSpPr>
      <dsp:spPr>
        <a:xfrm rot="5400000">
          <a:off x="6696254" y="-213044"/>
          <a:ext cx="1668805" cy="2776854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glow rad="101600">
            <a:schemeClr val="accent4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6B33CE-6091-47B8-B937-42863C72F34D}">
      <dsp:nvSpPr>
        <dsp:cNvPr id="0" name=""/>
        <dsp:cNvSpPr/>
      </dsp:nvSpPr>
      <dsp:spPr>
        <a:xfrm>
          <a:off x="6417689" y="616636"/>
          <a:ext cx="2506960" cy="219749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ts val="4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600" b="1" kern="12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績效表現</a:t>
          </a:r>
          <a:r>
            <a:rPr lang="en-US" altLang="zh-TW" sz="3600" b="1" kern="12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3600" b="1" kern="1200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en-US" altLang="zh-TW" sz="2800" b="1" kern="12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800" b="1" kern="12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多元成效、證照能力</a:t>
          </a:r>
          <a:r>
            <a:rPr lang="zh-TW" altLang="en-US" sz="2800" b="1" kern="1200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、</a:t>
          </a:r>
          <a:r>
            <a:rPr lang="en-US" altLang="zh-TW" sz="2800" b="1" kern="1200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800" b="1" kern="1200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800" b="1" kern="1200" dirty="0" smtClean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競賽</a:t>
          </a:r>
          <a:r>
            <a:rPr lang="zh-TW" altLang="en-US" sz="2800" b="1" kern="12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表現等</a:t>
          </a:r>
          <a:r>
            <a:rPr lang="en-US" altLang="zh-TW" sz="2800" b="1" kern="12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</dsp:txBody>
      <dsp:txXfrm>
        <a:off x="6417689" y="616636"/>
        <a:ext cx="2506960" cy="21974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C89893-C9FB-4CC3-8C64-194528DA107F}">
      <dsp:nvSpPr>
        <dsp:cNvPr id="0" name=""/>
        <dsp:cNvSpPr/>
      </dsp:nvSpPr>
      <dsp:spPr>
        <a:xfrm>
          <a:off x="0" y="3518346"/>
          <a:ext cx="8928862" cy="115479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 rad="101600">
            <a:schemeClr val="accent4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isometricLeftDown" fov="0">
            <a:rot lat="0" lon="0" rev="0"/>
          </a:camera>
          <a:lightRig rig="harsh" dir="tl">
            <a:rot lat="0" lon="0" rev="14280000"/>
          </a:lightRig>
        </a:scene3d>
        <a:sp3d prstMaterial="flat">
          <a:bevelT w="38100" h="508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大專院校申請</a:t>
          </a:r>
          <a:r>
            <a:rPr lang="en-US" altLang="zh-TW" sz="3600" b="1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甄選</a:t>
          </a:r>
          <a:r>
            <a:rPr lang="en-US" altLang="zh-TW" sz="3600" b="1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3600" b="1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入學</a:t>
          </a:r>
          <a:r>
            <a:rPr lang="en-US" altLang="zh-TW" sz="3600" b="1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優良表現</a:t>
          </a:r>
          <a:r>
            <a:rPr lang="en-US" altLang="zh-TW" sz="3600" b="1" i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</dsp:txBody>
      <dsp:txXfrm>
        <a:off x="0" y="3518346"/>
        <a:ext cx="8928862" cy="1154799"/>
      </dsp:txXfrm>
    </dsp:sp>
    <dsp:sp modelId="{501A2EA7-72F7-473D-8080-1C042E6E4743}">
      <dsp:nvSpPr>
        <dsp:cNvPr id="0" name=""/>
        <dsp:cNvSpPr/>
      </dsp:nvSpPr>
      <dsp:spPr>
        <a:xfrm rot="10800000">
          <a:off x="0" y="1759586"/>
          <a:ext cx="8928862" cy="1776082"/>
        </a:xfrm>
        <a:prstGeom prst="upArrowCallout">
          <a:avLst/>
        </a:prstGeom>
        <a:gradFill rotWithShape="0">
          <a:gsLst>
            <a:gs pos="0">
              <a:schemeClr val="accent4">
                <a:hueOff val="-2437283"/>
                <a:satOff val="1711"/>
                <a:lumOff val="-8334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4">
                <a:hueOff val="-2437283"/>
                <a:satOff val="1711"/>
                <a:lumOff val="-8334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4">
                <a:hueOff val="-2437283"/>
                <a:satOff val="1711"/>
                <a:lumOff val="-8334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 rad="101600">
            <a:schemeClr val="accent4">
              <a:hueOff val="-2437283"/>
              <a:satOff val="1711"/>
              <a:lumOff val="-8334"/>
              <a:alphaOff val="0"/>
              <a:alpha val="60000"/>
            </a:schemeClr>
          </a:glow>
        </a:effectLst>
        <a:scene3d>
          <a:camera prst="isometricLeftDown" fov="0">
            <a:rot lat="0" lon="0" rev="0"/>
          </a:camera>
          <a:lightRig rig="harsh" dir="tl">
            <a:rot lat="0" lon="0" rev="14280000"/>
          </a:lightRig>
        </a:scene3d>
        <a:sp3d prstMaterial="flat">
          <a:bevelT w="38100" h="508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普通、技術、綜合與單科型</a:t>
          </a:r>
          <a:r>
            <a:rPr lang="en-US" altLang="zh-TW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生涯進路</a:t>
          </a:r>
          <a:r>
            <a:rPr lang="en-US" altLang="zh-TW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</a:p>
      </dsp:txBody>
      <dsp:txXfrm rot="10800000">
        <a:off x="0" y="1759586"/>
        <a:ext cx="8928862" cy="1154045"/>
      </dsp:txXfrm>
    </dsp:sp>
    <dsp:sp modelId="{1AAA6ED5-A95C-4A71-A454-9A113E12F725}">
      <dsp:nvSpPr>
        <dsp:cNvPr id="0" name=""/>
        <dsp:cNvSpPr/>
      </dsp:nvSpPr>
      <dsp:spPr>
        <a:xfrm rot="10800000">
          <a:off x="0" y="826"/>
          <a:ext cx="8928862" cy="1776082"/>
        </a:xfrm>
        <a:prstGeom prst="upArrowCallout">
          <a:avLst/>
        </a:prstGeom>
        <a:gradFill rotWithShape="0">
          <a:gsLst>
            <a:gs pos="0">
              <a:schemeClr val="accent4">
                <a:hueOff val="-4874566"/>
                <a:satOff val="3422"/>
                <a:lumOff val="-16667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4">
                <a:hueOff val="-4874566"/>
                <a:satOff val="3422"/>
                <a:lumOff val="-16667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4">
                <a:hueOff val="-4874566"/>
                <a:satOff val="3422"/>
                <a:lumOff val="-16667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 rad="101600">
            <a:schemeClr val="accent4">
              <a:hueOff val="-4874566"/>
              <a:satOff val="3422"/>
              <a:lumOff val="-16667"/>
              <a:alphaOff val="0"/>
              <a:alpha val="60000"/>
            </a:schemeClr>
          </a:glow>
        </a:effectLst>
        <a:scene3d>
          <a:camera prst="isometricLeftDown" fov="0">
            <a:rot lat="0" lon="0" rev="0"/>
          </a:camera>
          <a:lightRig rig="harsh" dir="tl">
            <a:rot lat="0" lon="0" rev="14280000"/>
          </a:lightRig>
        </a:scene3d>
        <a:sp3d prstMaterial="flat">
          <a:bevelT w="38100" h="508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繁星推薦</a:t>
          </a:r>
          <a:r>
            <a:rPr lang="en-US" altLang="zh-TW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社區高中職優勢，生涯進路</a:t>
          </a:r>
          <a:r>
            <a:rPr lang="en-US" altLang="zh-TW" sz="3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3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10800000">
        <a:off x="0" y="826"/>
        <a:ext cx="8928862" cy="115404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8E27B-B860-43A7-8793-02743D88D492}">
      <dsp:nvSpPr>
        <dsp:cNvPr id="0" name=""/>
        <dsp:cNvSpPr/>
      </dsp:nvSpPr>
      <dsp:spPr>
        <a:xfrm>
          <a:off x="-1342152" y="-228336"/>
          <a:ext cx="1752817" cy="1752817"/>
        </a:xfrm>
        <a:prstGeom prst="blockArc">
          <a:avLst>
            <a:gd name="adj1" fmla="val 18900000"/>
            <a:gd name="adj2" fmla="val 2700000"/>
            <a:gd name="adj3" fmla="val 1232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A5AFE8-867E-421F-9502-93FC2E7FD65D}">
      <dsp:nvSpPr>
        <dsp:cNvPr id="0" name=""/>
        <dsp:cNvSpPr/>
      </dsp:nvSpPr>
      <dsp:spPr>
        <a:xfrm>
          <a:off x="343259" y="36899"/>
          <a:ext cx="7830042" cy="12223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4"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14407" tIns="101600" rIns="101600" bIns="10160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rPr>
            <a:t>分析自己的志願種類</a:t>
          </a:r>
          <a:endParaRPr lang="zh-TW" sz="4000" b="1" kern="1200" dirty="0">
            <a:solidFill>
              <a:srgbClr val="FFFF0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343259" y="36899"/>
        <a:ext cx="7830042" cy="1222345"/>
      </dsp:txXfrm>
    </dsp:sp>
    <dsp:sp modelId="{7E77B1A1-15F0-4B2D-BE8B-F3B0A827B0AD}">
      <dsp:nvSpPr>
        <dsp:cNvPr id="0" name=""/>
        <dsp:cNvSpPr/>
      </dsp:nvSpPr>
      <dsp:spPr>
        <a:xfrm>
          <a:off x="0" y="248514"/>
          <a:ext cx="799115" cy="7991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D489D-3D09-4FB3-A956-B02D2FC579B9}">
      <dsp:nvSpPr>
        <dsp:cNvPr id="0" name=""/>
        <dsp:cNvSpPr/>
      </dsp:nvSpPr>
      <dsp:spPr>
        <a:xfrm>
          <a:off x="-642055" y="0"/>
          <a:ext cx="4459873" cy="445987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 rad="101600">
            <a:schemeClr val="accent5">
              <a:hueOff val="0"/>
              <a:satOff val="0"/>
              <a:lumOff val="0"/>
              <a:alphaOff val="0"/>
              <a:alpha val="60000"/>
            </a:schemeClr>
          </a:glow>
        </a:effectLst>
        <a:scene3d>
          <a:camera prst="isometricLeftDown" fov="0">
            <a:rot lat="0" lon="0" rev="0"/>
          </a:camera>
          <a:lightRig rig="harsh" dir="tl">
            <a:rot lat="0" lon="0" rev="14280000"/>
          </a:lightRig>
        </a:scene3d>
        <a:sp3d prstMaterial="flat">
          <a:bevelT w="38100" h="508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8C77AE-32E0-4F42-8AD7-28BF476DE90A}">
      <dsp:nvSpPr>
        <dsp:cNvPr id="0" name=""/>
        <dsp:cNvSpPr/>
      </dsp:nvSpPr>
      <dsp:spPr>
        <a:xfrm>
          <a:off x="1583713" y="0"/>
          <a:ext cx="6411023" cy="44598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600" b="1" kern="1200" dirty="0" smtClean="0">
              <a:latin typeface="微軟正黑體" pitchFamily="34" charset="-120"/>
              <a:ea typeface="微軟正黑體" pitchFamily="34" charset="-120"/>
            </a:rPr>
            <a:t>2-3</a:t>
          </a:r>
          <a:r>
            <a:rPr lang="zh-TW" altLang="en-US" sz="3600" b="1" kern="1200" dirty="0" smtClean="0">
              <a:latin typeface="微軟正黑體" pitchFamily="34" charset="-120"/>
              <a:ea typeface="微軟正黑體" pitchFamily="34" charset="-120"/>
            </a:rPr>
            <a:t>種</a:t>
          </a:r>
          <a:endParaRPr lang="zh-TW" altLang="en-US" sz="36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583713" y="0"/>
        <a:ext cx="3205511" cy="1337964"/>
      </dsp:txXfrm>
    </dsp:sp>
    <dsp:sp modelId="{7C64C809-FFFC-41AB-BBA3-C8177CD0C1E7}">
      <dsp:nvSpPr>
        <dsp:cNvPr id="0" name=""/>
        <dsp:cNvSpPr/>
      </dsp:nvSpPr>
      <dsp:spPr>
        <a:xfrm>
          <a:off x="138423" y="1337964"/>
          <a:ext cx="2898914" cy="289891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4148025"/>
                <a:satOff val="1913"/>
                <a:lumOff val="8529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5">
                <a:hueOff val="-4148025"/>
                <a:satOff val="1913"/>
                <a:lumOff val="8529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5">
                <a:hueOff val="-4148025"/>
                <a:satOff val="1913"/>
                <a:lumOff val="8529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 rad="101600">
            <a:schemeClr val="accent5">
              <a:hueOff val="-4148025"/>
              <a:satOff val="1913"/>
              <a:lumOff val="8529"/>
              <a:alphaOff val="0"/>
              <a:alpha val="60000"/>
            </a:schemeClr>
          </a:glow>
        </a:effectLst>
        <a:scene3d>
          <a:camera prst="isometricLeftDown" fov="0">
            <a:rot lat="0" lon="0" rev="0"/>
          </a:camera>
          <a:lightRig rig="harsh" dir="tl">
            <a:rot lat="0" lon="0" rev="14280000"/>
          </a:lightRig>
        </a:scene3d>
        <a:sp3d prstMaterial="flat">
          <a:bevelT w="38100" h="508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B9FA82-412B-4525-8D72-421CAFB60876}">
      <dsp:nvSpPr>
        <dsp:cNvPr id="0" name=""/>
        <dsp:cNvSpPr/>
      </dsp:nvSpPr>
      <dsp:spPr>
        <a:xfrm>
          <a:off x="1587880" y="1315469"/>
          <a:ext cx="6411023" cy="294390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148025"/>
              <a:satOff val="1913"/>
              <a:lumOff val="852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600" b="1" kern="1200" dirty="0" smtClean="0"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3600" b="1" kern="1200" dirty="0" smtClean="0">
              <a:latin typeface="微軟正黑體" pitchFamily="34" charset="-120"/>
              <a:ea typeface="微軟正黑體" pitchFamily="34" charset="-120"/>
            </a:rPr>
            <a:t>種</a:t>
          </a:r>
          <a:endParaRPr lang="zh-TW" altLang="en-US" sz="36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587880" y="1315469"/>
        <a:ext cx="3205511" cy="1358725"/>
      </dsp:txXfrm>
    </dsp:sp>
    <dsp:sp modelId="{C2AC3B99-1830-479A-BD6A-31C50EC29EA9}">
      <dsp:nvSpPr>
        <dsp:cNvPr id="0" name=""/>
        <dsp:cNvSpPr/>
      </dsp:nvSpPr>
      <dsp:spPr>
        <a:xfrm>
          <a:off x="918900" y="2675925"/>
          <a:ext cx="1337960" cy="133796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8296049"/>
                <a:satOff val="3826"/>
                <a:lumOff val="17058"/>
                <a:alphaOff val="0"/>
                <a:tint val="100000"/>
                <a:shade val="90000"/>
                <a:hueMod val="100000"/>
                <a:satMod val="200000"/>
              </a:schemeClr>
            </a:gs>
            <a:gs pos="50000">
              <a:schemeClr val="accent5">
                <a:hueOff val="-8296049"/>
                <a:satOff val="3826"/>
                <a:lumOff val="17058"/>
                <a:alphaOff val="0"/>
                <a:tint val="100000"/>
                <a:shade val="60000"/>
                <a:hueMod val="100000"/>
                <a:satMod val="180000"/>
              </a:schemeClr>
            </a:gs>
            <a:gs pos="100000">
              <a:schemeClr val="accent5">
                <a:hueOff val="-8296049"/>
                <a:satOff val="3826"/>
                <a:lumOff val="17058"/>
                <a:alphaOff val="0"/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  <a:ln>
          <a:noFill/>
        </a:ln>
        <a:effectLst>
          <a:glow rad="101600">
            <a:schemeClr val="accent5">
              <a:hueOff val="-8296049"/>
              <a:satOff val="3826"/>
              <a:lumOff val="17058"/>
              <a:alphaOff val="0"/>
              <a:alpha val="60000"/>
            </a:schemeClr>
          </a:glow>
        </a:effectLst>
        <a:scene3d>
          <a:camera prst="isometricLeftDown" fov="0">
            <a:rot lat="0" lon="0" rev="0"/>
          </a:camera>
          <a:lightRig rig="harsh" dir="tl">
            <a:rot lat="0" lon="0" rev="14280000"/>
          </a:lightRig>
        </a:scene3d>
        <a:sp3d prstMaterial="flat">
          <a:bevelT w="38100" h="508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0695C9-DF37-4DAE-B3CE-0C7300D90495}">
      <dsp:nvSpPr>
        <dsp:cNvPr id="0" name=""/>
        <dsp:cNvSpPr/>
      </dsp:nvSpPr>
      <dsp:spPr>
        <a:xfrm>
          <a:off x="1587880" y="2675925"/>
          <a:ext cx="6411023" cy="13379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8296049"/>
              <a:satOff val="3826"/>
              <a:lumOff val="170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600" b="1" kern="1200" dirty="0" smtClean="0"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3600" b="1" kern="1200" dirty="0" smtClean="0">
              <a:latin typeface="微軟正黑體" pitchFamily="34" charset="-120"/>
              <a:ea typeface="微軟正黑體" pitchFamily="34" charset="-120"/>
            </a:rPr>
            <a:t>種以上</a:t>
          </a:r>
          <a:endParaRPr lang="zh-TW" altLang="en-US" sz="36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587880" y="2675925"/>
        <a:ext cx="3205511" cy="1337960"/>
      </dsp:txXfrm>
    </dsp:sp>
    <dsp:sp modelId="{E6D78DD4-9533-4950-B5DD-AC0A89C7B575}">
      <dsp:nvSpPr>
        <dsp:cNvPr id="0" name=""/>
        <dsp:cNvSpPr/>
      </dsp:nvSpPr>
      <dsp:spPr>
        <a:xfrm>
          <a:off x="2733754" y="0"/>
          <a:ext cx="5475142" cy="133796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科系關聯性高：核對自己真實能力</a:t>
          </a:r>
          <a:endParaRPr lang="zh-TW" altLang="en-US" sz="2000" b="1" kern="1200" dirty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科系關聯性低：思考做決定的最重要考量</a:t>
          </a:r>
          <a:endParaRPr lang="zh-TW" altLang="en-US" sz="20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733754" y="0"/>
        <a:ext cx="5475142" cy="1337964"/>
      </dsp:txXfrm>
    </dsp:sp>
    <dsp:sp modelId="{8218834E-D3C4-461B-B9EB-C4062E6907B2}">
      <dsp:nvSpPr>
        <dsp:cNvPr id="0" name=""/>
        <dsp:cNvSpPr/>
      </dsp:nvSpPr>
      <dsp:spPr>
        <a:xfrm>
          <a:off x="2453384" y="1418309"/>
          <a:ext cx="5773735" cy="1337960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想想做決定的原因（自己、環境、重要他人）</a:t>
          </a:r>
          <a:endParaRPr lang="zh-TW" altLang="en-US" sz="2000" b="1" kern="1200" dirty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增加更多備案</a:t>
          </a:r>
          <a:endParaRPr lang="zh-TW" altLang="en-US" sz="2000" b="1" kern="1200" dirty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真實衡量自己的能力</a:t>
          </a:r>
          <a:endParaRPr lang="zh-TW" altLang="en-US" sz="20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453384" y="1418309"/>
        <a:ext cx="5773735" cy="1337960"/>
      </dsp:txXfrm>
    </dsp:sp>
    <dsp:sp modelId="{73B4A802-AB9F-464E-A51C-C245D405930D}">
      <dsp:nvSpPr>
        <dsp:cNvPr id="0" name=""/>
        <dsp:cNvSpPr/>
      </dsp:nvSpPr>
      <dsp:spPr>
        <a:xfrm>
          <a:off x="3204532" y="2719917"/>
          <a:ext cx="5028967" cy="1337960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科系關聯性高：順序是否要調整？</a:t>
          </a:r>
          <a:endParaRPr lang="zh-TW" altLang="en-US" sz="2000" b="1" kern="1200" dirty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科系關聯性低：持續做生涯探索</a:t>
          </a: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。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204532" y="2719917"/>
        <a:ext cx="5028967" cy="1337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2236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2804" y="1"/>
            <a:ext cx="430223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1023FE2-17D1-4306-BE8E-9EFD3FCCBC77}" type="datetimeFigureOut">
              <a:rPr lang="zh-TW" altLang="en-US"/>
              <a:pPr>
                <a:defRPr/>
              </a:pPr>
              <a:t>2020/6/10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6456364"/>
            <a:ext cx="4302236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2804" y="6456364"/>
            <a:ext cx="4302235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85E39EB-0724-4857-A1D5-9D052C59FED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2236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804" y="1"/>
            <a:ext cx="430223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D75C161-38E9-4BDF-A0EE-3076E8E1F712}" type="datetimeFigureOut">
              <a:rPr lang="en-US"/>
              <a:pPr>
                <a:defRPr/>
              </a:pPr>
              <a:t>6/10/2020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4" y="3228976"/>
            <a:ext cx="7940990" cy="3059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364"/>
            <a:ext cx="4302236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804" y="6456364"/>
            <a:ext cx="4302235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345A728-BA0A-40FF-A606-E71A141A0F8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41" tIns="45770" rIns="91541" bIns="4577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431535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93188" name="投影片編號版面配置區 3"/>
          <p:cNvSpPr txBox="1">
            <a:spLocks noGrp="1"/>
          </p:cNvSpPr>
          <p:nvPr/>
        </p:nvSpPr>
        <p:spPr bwMode="auto">
          <a:xfrm>
            <a:off x="5621205" y="6456364"/>
            <a:ext cx="4303834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BC9AA30D-63B9-4D22-A0A4-3F795747B5DB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12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169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8213" y="741363"/>
            <a:ext cx="4968875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684265" y="4714876"/>
            <a:ext cx="5477317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8221" tIns="44111" rIns="88221" bIns="4411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97284" name="投影片編號版面配置區 3"/>
          <p:cNvSpPr txBox="1">
            <a:spLocks noGrp="1"/>
          </p:cNvSpPr>
          <p:nvPr/>
        </p:nvSpPr>
        <p:spPr bwMode="auto">
          <a:xfrm>
            <a:off x="3875369" y="9428163"/>
            <a:ext cx="2968879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21" tIns="44111" rIns="88221" bIns="44111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9623F7EF-2AE3-4DE0-B821-4F155C8D147C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14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05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8000"/>
            <a:ext cx="3402013" cy="2551113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992201" y="3228706"/>
            <a:ext cx="7942238" cy="3060204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5184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2975" y="746125"/>
            <a:ext cx="4968875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310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7015FA48-5CFC-4D48-B841-C5AD30DCBC62}" type="slidenum">
              <a:rPr lang="zh-TW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29</a:t>
            </a:fld>
            <a:endParaRPr lang="zh-TW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009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投影片影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2975" y="746125"/>
            <a:ext cx="4968875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zh-TW" altLang="en-US" dirty="0" smtClean="0"/>
          </a:p>
        </p:txBody>
      </p:sp>
      <p:sp>
        <p:nvSpPr>
          <p:cNvPr id="13414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AB452FDE-04D9-4A3C-AB72-686A64ABFCA3}" type="slidenum">
              <a:rPr lang="zh-TW" altLang="en-US">
                <a:solidFill>
                  <a:srgbClr val="000000"/>
                </a:solidFill>
                <a:latin typeface="Calibri" panose="020F0502020204030204" pitchFamily="34" charset="0"/>
              </a:rPr>
              <a:pPr/>
              <a:t>35</a:t>
            </a:fld>
            <a:endParaRPr lang="zh-TW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029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投影片影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5488" y="509588"/>
            <a:ext cx="3397250" cy="25479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989627" y="3228976"/>
            <a:ext cx="7947385" cy="305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8585" tIns="49293" rIns="98585" bIns="4929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mtClean="0">
                <a:latin typeface="Arial" panose="020B0604020202020204" pitchFamily="34" charset="0"/>
              </a:rPr>
              <a:t>摺頁資料</a:t>
            </a:r>
          </a:p>
          <a:p>
            <a:pPr eaLnBrk="1" hangingPunct="1"/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146436" name="投影片編號版面配置區 3"/>
          <p:cNvSpPr txBox="1">
            <a:spLocks noGrp="1"/>
          </p:cNvSpPr>
          <p:nvPr/>
        </p:nvSpPr>
        <p:spPr bwMode="auto">
          <a:xfrm>
            <a:off x="5622804" y="6456364"/>
            <a:ext cx="430223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585" tIns="49293" rIns="98585" bIns="49293" anchor="b"/>
          <a:lstStyle>
            <a:lvl1pPr defTabSz="9699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699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699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699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699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699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ADED3452-B6A5-43FB-B581-C4D0A9393C3D}" type="slidenum">
              <a:rPr lang="zh-TW" altLang="en-US" sz="1200">
                <a:latin typeface="Calibri" panose="020F0502020204030204" pitchFamily="34" charset="0"/>
              </a:rPr>
              <a:pPr algn="r" eaLnBrk="1" hangingPunct="1"/>
              <a:t>44</a:t>
            </a:fld>
            <a:endParaRPr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397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</p:txBody>
      </p:sp>
      <p:sp>
        <p:nvSpPr>
          <p:cNvPr id="154628" name="投影片編號版面配置區 3"/>
          <p:cNvSpPr txBox="1">
            <a:spLocks noGrp="1"/>
          </p:cNvSpPr>
          <p:nvPr/>
        </p:nvSpPr>
        <p:spPr bwMode="auto">
          <a:xfrm>
            <a:off x="5622804" y="6456364"/>
            <a:ext cx="430223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BDE9FFA0-81E1-4B23-9B61-06BDFA9D9D18}" type="slidenum">
              <a:rPr kumimoji="0" lang="zh-TW" altLang="en-US" sz="1200">
                <a:latin typeface="Calibri" panose="020F0502020204030204" pitchFamily="34" charset="0"/>
              </a:rPr>
              <a:pPr algn="r"/>
              <a:t>51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728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5488" y="509588"/>
            <a:ext cx="3398837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備忘稿版面配置區 2"/>
          <p:cNvSpPr>
            <a:spLocks noGrp="1"/>
          </p:cNvSpPr>
          <p:nvPr>
            <p:ph type="body" idx="1"/>
          </p:nvPr>
        </p:nvSpPr>
        <p:spPr bwMode="auto">
          <a:xfrm>
            <a:off x="989627" y="3228976"/>
            <a:ext cx="7947385" cy="305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51" tIns="47376" rIns="94751" bIns="4737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>
                <a:latin typeface="Arial" panose="020B0604020202020204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156676" name="投影片編號版面配置區 3"/>
          <p:cNvSpPr txBox="1">
            <a:spLocks noGrp="1"/>
          </p:cNvSpPr>
          <p:nvPr/>
        </p:nvSpPr>
        <p:spPr bwMode="auto">
          <a:xfrm>
            <a:off x="5622804" y="6456364"/>
            <a:ext cx="430223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1" tIns="47376" rIns="94751" bIns="47376" anchor="b"/>
          <a:lstStyle>
            <a:lvl1pPr defTabSz="912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2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2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2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28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A7163589-B37B-4BC4-97CD-CC82DBF4B302}" type="slidenum">
              <a:rPr lang="zh-TW" altLang="en-US" sz="1200"/>
              <a:pPr algn="r"/>
              <a:t>52</a:t>
            </a:fld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017671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dirty="0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1.</a:t>
            </a:r>
            <a:r>
              <a:rPr lang="zh-TW" altLang="en-US" dirty="0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2.</a:t>
            </a:r>
            <a:r>
              <a:rPr lang="zh-TW" altLang="en-US" dirty="0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3.</a:t>
            </a:r>
            <a:r>
              <a:rPr lang="zh-TW" altLang="en-US" dirty="0" smtClean="0"/>
              <a:t>告知設計科所需能力的需求</a:t>
            </a:r>
          </a:p>
        </p:txBody>
      </p:sp>
      <p:sp>
        <p:nvSpPr>
          <p:cNvPr id="159748" name="投影片編號版面配置區 3"/>
          <p:cNvSpPr txBox="1">
            <a:spLocks noGrp="1"/>
          </p:cNvSpPr>
          <p:nvPr/>
        </p:nvSpPr>
        <p:spPr bwMode="auto">
          <a:xfrm>
            <a:off x="5622804" y="6456364"/>
            <a:ext cx="430223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575D0887-2766-4643-B07D-8D8FF2EB4ADA}" type="slidenum">
              <a:rPr kumimoji="0" lang="zh-TW" altLang="en-US" sz="1200">
                <a:latin typeface="Calibri" panose="020F0502020204030204" pitchFamily="34" charset="0"/>
              </a:rPr>
              <a:pPr algn="r"/>
              <a:t>54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62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</p:txBody>
      </p:sp>
      <p:sp>
        <p:nvSpPr>
          <p:cNvPr id="161796" name="投影片編號版面配置區 3"/>
          <p:cNvSpPr txBox="1">
            <a:spLocks noGrp="1"/>
          </p:cNvSpPr>
          <p:nvPr/>
        </p:nvSpPr>
        <p:spPr bwMode="auto">
          <a:xfrm>
            <a:off x="5622804" y="6456364"/>
            <a:ext cx="430223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DB16BD26-1D8C-4FC0-8660-5281B2FDDC64}" type="slidenum">
              <a:rPr kumimoji="0" lang="zh-TW" altLang="en-US" sz="1200">
                <a:latin typeface="Calibri" panose="020F0502020204030204" pitchFamily="34" charset="0"/>
              </a:rPr>
              <a:pPr algn="r"/>
              <a:t>55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590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41" tIns="45770" rIns="91541" bIns="4577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4186786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63844" name="投影片編號版面配置區 3"/>
          <p:cNvSpPr txBox="1">
            <a:spLocks noGrp="1"/>
          </p:cNvSpPr>
          <p:nvPr/>
        </p:nvSpPr>
        <p:spPr bwMode="auto">
          <a:xfrm>
            <a:off x="5622804" y="6456364"/>
            <a:ext cx="430223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9691E99D-2A91-4364-A899-AEEF574599A4}" type="slidenum">
              <a:rPr kumimoji="0" lang="zh-TW" altLang="en-US" sz="1200">
                <a:latin typeface="Calibri" panose="020F0502020204030204" pitchFamily="34" charset="0"/>
              </a:rPr>
              <a:pPr algn="r"/>
              <a:t>56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6532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65892" name="投影片編號版面配置區 3"/>
          <p:cNvSpPr txBox="1">
            <a:spLocks noGrp="1"/>
          </p:cNvSpPr>
          <p:nvPr/>
        </p:nvSpPr>
        <p:spPr bwMode="auto">
          <a:xfrm>
            <a:off x="5622804" y="6456364"/>
            <a:ext cx="430223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4DF8BEBA-01A5-4616-95D8-3C2EADF06E0A}" type="slidenum">
              <a:rPr kumimoji="0" lang="zh-TW" altLang="en-US" sz="1200">
                <a:latin typeface="Calibri" panose="020F0502020204030204" pitchFamily="34" charset="0"/>
              </a:rPr>
              <a:pPr algn="r"/>
              <a:t>57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2182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dirty="0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1.</a:t>
            </a:r>
            <a:r>
              <a:rPr lang="zh-TW" altLang="en-US" dirty="0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2.</a:t>
            </a:r>
            <a:r>
              <a:rPr lang="zh-TW" altLang="en-US" dirty="0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3.</a:t>
            </a:r>
            <a:r>
              <a:rPr lang="zh-TW" altLang="en-US" dirty="0" smtClean="0"/>
              <a:t>告知設計科所需能力的需求</a:t>
            </a:r>
          </a:p>
        </p:txBody>
      </p:sp>
      <p:sp>
        <p:nvSpPr>
          <p:cNvPr id="167940" name="投影片編號版面配置區 3"/>
          <p:cNvSpPr txBox="1">
            <a:spLocks noGrp="1"/>
          </p:cNvSpPr>
          <p:nvPr/>
        </p:nvSpPr>
        <p:spPr bwMode="auto">
          <a:xfrm>
            <a:off x="5622804" y="6456364"/>
            <a:ext cx="430223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76ABE849-9B48-4509-81BE-DE2662E0716D}" type="slidenum">
              <a:rPr kumimoji="0" lang="zh-TW" altLang="en-US" sz="1200">
                <a:latin typeface="Calibri" panose="020F0502020204030204" pitchFamily="34" charset="0"/>
              </a:rPr>
              <a:pPr algn="r"/>
              <a:t>58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5348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dirty="0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1.</a:t>
            </a:r>
            <a:r>
              <a:rPr lang="zh-TW" altLang="en-US" dirty="0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2.</a:t>
            </a:r>
            <a:r>
              <a:rPr lang="zh-TW" altLang="en-US" dirty="0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3.</a:t>
            </a:r>
            <a:r>
              <a:rPr lang="zh-TW" altLang="en-US" dirty="0" smtClean="0"/>
              <a:t>告知設計科所需能力的需求</a:t>
            </a:r>
          </a:p>
        </p:txBody>
      </p:sp>
      <p:sp>
        <p:nvSpPr>
          <p:cNvPr id="169988" name="投影片編號版面配置區 3"/>
          <p:cNvSpPr txBox="1">
            <a:spLocks noGrp="1"/>
          </p:cNvSpPr>
          <p:nvPr/>
        </p:nvSpPr>
        <p:spPr bwMode="auto">
          <a:xfrm>
            <a:off x="5622804" y="6456364"/>
            <a:ext cx="430223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879A467D-9DE4-4169-AADA-6EBFCF599797}" type="slidenum">
              <a:rPr kumimoji="0" lang="zh-TW" altLang="en-US" sz="1200">
                <a:latin typeface="Calibri" panose="020F0502020204030204" pitchFamily="34" charset="0"/>
              </a:rPr>
              <a:pPr algn="r"/>
              <a:t>59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515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72036" name="投影片編號版面配置區 3"/>
          <p:cNvSpPr txBox="1">
            <a:spLocks noGrp="1"/>
          </p:cNvSpPr>
          <p:nvPr/>
        </p:nvSpPr>
        <p:spPr bwMode="auto">
          <a:xfrm>
            <a:off x="5622804" y="6456364"/>
            <a:ext cx="430223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93BECCEF-E5BC-47BA-BEF1-E612BF4B537B}" type="slidenum">
              <a:rPr kumimoji="0" lang="zh-TW" altLang="en-US" sz="1200">
                <a:latin typeface="Calibri" panose="020F0502020204030204" pitchFamily="34" charset="0"/>
              </a:rPr>
              <a:pPr algn="r"/>
              <a:t>60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5009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dirty="0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1.</a:t>
            </a:r>
            <a:r>
              <a:rPr lang="zh-TW" altLang="en-US" dirty="0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2.</a:t>
            </a:r>
            <a:r>
              <a:rPr lang="zh-TW" altLang="en-US" dirty="0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3.</a:t>
            </a:r>
            <a:r>
              <a:rPr lang="zh-TW" altLang="en-US" dirty="0" smtClean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174084" name="投影片編號版面配置區 3"/>
          <p:cNvSpPr txBox="1">
            <a:spLocks noGrp="1"/>
          </p:cNvSpPr>
          <p:nvPr/>
        </p:nvSpPr>
        <p:spPr bwMode="auto">
          <a:xfrm>
            <a:off x="5622804" y="6456364"/>
            <a:ext cx="430223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0AC1561A-93B8-49CA-945E-3479F6D6F9D9}" type="slidenum">
              <a:rPr kumimoji="0" lang="zh-TW" altLang="en-US" sz="1200">
                <a:latin typeface="Calibri" panose="020F0502020204030204" pitchFamily="34" charset="0"/>
              </a:rPr>
              <a:pPr algn="r"/>
              <a:t>61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3866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dirty="0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1.</a:t>
            </a:r>
            <a:r>
              <a:rPr lang="zh-TW" altLang="en-US" dirty="0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2.</a:t>
            </a:r>
            <a:r>
              <a:rPr lang="zh-TW" altLang="en-US" dirty="0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3.</a:t>
            </a:r>
            <a:r>
              <a:rPr lang="zh-TW" altLang="en-US" dirty="0" smtClean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176132" name="投影片編號版面配置區 3"/>
          <p:cNvSpPr txBox="1">
            <a:spLocks noGrp="1"/>
          </p:cNvSpPr>
          <p:nvPr/>
        </p:nvSpPr>
        <p:spPr bwMode="auto">
          <a:xfrm>
            <a:off x="5622804" y="6456364"/>
            <a:ext cx="430223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70FE240F-A35D-4A53-91D5-6CE6C55808FE}" type="slidenum">
              <a:rPr kumimoji="0" lang="zh-TW" altLang="en-US" sz="1200">
                <a:latin typeface="Calibri" panose="020F0502020204030204" pitchFamily="34" charset="0"/>
              </a:rPr>
              <a:pPr algn="r"/>
              <a:t>62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3145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78180" name="投影片編號版面配置區 3"/>
          <p:cNvSpPr txBox="1">
            <a:spLocks noGrp="1"/>
          </p:cNvSpPr>
          <p:nvPr/>
        </p:nvSpPr>
        <p:spPr bwMode="auto">
          <a:xfrm>
            <a:off x="5622804" y="6456364"/>
            <a:ext cx="430223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3F7E57D9-AA6B-4F53-8537-BCF3A65F46E2}" type="slidenum">
              <a:rPr kumimoji="0" lang="zh-TW" altLang="en-US" sz="1200">
                <a:latin typeface="Calibri" panose="020F0502020204030204" pitchFamily="34" charset="0"/>
              </a:rPr>
              <a:pPr algn="r"/>
              <a:t>63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1789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80228" name="投影片編號版面配置區 3"/>
          <p:cNvSpPr txBox="1">
            <a:spLocks noGrp="1"/>
          </p:cNvSpPr>
          <p:nvPr/>
        </p:nvSpPr>
        <p:spPr bwMode="auto">
          <a:xfrm>
            <a:off x="5622804" y="6456364"/>
            <a:ext cx="430223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3A54A970-C2FE-47BF-BCD2-0DD929C0D907}" type="slidenum">
              <a:rPr kumimoji="0" lang="zh-TW" altLang="en-US" sz="1200">
                <a:latin typeface="Calibri" panose="020F0502020204030204" pitchFamily="34" charset="0"/>
              </a:rPr>
              <a:pPr algn="r"/>
              <a:t>64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353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</p:txBody>
      </p:sp>
      <p:sp>
        <p:nvSpPr>
          <p:cNvPr id="182276" name="投影片編號版面配置區 3"/>
          <p:cNvSpPr txBox="1">
            <a:spLocks noGrp="1"/>
          </p:cNvSpPr>
          <p:nvPr/>
        </p:nvSpPr>
        <p:spPr bwMode="auto">
          <a:xfrm>
            <a:off x="5622804" y="6456364"/>
            <a:ext cx="430223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3987E612-FFDA-48DA-9976-764E450C3A94}" type="slidenum">
              <a:rPr kumimoji="0" lang="zh-TW" altLang="en-US" sz="1200">
                <a:latin typeface="Calibri" panose="020F0502020204030204" pitchFamily="34" charset="0"/>
              </a:rPr>
              <a:pPr algn="r"/>
              <a:t>65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940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1684" name="投影片編號版面配置區 3"/>
          <p:cNvSpPr txBox="1">
            <a:spLocks noGrp="1"/>
          </p:cNvSpPr>
          <p:nvPr/>
        </p:nvSpPr>
        <p:spPr bwMode="auto">
          <a:xfrm>
            <a:off x="5621205" y="6456364"/>
            <a:ext cx="4303834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E11D3FE2-F57C-46A6-A608-D67ACC81A266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5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6768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</p:txBody>
      </p:sp>
      <p:sp>
        <p:nvSpPr>
          <p:cNvPr id="184324" name="投影片編號版面配置區 3"/>
          <p:cNvSpPr txBox="1">
            <a:spLocks noGrp="1"/>
          </p:cNvSpPr>
          <p:nvPr/>
        </p:nvSpPr>
        <p:spPr bwMode="auto">
          <a:xfrm>
            <a:off x="5622804" y="6456364"/>
            <a:ext cx="430223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27BF9DC4-A936-457E-B7A3-BA6EAA6763D4}" type="slidenum">
              <a:rPr kumimoji="0" lang="zh-TW" altLang="en-US" sz="1200">
                <a:latin typeface="Calibri" panose="020F0502020204030204" pitchFamily="34" charset="0"/>
              </a:rPr>
              <a:pPr algn="r"/>
              <a:t>66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1487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86372" name="投影片編號版面配置區 3"/>
          <p:cNvSpPr txBox="1">
            <a:spLocks noGrp="1"/>
          </p:cNvSpPr>
          <p:nvPr/>
        </p:nvSpPr>
        <p:spPr bwMode="auto">
          <a:xfrm>
            <a:off x="5622804" y="6456364"/>
            <a:ext cx="430223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BF0D2EA3-8557-4DBC-9287-12C50A3011E7}" type="slidenum">
              <a:rPr kumimoji="0" lang="zh-TW" altLang="en-US" sz="1200">
                <a:latin typeface="Calibri" panose="020F0502020204030204" pitchFamily="34" charset="0"/>
              </a:rPr>
              <a:pPr algn="r"/>
              <a:t>67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643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88420" name="投影片編號版面配置區 3"/>
          <p:cNvSpPr txBox="1">
            <a:spLocks noGrp="1"/>
          </p:cNvSpPr>
          <p:nvPr/>
        </p:nvSpPr>
        <p:spPr bwMode="auto">
          <a:xfrm>
            <a:off x="5622804" y="6456364"/>
            <a:ext cx="430223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fld id="{63EC9C70-000C-4924-B5F8-84222CB7EEBA}" type="slidenum">
              <a:rPr kumimoji="0" lang="zh-TW" altLang="en-US" sz="1200">
                <a:latin typeface="Calibri" panose="020F0502020204030204" pitchFamily="34" charset="0"/>
              </a:rPr>
              <a:pPr algn="r"/>
              <a:t>68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9942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1.</a:t>
            </a:r>
            <a:r>
              <a:rPr lang="zh-TW" altLang="en-US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2.</a:t>
            </a:r>
            <a:r>
              <a:rPr lang="zh-TW" altLang="en-US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smtClean="0"/>
              <a:t>3.</a:t>
            </a:r>
            <a:r>
              <a:rPr lang="zh-TW" altLang="en-US" smtClean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02756" name="投影片編號版面配置區 3"/>
          <p:cNvSpPr txBox="1">
            <a:spLocks noGrp="1"/>
          </p:cNvSpPr>
          <p:nvPr/>
        </p:nvSpPr>
        <p:spPr bwMode="auto">
          <a:xfrm>
            <a:off x="5622804" y="6456364"/>
            <a:ext cx="430223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5C1D81DD-D9AB-4CF7-A907-FC8E13AE7E3B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69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9019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dirty="0" smtClean="0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1.</a:t>
            </a:r>
            <a:r>
              <a:rPr lang="zh-TW" altLang="en-US" dirty="0" smtClean="0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2.</a:t>
            </a:r>
            <a:r>
              <a:rPr lang="zh-TW" altLang="en-US" dirty="0" smtClean="0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dirty="0" smtClean="0"/>
              <a:t>3.</a:t>
            </a:r>
            <a:r>
              <a:rPr lang="zh-TW" altLang="en-US" dirty="0" smtClean="0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206852" name="投影片編號版面配置區 3"/>
          <p:cNvSpPr txBox="1">
            <a:spLocks noGrp="1"/>
          </p:cNvSpPr>
          <p:nvPr/>
        </p:nvSpPr>
        <p:spPr bwMode="auto">
          <a:xfrm>
            <a:off x="5622804" y="6456364"/>
            <a:ext cx="430223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5D4B7E3C-3C81-4380-A951-F9AFB2EFEB49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70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6792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hape 624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265488" y="511175"/>
            <a:ext cx="3397250" cy="2547938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21187" name="Shape 625"/>
          <p:cNvSpPr>
            <a:spLocks noGrp="1"/>
          </p:cNvSpPr>
          <p:nvPr>
            <p:ph type="body" idx="1"/>
          </p:nvPr>
        </p:nvSpPr>
        <p:spPr bwMode="auto">
          <a:xfrm>
            <a:off x="988028" y="3227388"/>
            <a:ext cx="7950583" cy="3059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525" tIns="45762" rIns="91525" bIns="45762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221188" name="Shape 626"/>
          <p:cNvSpPr txBox="1">
            <a:spLocks noGrp="1"/>
          </p:cNvSpPr>
          <p:nvPr/>
        </p:nvSpPr>
        <p:spPr bwMode="auto">
          <a:xfrm>
            <a:off x="5622804" y="6456364"/>
            <a:ext cx="430223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5" tIns="45762" rIns="91525" bIns="45762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buSzPct val="25000"/>
            </a:pPr>
            <a:r>
              <a:rPr lang="zh-TW" altLang="zh-TW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55783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Google Shape;126;g35f391192_05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942975" y="746125"/>
            <a:ext cx="4968875" cy="3725863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0403" name="Google Shape;127;g35f391192_057:notes"/>
          <p:cNvSpPr>
            <a:spLocks noGrp="1"/>
          </p:cNvSpPr>
          <p:nvPr>
            <p:ph type="body" idx="1"/>
          </p:nvPr>
        </p:nvSpPr>
        <p:spPr bwMode="auto">
          <a:xfrm>
            <a:off x="685865" y="4721225"/>
            <a:ext cx="5483712" cy="4471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TW" altLang="en-US" smtClean="0"/>
              <a:t>為什麼我們要這樣鼓勵孩子呢</a:t>
            </a:r>
            <a:r>
              <a:rPr lang="en-US" altLang="zh-TW" smtClean="0"/>
              <a:t>?</a:t>
            </a:r>
          </a:p>
          <a:p>
            <a:pPr>
              <a:spcBef>
                <a:spcPct val="0"/>
              </a:spcBef>
            </a:pPr>
            <a:r>
              <a:rPr lang="zh-TW" altLang="en-US" smtClean="0"/>
              <a:t>因為青少年時期正在屬於一個自我認同階段</a:t>
            </a:r>
            <a:r>
              <a:rPr lang="en-US" altLang="zh-TW" smtClean="0"/>
              <a:t>~</a:t>
            </a:r>
          </a:p>
          <a:p>
            <a:pPr>
              <a:spcBef>
                <a:spcPct val="0"/>
              </a:spcBef>
            </a:pPr>
            <a:r>
              <a:rPr lang="zh-TW" altLang="en-US" smtClean="0"/>
              <a:t>這階段的孩子不停的在問</a:t>
            </a:r>
            <a:r>
              <a:rPr lang="en-US" altLang="zh-TW" smtClean="0"/>
              <a:t>[</a:t>
            </a:r>
            <a:r>
              <a:rPr lang="zh-TW" altLang="en-US" smtClean="0"/>
              <a:t>我是誰</a:t>
            </a:r>
            <a:r>
              <a:rPr lang="en-US" altLang="zh-TW" smtClean="0"/>
              <a:t>?]</a:t>
            </a:r>
            <a:r>
              <a:rPr lang="zh-TW" altLang="en-US" smtClean="0"/>
              <a:t> </a:t>
            </a:r>
            <a:r>
              <a:rPr lang="en-US" altLang="zh-TW" smtClean="0"/>
              <a:t>[</a:t>
            </a:r>
            <a:r>
              <a:rPr lang="zh-TW" altLang="en-US" smtClean="0"/>
              <a:t>我是什麼樣的人</a:t>
            </a:r>
            <a:r>
              <a:rPr lang="en-US" altLang="zh-TW" smtClean="0"/>
              <a:t>]</a:t>
            </a:r>
          </a:p>
          <a:p>
            <a:pPr>
              <a:spcBef>
                <a:spcPct val="0"/>
              </a:spcBef>
            </a:pPr>
            <a:r>
              <a:rPr lang="zh-TW" altLang="en-US" smtClean="0"/>
              <a:t>那是誰來告訴他的</a:t>
            </a:r>
            <a:r>
              <a:rPr lang="en-US" altLang="zh-TW" smtClean="0"/>
              <a:t>?</a:t>
            </a:r>
            <a:r>
              <a:rPr lang="zh-TW" altLang="en-US" smtClean="0"/>
              <a:t>就是身旁的這些人</a:t>
            </a:r>
            <a:r>
              <a:rPr lang="en-US" altLang="zh-TW" smtClean="0"/>
              <a:t>~</a:t>
            </a:r>
          </a:p>
          <a:p>
            <a:pPr>
              <a:spcBef>
                <a:spcPct val="0"/>
              </a:spcBef>
            </a:pPr>
            <a:endParaRPr lang="en-US" altLang="zh-TW" smtClean="0"/>
          </a:p>
          <a:p>
            <a:pPr>
              <a:spcBef>
                <a:spcPct val="0"/>
              </a:spcBef>
            </a:pPr>
            <a:r>
              <a:rPr lang="zh-TW" altLang="en-US" smtClean="0"/>
              <a:t>因此我們怎麼鼓勵、回應孩子，會影響孩子如何看待自己</a:t>
            </a:r>
            <a:r>
              <a:rPr lang="en-US" altLang="zh-TW" smtClean="0"/>
              <a:t>~</a:t>
            </a:r>
          </a:p>
          <a:p>
            <a:pPr>
              <a:spcBef>
                <a:spcPct val="0"/>
              </a:spcBef>
            </a:pPr>
            <a:endParaRPr lang="en-US" altLang="zh-TW" smtClean="0"/>
          </a:p>
          <a:p>
            <a:pPr>
              <a:spcBef>
                <a:spcPct val="0"/>
              </a:spcBef>
            </a:pPr>
            <a:r>
              <a:rPr lang="zh-TW" altLang="en-US" smtClean="0"/>
              <a:t>如果在自我認同階段，可以清楚知道自己擁有什麼樣的天賦，</a:t>
            </a:r>
            <a:endParaRPr lang="en-US" altLang="zh-TW" smtClean="0"/>
          </a:p>
          <a:p>
            <a:pPr>
              <a:spcBef>
                <a:spcPct val="0"/>
              </a:spcBef>
            </a:pPr>
            <a:r>
              <a:rPr lang="zh-TW" altLang="en-US" smtClean="0"/>
              <a:t>相對地他們會比較有意願和熱情去嘗試，也比較不害怕困難</a:t>
            </a:r>
            <a:r>
              <a:rPr lang="en-US" altLang="zh-TW" smtClean="0"/>
              <a:t>~</a:t>
            </a:r>
          </a:p>
          <a:p>
            <a:pPr>
              <a:spcBef>
                <a:spcPct val="0"/>
              </a:spcBef>
            </a:pPr>
            <a:r>
              <a:rPr lang="zh-TW" altLang="en-US" smtClean="0"/>
              <a:t>孩子更有機會歸屬自己的天命，選擇自己喜愛又擅長的事情。</a:t>
            </a:r>
            <a:endParaRPr lang="en-US" altLang="zh-TW" smtClean="0"/>
          </a:p>
          <a:p>
            <a:pPr>
              <a:spcBef>
                <a:spcPct val="0"/>
              </a:spcBef>
            </a:pPr>
            <a:endParaRPr lang="en-US" altLang="zh-TW" smtClean="0"/>
          </a:p>
          <a:p>
            <a:pPr>
              <a:spcBef>
                <a:spcPct val="0"/>
              </a:spcBef>
            </a:pPr>
            <a:r>
              <a:rPr lang="zh-TW" altLang="en-US" smtClean="0"/>
              <a:t>相對地，如果在這階段孩子不太知道自己到底會什麼</a:t>
            </a:r>
            <a:r>
              <a:rPr lang="en-US" altLang="zh-TW" smtClean="0"/>
              <a:t>?</a:t>
            </a:r>
            <a:r>
              <a:rPr lang="zh-TW" altLang="en-US" smtClean="0"/>
              <a:t>到底擅長什麼</a:t>
            </a:r>
            <a:r>
              <a:rPr lang="en-US" altLang="zh-TW" smtClean="0"/>
              <a:t>?</a:t>
            </a:r>
          </a:p>
          <a:p>
            <a:pPr>
              <a:spcBef>
                <a:spcPct val="0"/>
              </a:spcBef>
            </a:pPr>
            <a:r>
              <a:rPr lang="zh-TW" altLang="en-US" smtClean="0"/>
              <a:t>他很容易會感到徬徨，也會害怕失敗</a:t>
            </a:r>
            <a:r>
              <a:rPr lang="en-US" altLang="zh-TW" smtClean="0"/>
              <a:t>~</a:t>
            </a:r>
          </a:p>
          <a:p>
            <a:pPr>
              <a:spcBef>
                <a:spcPct val="0"/>
              </a:spcBef>
            </a:pPr>
            <a:r>
              <a:rPr lang="zh-TW" altLang="en-US" smtClean="0"/>
              <a:t>這時後他很可能就依他人的眼光去選擇自己的未來，</a:t>
            </a:r>
            <a:endParaRPr lang="en-US" altLang="zh-TW" smtClean="0"/>
          </a:p>
          <a:p>
            <a:pPr>
              <a:spcBef>
                <a:spcPct val="0"/>
              </a:spcBef>
            </a:pPr>
            <a:r>
              <a:rPr lang="zh-TW" altLang="en-US" smtClean="0"/>
              <a:t>或是乾脆不選擇，就像我們很多宅在家裡的青少年</a:t>
            </a:r>
            <a:r>
              <a:rPr lang="en-US" altLang="zh-TW" smtClean="0"/>
              <a:t>~</a:t>
            </a:r>
            <a:r>
              <a:rPr lang="zh-TW" altLang="en-US" smtClean="0"/>
              <a:t>乾脆什麼都不做、什麼都不想。</a:t>
            </a:r>
            <a:endParaRPr lang="en-US" altLang="zh-TW" smtClean="0"/>
          </a:p>
          <a:p>
            <a:pPr>
              <a:spcBef>
                <a:spcPct val="0"/>
              </a:spcBef>
            </a:pPr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9076535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2975" y="746125"/>
            <a:ext cx="4968875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449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2345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1BE7D08F-E96D-4541-B4AD-03375E96096E}" type="slidenum">
              <a:rPr lang="en-US" altLang="zh-TW">
                <a:solidFill>
                  <a:srgbClr val="000000"/>
                </a:solidFill>
                <a:latin typeface="Calibri" panose="020F0502020204030204" pitchFamily="34" charset="0"/>
              </a:rPr>
              <a:pPr/>
              <a:t>84</a:t>
            </a:fld>
            <a:endParaRPr lang="en-US" altLang="zh-TW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6285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Google Shape;109;g35f391192_01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942975" y="746125"/>
            <a:ext cx="4968875" cy="3725863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6547" name="Google Shape;110;g35f391192_017:notes"/>
          <p:cNvSpPr>
            <a:spLocks noGrp="1"/>
          </p:cNvSpPr>
          <p:nvPr>
            <p:ph type="body" idx="1"/>
          </p:nvPr>
        </p:nvSpPr>
        <p:spPr bwMode="auto">
          <a:xfrm>
            <a:off x="685865" y="4721225"/>
            <a:ext cx="5483712" cy="4471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TW" altLang="en-US" smtClean="0"/>
              <a:t>最後我們來釐清一下</a:t>
            </a:r>
            <a:r>
              <a:rPr lang="en-US" altLang="zh-TW" smtClean="0"/>
              <a:t>~</a:t>
            </a:r>
            <a:r>
              <a:rPr lang="zh-TW" altLang="en-US" smtClean="0"/>
              <a:t>天賦與天命</a:t>
            </a:r>
            <a:r>
              <a:rPr lang="en-US" altLang="zh-TW" smtClean="0"/>
              <a:t>~</a:t>
            </a:r>
          </a:p>
          <a:p>
            <a:pPr>
              <a:spcBef>
                <a:spcPct val="0"/>
              </a:spcBef>
            </a:pPr>
            <a:r>
              <a:rPr lang="zh-TW" altLang="en-US" smtClean="0"/>
              <a:t>當我們找到了自己的天賦</a:t>
            </a:r>
            <a:r>
              <a:rPr lang="en-US" altLang="zh-TW" smtClean="0"/>
              <a:t>~</a:t>
            </a:r>
          </a:p>
          <a:p>
            <a:pPr>
              <a:spcBef>
                <a:spcPct val="0"/>
              </a:spcBef>
            </a:pPr>
            <a:r>
              <a:rPr lang="zh-TW" altLang="en-US" smtClean="0"/>
              <a:t>也有足夠的</a:t>
            </a:r>
            <a:r>
              <a:rPr lang="en-US" altLang="zh-TW" smtClean="0"/>
              <a:t>[</a:t>
            </a:r>
            <a:r>
              <a:rPr lang="zh-TW" altLang="en-US" smtClean="0"/>
              <a:t>熱情</a:t>
            </a:r>
            <a:r>
              <a:rPr lang="en-US" altLang="zh-TW" smtClean="0"/>
              <a:t>]</a:t>
            </a:r>
            <a:r>
              <a:rPr lang="zh-TW" altLang="en-US" smtClean="0"/>
              <a:t>才有機會歸屬天命</a:t>
            </a:r>
            <a:r>
              <a:rPr lang="en-US" altLang="zh-TW" smtClean="0"/>
              <a:t>!</a:t>
            </a:r>
          </a:p>
          <a:p>
            <a:pPr>
              <a:spcBef>
                <a:spcPct val="0"/>
              </a:spcBef>
            </a:pPr>
            <a:r>
              <a:rPr lang="zh-TW" altLang="en-US" smtClean="0"/>
              <a:t>這過程也很需要你正向的態度</a:t>
            </a:r>
            <a:r>
              <a:rPr lang="en-US" altLang="zh-TW" smtClean="0"/>
              <a:t>~</a:t>
            </a:r>
            <a:r>
              <a:rPr lang="zh-TW" altLang="en-US" smtClean="0"/>
              <a:t>以及適當的機緣。</a:t>
            </a:r>
            <a:endParaRPr lang="en-US" altLang="zh-TW" smtClean="0"/>
          </a:p>
          <a:p>
            <a:pPr>
              <a:spcBef>
                <a:spcPct val="0"/>
              </a:spcBef>
            </a:pPr>
            <a:endParaRPr lang="en-US" altLang="zh-TW" smtClean="0"/>
          </a:p>
          <a:p>
            <a:pPr>
              <a:spcBef>
                <a:spcPct val="0"/>
              </a:spcBef>
            </a:pPr>
            <a:r>
              <a:rPr lang="en-US" altLang="zh-TW" smtClean="0"/>
              <a:t>1</a:t>
            </a:r>
            <a:r>
              <a:rPr lang="zh-TW" altLang="en-US" smtClean="0"/>
              <a:t>、歸屬天命的狀態，會讓人覺得時間的改變</a:t>
            </a:r>
            <a:r>
              <a:rPr lang="en-US" altLang="zh-TW" smtClean="0"/>
              <a:t>……(</a:t>
            </a:r>
            <a:r>
              <a:rPr lang="zh-TW" altLang="en-US" smtClean="0"/>
              <a:t>投影片第一段</a:t>
            </a:r>
            <a:r>
              <a:rPr lang="en-US" altLang="zh-TW" smtClean="0"/>
              <a:t>)</a:t>
            </a:r>
          </a:p>
          <a:p>
            <a:pPr>
              <a:spcBef>
                <a:spcPct val="0"/>
              </a:spcBef>
            </a:pPr>
            <a:endParaRPr lang="en-US" altLang="zh-TW" smtClean="0"/>
          </a:p>
          <a:p>
            <a:pPr>
              <a:spcBef>
                <a:spcPct val="0"/>
              </a:spcBef>
            </a:pPr>
            <a:r>
              <a:rPr lang="en-US" altLang="zh-TW" smtClean="0"/>
              <a:t>2</a:t>
            </a:r>
            <a:r>
              <a:rPr lang="zh-TW" altLang="en-US" smtClean="0"/>
              <a:t>、態度在追尋天命是很重要的因素</a:t>
            </a:r>
            <a:r>
              <a:rPr lang="en-US" altLang="zh-TW" smtClean="0"/>
              <a:t>….(</a:t>
            </a:r>
            <a:r>
              <a:rPr lang="zh-TW" altLang="en-US" smtClean="0"/>
              <a:t>投影片第二段</a:t>
            </a:r>
            <a:r>
              <a:rPr lang="en-US" altLang="zh-TW" smtClean="0"/>
              <a:t>)</a:t>
            </a:r>
          </a:p>
          <a:p>
            <a:pPr>
              <a:spcBef>
                <a:spcPct val="0"/>
              </a:spcBef>
            </a:pPr>
            <a:endParaRPr lang="en-US" altLang="zh-TW" smtClean="0"/>
          </a:p>
          <a:p>
            <a:pPr>
              <a:spcBef>
                <a:spcPct val="0"/>
              </a:spcBef>
            </a:pPr>
            <a:r>
              <a:rPr lang="en-US" altLang="zh-TW" smtClean="0"/>
              <a:t>3</a:t>
            </a:r>
            <a:r>
              <a:rPr lang="zh-TW" altLang="en-US" smtClean="0"/>
              <a:t>、家長們可能會好奇，孩子如果真的找到天賦、天命就要放棄課業嗎</a:t>
            </a:r>
            <a:r>
              <a:rPr lang="en-US" altLang="zh-TW" smtClean="0"/>
              <a:t>?</a:t>
            </a:r>
          </a:p>
          <a:p>
            <a:pPr>
              <a:spcBef>
                <a:spcPct val="0"/>
              </a:spcBef>
            </a:pPr>
            <a:r>
              <a:rPr lang="zh-TW" altLang="en-US" smtClean="0"/>
              <a:t>其實不用喔</a:t>
            </a:r>
            <a:r>
              <a:rPr lang="en-US" altLang="zh-TW" smtClean="0"/>
              <a:t>~</a:t>
            </a:r>
          </a:p>
          <a:p>
            <a:pPr>
              <a:spcBef>
                <a:spcPct val="0"/>
              </a:spcBef>
            </a:pPr>
            <a:r>
              <a:rPr lang="en-US" altLang="zh-TW" smtClean="0"/>
              <a:t>(</a:t>
            </a:r>
            <a:r>
              <a:rPr lang="zh-TW" altLang="en-US" smtClean="0"/>
              <a:t>投影片第三段</a:t>
            </a:r>
            <a:r>
              <a:rPr lang="en-US" altLang="zh-TW" smtClean="0"/>
              <a:t>)</a:t>
            </a:r>
          </a:p>
          <a:p>
            <a:pPr>
              <a:spcBef>
                <a:spcPct val="0"/>
              </a:spcBef>
            </a:pPr>
            <a:endParaRPr lang="en-US" altLang="zh-TW" smtClean="0"/>
          </a:p>
          <a:p>
            <a:pPr>
              <a:spcBef>
                <a:spcPct val="0"/>
              </a:spcBef>
            </a:pPr>
            <a:r>
              <a:rPr lang="zh-TW" altLang="en-US" smtClean="0"/>
              <a:t>這實後可以舉自己的例子</a:t>
            </a:r>
            <a:r>
              <a:rPr lang="en-US" altLang="zh-TW" smtClean="0"/>
              <a:t>~</a:t>
            </a:r>
            <a:r>
              <a:rPr lang="zh-TW" altLang="en-US" smtClean="0"/>
              <a:t>例如你的天賦或天命是什麼</a:t>
            </a:r>
            <a:r>
              <a:rPr lang="en-US" altLang="zh-TW" smtClean="0"/>
              <a:t>~</a:t>
            </a:r>
            <a:r>
              <a:rPr lang="zh-TW" altLang="en-US" smtClean="0"/>
              <a:t>你如何用下班或休假時間做這些事情</a:t>
            </a:r>
            <a:r>
              <a:rPr lang="en-US" altLang="zh-TW" smtClean="0"/>
              <a:t>~</a:t>
            </a:r>
          </a:p>
          <a:p>
            <a:pPr>
              <a:spcBef>
                <a:spcPct val="0"/>
              </a:spcBef>
            </a:pPr>
            <a:r>
              <a:rPr lang="zh-TW" altLang="en-US" smtClean="0"/>
              <a:t>如何獲得滿足與意義感</a:t>
            </a:r>
            <a:r>
              <a:rPr lang="en-US" altLang="zh-TW" smtClean="0"/>
              <a:t>!!</a:t>
            </a:r>
          </a:p>
          <a:p>
            <a:pPr>
              <a:spcBef>
                <a:spcPct val="0"/>
              </a:spcBef>
            </a:pPr>
            <a:endParaRPr lang="en-US" altLang="zh-TW" smtClean="0"/>
          </a:p>
          <a:p>
            <a:pPr>
              <a:spcBef>
                <a:spcPct val="0"/>
              </a:spcBef>
            </a:pPr>
            <a:endParaRPr lang="en-US" altLang="zh-TW" smtClean="0"/>
          </a:p>
          <a:p>
            <a:pPr>
              <a:spcBef>
                <a:spcPct val="0"/>
              </a:spcBef>
            </a:pPr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609418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投影片影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42975" y="746125"/>
            <a:ext cx="4968875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85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kumimoji="1" lang="zh-TW" altLang="en-US" smtClean="0"/>
              <a:t>也因此</a:t>
            </a:r>
            <a:r>
              <a:rPr kumimoji="1" lang="en-US" altLang="zh-TW" smtClean="0"/>
              <a:t>12</a:t>
            </a:r>
            <a:r>
              <a:rPr kumimoji="1" lang="zh-TW" altLang="en-US" smtClean="0"/>
              <a:t>年國教其實就是希望能從現在的困境中解脫</a:t>
            </a:r>
            <a:endParaRPr kumimoji="1" lang="en-US" altLang="zh-TW" smtClean="0"/>
          </a:p>
          <a:p>
            <a:r>
              <a:rPr kumimoji="1" lang="zh-TW" altLang="en-US" smtClean="0"/>
              <a:t>幫助孩子們找到期待中的未來．．．．</a:t>
            </a:r>
          </a:p>
        </p:txBody>
      </p:sp>
      <p:sp>
        <p:nvSpPr>
          <p:cNvPr id="2385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3B53D91A-9223-4FBB-830C-C0370104FE2F}" type="slidenum">
              <a:rPr kumimoji="0" lang="zh-CN" altLang="en-US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pPr/>
              <a:t>86</a:t>
            </a:fld>
            <a:endParaRPr kumimoji="0" lang="zh-CN" altLang="en-US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8828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70250" y="509588"/>
            <a:ext cx="33988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9627" y="3228976"/>
            <a:ext cx="7947385" cy="305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75" tIns="45638" rIns="91275" bIns="4563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910840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84996" name="投影片編號版面配置區 3"/>
          <p:cNvSpPr txBox="1">
            <a:spLocks noGrp="1"/>
          </p:cNvSpPr>
          <p:nvPr/>
        </p:nvSpPr>
        <p:spPr bwMode="auto">
          <a:xfrm>
            <a:off x="5621205" y="6456364"/>
            <a:ext cx="4303834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A67137A4-7BF1-4094-A37A-B72EFED2C0F2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7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671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424462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745367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89092" name="投影片編號版面配置區 3"/>
          <p:cNvSpPr txBox="1">
            <a:spLocks noGrp="1"/>
          </p:cNvSpPr>
          <p:nvPr/>
        </p:nvSpPr>
        <p:spPr bwMode="auto">
          <a:xfrm>
            <a:off x="5621205" y="6456364"/>
            <a:ext cx="4303834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2953C9DD-5436-40CC-A778-1DA9AEFA2E29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10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014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投影片編號版面配置區 6"/>
          <p:cNvSpPr txBox="1">
            <a:spLocks noGrp="1"/>
          </p:cNvSpPr>
          <p:nvPr/>
        </p:nvSpPr>
        <p:spPr bwMode="auto">
          <a:xfrm>
            <a:off x="5624402" y="6456364"/>
            <a:ext cx="43006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1" tIns="45661" rIns="91321" bIns="45661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26EF120A-6C23-40A8-B831-4620E92D2CC0}" type="slidenum">
              <a:rPr kumimoji="0" lang="zh-TW" altLang="en-US" sz="1200">
                <a:latin typeface="Calibri" panose="020F0502020204030204" pitchFamily="34" charset="0"/>
              </a:rPr>
              <a:pPr algn="r" eaLnBrk="1" hangingPunct="1"/>
              <a:t>11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  <p:sp>
        <p:nvSpPr>
          <p:cNvPr id="91139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91141" name="投影片編號版面配置區 3"/>
          <p:cNvSpPr txBox="1">
            <a:spLocks noGrp="1"/>
          </p:cNvSpPr>
          <p:nvPr/>
        </p:nvSpPr>
        <p:spPr bwMode="auto">
          <a:xfrm>
            <a:off x="5624402" y="6456364"/>
            <a:ext cx="43006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1" tIns="45661" rIns="91321" bIns="45661" anchor="b"/>
          <a:lstStyle>
            <a:lvl1pPr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1122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1A4C36F6-935A-4A7E-99AE-E5C7B8263A41}" type="slidenum">
              <a:rPr kumimoji="0" lang="en-US" altLang="zh-TW" sz="1200">
                <a:latin typeface="Calibri" panose="020F0502020204030204" pitchFamily="34" charset="0"/>
              </a:rPr>
              <a:pPr algn="r" eaLnBrk="1" hangingPunct="1"/>
              <a:t>11</a:t>
            </a:fld>
            <a:endParaRPr kumimoji="0" lang="en-US" altLang="zh-TW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061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486FF-98C1-4F7E-8902-A0CD2DCED766}" type="datetime1">
              <a:rPr lang="en-US" altLang="zh-TW"/>
              <a:pPr>
                <a:defRPr/>
              </a:pPr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04FDE-707B-44E2-B6BB-CA11A7F1597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9748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2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2"/>
              </a:buBlip>
              <a:defRPr/>
            </a:lvl7pPr>
            <a:lvl8pPr>
              <a:buFontTx/>
              <a:buBlip>
                <a:blip r:embed="rId3"/>
              </a:buBlip>
              <a:defRPr/>
            </a:lvl8pPr>
            <a:lvl9pPr>
              <a:buFontTx/>
              <a:buBlip>
                <a:blip r:embed="rId2"/>
              </a:buBlip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F1A5E-3571-4ABA-BB05-827B9B511F62}" type="datetime1">
              <a:rPr lang="en-US" altLang="zh-TW"/>
              <a:pPr>
                <a:defRPr/>
              </a:pPr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B2BC2-BC8F-41B7-9E57-9BF961832F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4885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220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4 - Templateswise.com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55380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fr-CA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87937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651956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 half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5;p12" descr="paint_transparent1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1"/>
          <a:stretch>
            <a:fillRect/>
          </a:stretch>
        </p:blipFill>
        <p:spPr bwMode="auto">
          <a:xfrm>
            <a:off x="0" y="0"/>
            <a:ext cx="6661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3563938" y="6465888"/>
            <a:ext cx="1404937" cy="392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圓角矩形 3"/>
          <p:cNvSpPr/>
          <p:nvPr userDrawn="1"/>
        </p:nvSpPr>
        <p:spPr>
          <a:xfrm>
            <a:off x="3492500" y="6465888"/>
            <a:ext cx="1476375" cy="3921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Google Shape;54;p12"/>
          <p:cNvSpPr txBox="1">
            <a:spLocks noGrp="1"/>
          </p:cNvSpPr>
          <p:nvPr>
            <p:ph type="sldNum" idx="10"/>
          </p:nvPr>
        </p:nvSpPr>
        <p:spPr>
          <a:xfrm>
            <a:off x="8480425" y="6230938"/>
            <a:ext cx="549275" cy="525462"/>
          </a:xfrm>
        </p:spPr>
        <p:txBody>
          <a:bodyPr lIns="91425" tIns="91425" rIns="91425" bIns="91425">
            <a:noAutofit/>
          </a:bodyPr>
          <a:lstStyle>
            <a:lvl1pPr>
              <a:defRPr smtClean="0"/>
            </a:lvl1pPr>
          </a:lstStyle>
          <a:p>
            <a:pPr>
              <a:defRPr/>
            </a:pPr>
            <a:fld id="{57EAEE13-9262-4E2B-B4BC-1102DBE9FABD}" type="slidenum">
              <a:rPr lang="zh-TW" altLang="zh-TW"/>
              <a:pPr>
                <a:defRPr/>
              </a:pPr>
              <a:t>‹#›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369898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7;p6" descr="paint_transparent1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 userDrawn="1"/>
        </p:nvSpPr>
        <p:spPr>
          <a:xfrm>
            <a:off x="5984875" y="6405563"/>
            <a:ext cx="1404938" cy="392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圓角矩形 6"/>
          <p:cNvSpPr/>
          <p:nvPr userDrawn="1"/>
        </p:nvSpPr>
        <p:spPr>
          <a:xfrm>
            <a:off x="5984875" y="6381750"/>
            <a:ext cx="1395413" cy="4762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457200" y="1798633"/>
            <a:ext cx="5511300" cy="1143200"/>
          </a:xfrm>
          <a:prstGeom prst="rect">
            <a:avLst/>
          </a:prstGeom>
        </p:spPr>
        <p:txBody>
          <a:bodyPr spcFirstLastPara="1" lIns="91425" tIns="91425" rIns="91425" bIns="91425" anchor="b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57200" y="2949100"/>
            <a:ext cx="2675100" cy="3517200"/>
          </a:xfrm>
          <a:prstGeom prst="rect">
            <a:avLst/>
          </a:prstGeom>
        </p:spPr>
        <p:txBody>
          <a:bodyPr spcFirstLastPara="1" lIns="91425" tIns="91425" rIns="91425" bIns="91425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×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3293406" y="2949100"/>
            <a:ext cx="2675100" cy="3517200"/>
          </a:xfrm>
          <a:prstGeom prst="rect">
            <a:avLst/>
          </a:prstGeom>
        </p:spPr>
        <p:txBody>
          <a:bodyPr spcFirstLastPara="1" lIns="91425" tIns="91425" rIns="91425" bIns="91425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×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8662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0403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34A93-881D-46C1-A544-96D9B2EE519D}" type="datetime1">
              <a:rPr lang="en-US" altLang="zh-TW"/>
              <a:pPr>
                <a:defRPr/>
              </a:pPr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64180-F133-4356-AD4A-6DA5A7A4405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45319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A1B70-ECC9-4294-B529-02E03213BD67}" type="datetime1">
              <a:rPr lang="en-US" altLang="zh-TW"/>
              <a:pPr>
                <a:defRPr/>
              </a:pPr>
              <a:t>6/10/2020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9A9EB-E222-42DD-9598-C362491BF64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05447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5E87E-891D-47A8-8B4C-8724361653D1}" type="datetime1">
              <a:rPr lang="en-US" altLang="zh-TW"/>
              <a:pPr>
                <a:defRPr/>
              </a:pPr>
              <a:t>6/10/2020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40182-5C72-4220-A907-5D370C77E7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8510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00EB3-1B98-48CE-BB5B-481227336114}" type="datetime1">
              <a:rPr lang="en-US" altLang="zh-TW"/>
              <a:pPr>
                <a:defRPr/>
              </a:pPr>
              <a:t>6/10/2020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017F0-ABDE-4612-BED0-3D220F8C0E4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601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9569C-345B-42BB-A93E-D4DB87B6FE77}" type="datetime1">
              <a:rPr lang="en-US" altLang="zh-TW"/>
              <a:pPr>
                <a:defRPr/>
              </a:pPr>
              <a:t>6/10/2020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DD469-0D66-4C95-9ABF-2B1B77C278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5128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2423F-9BF1-4884-9227-D45F373BF22B}" type="datetime1">
              <a:rPr lang="en-US" altLang="zh-TW"/>
              <a:pPr>
                <a:defRPr/>
              </a:pPr>
              <a:t>6/10/2020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76A0C-69E7-4F9B-ACE3-4F32DCD357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6233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26AE0-EDB5-4A0F-A6A1-2A7E811E4A03}" type="datetime1">
              <a:rPr lang="en-US" altLang="zh-TW"/>
              <a:pPr>
                <a:defRPr/>
              </a:pPr>
              <a:t>6/10/2020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F18D9-CE92-4C76-B2A2-90EF9BF1B7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39020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2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2"/>
              </a:buBlip>
              <a:defRPr/>
            </a:lvl7pPr>
            <a:lvl8pPr>
              <a:buFontTx/>
              <a:buBlip>
                <a:blip r:embed="rId3"/>
              </a:buBlip>
              <a:defRPr/>
            </a:lvl8pPr>
            <a:lvl9pPr>
              <a:buFontTx/>
              <a:buBlip>
                <a:blip r:embed="rId2"/>
              </a:buBlip>
              <a:defRPr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03785-6081-4E67-B7CA-844EEA011C83}" type="datetime1">
              <a:rPr lang="en-US" altLang="zh-TW"/>
              <a:pPr>
                <a:defRPr/>
              </a:pPr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9F83C-8BD0-497D-B8E8-2F289B84A3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48795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C3226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BDB6E2D-7C6F-4AF0-AABB-3DD561EA79BD}" type="datetime1">
              <a:rPr lang="en-US" altLang="zh-TW"/>
              <a:pPr>
                <a:defRPr/>
              </a:pPr>
              <a:t>6/10/2020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C3226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>
                <a:solidFill>
                  <a:srgbClr val="0C3226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ABC9CAB-69CE-4227-8D47-E5B24571EC2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7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627" r:id="rId11"/>
    <p:sldLayoutId id="2147484628" r:id="rId12"/>
    <p:sldLayoutId id="2147484629" r:id="rId13"/>
    <p:sldLayoutId id="2147484630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9050">
            <a:solidFill>
              <a:schemeClr val="bg1"/>
            </a:solidFill>
          </a:ln>
          <a:solidFill>
            <a:srgbClr val="00133A"/>
          </a:solidFill>
          <a:latin typeface="+mj-lt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3200" kern="1200">
          <a:solidFill>
            <a:srgbClr val="10403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2800" kern="1200">
          <a:solidFill>
            <a:srgbClr val="10403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2400" kern="1200">
          <a:solidFill>
            <a:srgbClr val="10403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2000" kern="1200">
          <a:solidFill>
            <a:srgbClr val="10403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2000" kern="1200">
          <a:solidFill>
            <a:srgbClr val="10403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8"/>
        </a:buBlip>
        <a:defRPr sz="1800" kern="1200">
          <a:solidFill>
            <a:srgbClr val="10403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7"/>
        </a:buBlip>
        <a:defRPr sz="1800" kern="1200">
          <a:solidFill>
            <a:srgbClr val="10403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8"/>
        </a:buBlip>
        <a:defRPr sz="1600" kern="1200">
          <a:solidFill>
            <a:srgbClr val="10403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7"/>
        </a:buBlip>
        <a:defRPr sz="1600" kern="1200">
          <a:solidFill>
            <a:srgbClr val="10403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6.xml"/><Relationship Id="rId3" Type="http://schemas.openxmlformats.org/officeDocument/2006/relationships/slide" Target="slide3.xml"/><Relationship Id="rId7" Type="http://schemas.openxmlformats.org/officeDocument/2006/relationships/slide" Target="slide2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9.xml"/><Relationship Id="rId5" Type="http://schemas.openxmlformats.org/officeDocument/2006/relationships/slide" Target="slide10.xml"/><Relationship Id="rId4" Type="http://schemas.openxmlformats.org/officeDocument/2006/relationships/slide" Target="slide5.xml"/><Relationship Id="rId9" Type="http://schemas.openxmlformats.org/officeDocument/2006/relationships/slide" Target="slide8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sites.google.com/a/ltsh.tyc.edu.tw/ltshfreshman/" TargetMode="External"/><Relationship Id="rId3" Type="http://schemas.openxmlformats.org/officeDocument/2006/relationships/diagramLayout" Target="../diagrams/layout5.xml"/><Relationship Id="rId7" Type="http://schemas.openxmlformats.org/officeDocument/2006/relationships/image" Target="../media/image2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adapt.k12ea.gov.tw/" TargetMode="External"/><Relationship Id="rId2" Type="http://schemas.openxmlformats.org/officeDocument/2006/relationships/hyperlink" Target="https://expo.tyc.edu.tw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hyperlink" Target="https://12basic.edu.tw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course.tchcvs.tw/indexStu01.asp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cac.edu.tw/star109/query.php" TargetMode="External"/><Relationship Id="rId4" Type="http://schemas.openxmlformats.org/officeDocument/2006/relationships/hyperlink" Target="http://srecruit.moe.edu.tw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ews.com.tw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jbcrc.edu.tw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2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75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3.xml"/><Relationship Id="rId11" Type="http://schemas.openxmlformats.org/officeDocument/2006/relationships/image" Target="../media/image21.png"/><Relationship Id="rId5" Type="http://schemas.openxmlformats.org/officeDocument/2006/relationships/diagramColors" Target="../diagrams/colors13.xml"/><Relationship Id="rId10" Type="http://schemas.openxmlformats.org/officeDocument/2006/relationships/image" Target="../media/image78.pn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77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&#27599;&#20491;&#20154;&#26377;&#33258;&#24049;&#30340;&#26178;&#21312;-&#20013;&#25991;&#29256;.mp4" TargetMode="External"/><Relationship Id="rId2" Type="http://schemas.openxmlformats.org/officeDocument/2006/relationships/hyperlink" Target="https://www.youtube.com/watch?v=V_rYNhB9eAM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23E3AD9-AD52-4D30-BC7E-CDECCA2AF391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  <p:pic>
        <p:nvPicPr>
          <p:cNvPr id="60419" name="Picture 5" descr="圖片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副標題 2"/>
          <p:cNvSpPr>
            <a:spLocks/>
          </p:cNvSpPr>
          <p:nvPr/>
        </p:nvSpPr>
        <p:spPr bwMode="auto">
          <a:xfrm>
            <a:off x="179388" y="1628775"/>
            <a:ext cx="6264275" cy="158432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kumimoji="0" lang="zh-TW" altLang="en-US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桃園市十二年國民基本教育宣導團</a:t>
            </a:r>
            <a:endParaRPr kumimoji="0" lang="en-US" altLang="zh-TW" sz="2800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FontTx/>
              <a:buNone/>
              <a:defRPr/>
            </a:pPr>
            <a:r>
              <a:rPr kumimoji="0" lang="zh-TW" altLang="en-US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宣講講師</a:t>
            </a:r>
            <a:r>
              <a:rPr kumimoji="0" lang="zh-TW" altLang="en-US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：凌雲國中  </a:t>
            </a:r>
            <a:r>
              <a:rPr kumimoji="0" lang="zh-TW" altLang="en-US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鍾雯豐</a:t>
            </a:r>
          </a:p>
          <a:p>
            <a:pPr eaLnBrk="1" hangingPunct="1">
              <a:buFontTx/>
              <a:buNone/>
              <a:defRPr/>
            </a:pPr>
            <a:r>
              <a:rPr kumimoji="0" lang="zh-TW" altLang="en-US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時        間：</a:t>
            </a:r>
            <a:r>
              <a:rPr kumimoji="0" lang="en-US" altLang="zh-TW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kumimoji="0" lang="zh-TW" altLang="en-US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kumimoji="0" lang="en-US" altLang="zh-TW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kumimoji="0" lang="zh-TW" altLang="en-US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kumimoji="0" lang="en-US" altLang="zh-TW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kumimoji="0" lang="zh-TW" altLang="en-US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kumimoji="0" lang="zh-TW" altLang="en-US" sz="2800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/>
          </p:cNvSpPr>
          <p:nvPr/>
        </p:nvSpPr>
        <p:spPr bwMode="auto">
          <a:xfrm>
            <a:off x="179388" y="115888"/>
            <a:ext cx="8748712" cy="13684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kumimoji="0" lang="en-US" altLang="zh-TW" sz="47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109</a:t>
            </a:r>
            <a:r>
              <a:rPr kumimoji="0" lang="zh-TW" altLang="en-US" sz="47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年桃連區適性入學宣導</a:t>
            </a:r>
            <a:endParaRPr kumimoji="0" lang="zh-TW" altLang="en-US" sz="55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ahoma" panose="020B060403050404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147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107504" y="2852936"/>
            <a:ext cx="8964613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zh-TW" altLang="en-US" sz="600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桃連區主要入學管道</a:t>
            </a:r>
          </a:p>
        </p:txBody>
      </p:sp>
      <p:pic>
        <p:nvPicPr>
          <p:cNvPr id="88067" name="群組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581128"/>
            <a:ext cx="136525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34105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20" name="群組 17416"/>
          <p:cNvGrpSpPr>
            <a:grpSpLocks/>
          </p:cNvGrpSpPr>
          <p:nvPr/>
        </p:nvGrpSpPr>
        <p:grpSpPr bwMode="auto">
          <a:xfrm>
            <a:off x="71313" y="1799762"/>
            <a:ext cx="8893175" cy="4221526"/>
            <a:chOff x="42754" y="2969568"/>
            <a:chExt cx="8766353" cy="3744416"/>
          </a:xfrm>
        </p:grpSpPr>
        <p:cxnSp>
          <p:nvCxnSpPr>
            <p:cNvPr id="26" name="直線單箭頭接點 25"/>
            <p:cNvCxnSpPr/>
            <p:nvPr/>
          </p:nvCxnSpPr>
          <p:spPr>
            <a:xfrm>
              <a:off x="42754" y="6061497"/>
              <a:ext cx="1691616" cy="0"/>
            </a:xfrm>
            <a:prstGeom prst="straightConnector1">
              <a:avLst/>
            </a:prstGeom>
            <a:ln w="19050">
              <a:solidFill>
                <a:srgbClr val="000099"/>
              </a:solidFill>
              <a:prstDash val="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122" name="群組 28"/>
            <p:cNvGrpSpPr>
              <a:grpSpLocks/>
            </p:cNvGrpSpPr>
            <p:nvPr/>
          </p:nvGrpSpPr>
          <p:grpSpPr bwMode="auto">
            <a:xfrm>
              <a:off x="42754" y="2969568"/>
              <a:ext cx="8766353" cy="3744416"/>
              <a:chOff x="179513" y="2996952"/>
              <a:chExt cx="8766353" cy="3744416"/>
            </a:xfrm>
          </p:grpSpPr>
          <p:sp>
            <p:nvSpPr>
              <p:cNvPr id="7" name="圓角矩形 6"/>
              <p:cNvSpPr/>
              <p:nvPr/>
            </p:nvSpPr>
            <p:spPr>
              <a:xfrm>
                <a:off x="2005707" y="3143277"/>
                <a:ext cx="6364290" cy="541125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高中、高職、五專多元入學管道</a:t>
                </a:r>
              </a:p>
            </p:txBody>
          </p:sp>
          <p:sp>
            <p:nvSpPr>
              <p:cNvPr id="8" name="圓角矩形 7"/>
              <p:cNvSpPr/>
              <p:nvPr/>
            </p:nvSpPr>
            <p:spPr>
              <a:xfrm>
                <a:off x="1908685" y="3789491"/>
                <a:ext cx="1258148" cy="936381"/>
              </a:xfrm>
              <a:prstGeom prst="roundRect">
                <a:avLst/>
              </a:prstGeom>
              <a:solidFill>
                <a:srgbClr val="FFD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免試</a:t>
                </a:r>
                <a:r>
                  <a:rPr kumimoji="0" lang="en-US" altLang="zh-TW" sz="28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/>
                </a:r>
                <a:br>
                  <a:rPr kumimoji="0" lang="en-US" altLang="zh-TW" sz="28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</a:br>
                <a:r>
                  <a:rPr kumimoji="0" lang="zh-TW" altLang="en-US" sz="28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入學</a:t>
                </a:r>
              </a:p>
            </p:txBody>
          </p:sp>
          <p:sp>
            <p:nvSpPr>
              <p:cNvPr id="9" name="圓角矩形 8"/>
              <p:cNvSpPr/>
              <p:nvPr/>
            </p:nvSpPr>
            <p:spPr>
              <a:xfrm>
                <a:off x="3234122" y="3819291"/>
                <a:ext cx="1873139" cy="934813"/>
              </a:xfrm>
              <a:prstGeom prst="roundRect">
                <a:avLst/>
              </a:prstGeom>
              <a:solidFill>
                <a:srgbClr val="DD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申請入學</a:t>
                </a:r>
                <a:endParaRPr kumimoji="0" lang="en-US" altLang="zh-TW" sz="28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6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kumimoji="0" lang="zh-TW" altLang="en-US" sz="16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五專申請抽籤</a:t>
                </a:r>
                <a:r>
                  <a:rPr kumimoji="0" lang="en-US" altLang="zh-TW" sz="16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  <a:endParaRPr kumimoji="0" lang="zh-TW" altLang="en-US" sz="1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1" name="圓角矩形 10"/>
              <p:cNvSpPr/>
              <p:nvPr/>
            </p:nvSpPr>
            <p:spPr>
              <a:xfrm>
                <a:off x="5187069" y="3828702"/>
                <a:ext cx="1225287" cy="934813"/>
              </a:xfrm>
              <a:prstGeom prst="roundRect">
                <a:avLst/>
              </a:prstGeom>
              <a:solidFill>
                <a:srgbClr val="E1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甄選入學</a:t>
                </a:r>
                <a:endParaRPr kumimoji="0" lang="en-US" altLang="zh-TW" sz="28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2" name="圓角矩形 11"/>
              <p:cNvSpPr/>
              <p:nvPr/>
            </p:nvSpPr>
            <p:spPr>
              <a:xfrm>
                <a:off x="6504682" y="3828702"/>
                <a:ext cx="2305041" cy="934813"/>
              </a:xfrm>
              <a:prstGeom prst="roundRect">
                <a:avLst/>
              </a:prstGeom>
              <a:solidFill>
                <a:srgbClr val="E1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登記分發</a:t>
                </a:r>
                <a:r>
                  <a:rPr kumimoji="0" lang="en-US" altLang="zh-TW" sz="28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/>
                </a:r>
                <a:br>
                  <a:rPr kumimoji="0" lang="en-US" altLang="zh-TW" sz="28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</a:br>
                <a:r>
                  <a:rPr kumimoji="0" lang="zh-TW" altLang="en-US" sz="28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入學</a:t>
                </a:r>
                <a:endParaRPr kumimoji="0" lang="en-US" altLang="zh-TW" sz="28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5" name="直線單箭頭接點 4"/>
              <p:cNvCxnSpPr/>
              <p:nvPr/>
            </p:nvCxnSpPr>
            <p:spPr>
              <a:xfrm>
                <a:off x="179513" y="4437272"/>
                <a:ext cx="1729172" cy="0"/>
              </a:xfrm>
              <a:prstGeom prst="straightConnector1">
                <a:avLst/>
              </a:prstGeom>
              <a:ln w="19050">
                <a:solidFill>
                  <a:srgbClr val="000099"/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圓角矩形 14"/>
              <p:cNvSpPr/>
              <p:nvPr/>
            </p:nvSpPr>
            <p:spPr>
              <a:xfrm>
                <a:off x="598896" y="3789491"/>
                <a:ext cx="1117311" cy="71993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eaLnBrk="1" hangingPunct="1">
                  <a:defRPr/>
                </a:pPr>
                <a:r>
                  <a:rPr kumimoji="0" lang="zh-TW" altLang="en-US" sz="2800" b="1">
                    <a:solidFill>
                      <a:srgbClr val="0000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過去</a:t>
                </a:r>
              </a:p>
            </p:txBody>
          </p:sp>
          <p:sp>
            <p:nvSpPr>
              <p:cNvPr id="16" name="圓角矩形 15"/>
              <p:cNvSpPr/>
              <p:nvPr/>
            </p:nvSpPr>
            <p:spPr>
              <a:xfrm>
                <a:off x="1908685" y="4964281"/>
                <a:ext cx="4600692" cy="1585733"/>
              </a:xfrm>
              <a:prstGeom prst="roundRect">
                <a:avLst/>
              </a:prstGeom>
              <a:solidFill>
                <a:srgbClr val="FFE1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免試入學</a:t>
                </a:r>
                <a:endParaRPr kumimoji="0" lang="zh-TW" altLang="en-US" sz="2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" name="圓角矩形 16"/>
              <p:cNvSpPr/>
              <p:nvPr/>
            </p:nvSpPr>
            <p:spPr>
              <a:xfrm>
                <a:off x="6562583" y="4843509"/>
                <a:ext cx="2306606" cy="1681409"/>
              </a:xfrm>
              <a:prstGeom prst="roundRect">
                <a:avLst/>
              </a:prstGeom>
              <a:solidFill>
                <a:srgbClr val="E1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altLang="zh-TW" sz="20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8" name="圓角矩形 17"/>
              <p:cNvSpPr/>
              <p:nvPr/>
            </p:nvSpPr>
            <p:spPr>
              <a:xfrm>
                <a:off x="6593880" y="5660686"/>
                <a:ext cx="1012465" cy="89089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甄選</a:t>
                </a:r>
                <a:r>
                  <a:rPr kumimoji="0" lang="zh-TW" altLang="en-US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入學</a:t>
                </a:r>
                <a:endParaRPr kumimoji="0" lang="en-US" altLang="zh-TW" sz="24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9" name="圓角矩形 18"/>
              <p:cNvSpPr/>
              <p:nvPr/>
            </p:nvSpPr>
            <p:spPr>
              <a:xfrm>
                <a:off x="7398219" y="5660686"/>
                <a:ext cx="1547647" cy="89089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lnSpc>
                    <a:spcPts val="28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sz="24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考試分發</a:t>
                </a:r>
                <a:r>
                  <a:rPr kumimoji="0" lang="en-US" altLang="zh-TW" sz="24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/>
                </a:r>
                <a:br>
                  <a:rPr kumimoji="0" lang="en-US" altLang="zh-TW" sz="24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</a:br>
                <a:r>
                  <a:rPr kumimoji="0" lang="zh-TW" altLang="en-US" sz="24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入學</a:t>
                </a:r>
                <a:endParaRPr kumimoji="0" lang="en-US" altLang="zh-TW" sz="24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14" name="直線接點 13"/>
              <p:cNvCxnSpPr>
                <a:endCxn id="17" idx="3"/>
              </p:cNvCxnSpPr>
              <p:nvPr/>
            </p:nvCxnSpPr>
            <p:spPr>
              <a:xfrm>
                <a:off x="6562583" y="5684213"/>
                <a:ext cx="2306606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接點 22"/>
              <p:cNvCxnSpPr/>
              <p:nvPr/>
            </p:nvCxnSpPr>
            <p:spPr>
              <a:xfrm>
                <a:off x="7548445" y="5684213"/>
                <a:ext cx="0" cy="840705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圓角矩形 26"/>
              <p:cNvSpPr/>
              <p:nvPr/>
            </p:nvSpPr>
            <p:spPr>
              <a:xfrm>
                <a:off x="179513" y="5183868"/>
                <a:ext cx="1729172" cy="895602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2800" b="1" dirty="0">
                    <a:solidFill>
                      <a:srgbClr val="0000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103</a:t>
                </a:r>
                <a:br>
                  <a:rPr kumimoji="0" lang="en-US" altLang="zh-TW" sz="2800" b="1" dirty="0">
                    <a:solidFill>
                      <a:srgbClr val="0000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</a:br>
                <a:r>
                  <a:rPr kumimoji="0" lang="zh-TW" altLang="en-US" sz="2800" b="1" dirty="0">
                    <a:solidFill>
                      <a:srgbClr val="0000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學年度起</a:t>
                </a:r>
              </a:p>
            </p:txBody>
          </p:sp>
          <p:sp>
            <p:nvSpPr>
              <p:cNvPr id="28" name="圓角矩形 27"/>
              <p:cNvSpPr/>
              <p:nvPr/>
            </p:nvSpPr>
            <p:spPr>
              <a:xfrm>
                <a:off x="179513" y="2997408"/>
                <a:ext cx="8766353" cy="3743960"/>
              </a:xfrm>
              <a:prstGeom prst="roundRect">
                <a:avLst/>
              </a:prstGeom>
              <a:noFill/>
              <a:ln w="222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0" name="圓角矩形 19"/>
            <p:cNvSpPr/>
            <p:nvPr/>
          </p:nvSpPr>
          <p:spPr>
            <a:xfrm>
              <a:off x="6425824" y="4816125"/>
              <a:ext cx="2306606" cy="88932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特色招生</a:t>
              </a:r>
              <a:endParaRPr kumimoji="0" lang="en-US" altLang="zh-TW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0116" name="Line 25"/>
          <p:cNvSpPr>
            <a:spLocks noChangeShapeType="1"/>
          </p:cNvSpPr>
          <p:nvPr/>
        </p:nvSpPr>
        <p:spPr bwMode="auto">
          <a:xfrm flipV="1">
            <a:off x="2157796" y="2811764"/>
            <a:ext cx="6529004" cy="89701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0117" name="Line 26"/>
          <p:cNvSpPr>
            <a:spLocks noChangeShapeType="1"/>
          </p:cNvSpPr>
          <p:nvPr/>
        </p:nvSpPr>
        <p:spPr bwMode="auto">
          <a:xfrm>
            <a:off x="2124075" y="2781299"/>
            <a:ext cx="6624389" cy="92748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7274" name="Rectangle 26"/>
          <p:cNvSpPr>
            <a:spLocks noChangeArrowheads="1"/>
          </p:cNvSpPr>
          <p:nvPr/>
        </p:nvSpPr>
        <p:spPr bwMode="auto">
          <a:xfrm>
            <a:off x="4365625" y="3246438"/>
            <a:ext cx="412750" cy="3667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1403350" y="188913"/>
            <a:ext cx="6408738" cy="871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kumimoji="0" lang="en-US" altLang="zh-TW" sz="36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kumimoji="0"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學年度入學方式示意圖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6459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885785"/>
              </p:ext>
            </p:extLst>
          </p:nvPr>
        </p:nvGraphicFramePr>
        <p:xfrm>
          <a:off x="683692" y="4477305"/>
          <a:ext cx="3672408" cy="57600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身心障礙適性輔導安置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539552" y="1700808"/>
          <a:ext cx="3953160" cy="230400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00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校內直</a:t>
                      </a:r>
                      <a:r>
                        <a:rPr lang="zh-TW" altLang="en-US" sz="2800" b="1" kern="1200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升入學</a:t>
                      </a:r>
                      <a:endParaRPr lang="zh-TW" altLang="en-US" sz="2800" b="1" kern="1200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免試入學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技優生甄審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單獨招生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含園區生</a:t>
                      </a:r>
                      <a:r>
                        <a:rPr lang="en-US" altLang="zh-TW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940773"/>
              </p:ext>
            </p:extLst>
          </p:nvPr>
        </p:nvGraphicFramePr>
        <p:xfrm>
          <a:off x="4788024" y="1628500"/>
          <a:ext cx="3581400" cy="2880000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1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00">
                <a:tc rowSpan="5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特色招生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甄選</a:t>
                      </a: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藝才班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體育班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科學班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endParaRPr lang="zh-TW" altLang="en-US" sz="2800" b="1" kern="1200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專業群科</a:t>
                      </a:r>
                      <a:endParaRPr lang="zh-TW" altLang="en-US" sz="2800" b="1" kern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考試分發</a:t>
                      </a: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入學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2167" name="圖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13" y="5441950"/>
            <a:ext cx="38877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423258"/>
              </p:ext>
            </p:extLst>
          </p:nvPr>
        </p:nvGraphicFramePr>
        <p:xfrm>
          <a:off x="4788024" y="4918300"/>
          <a:ext cx="3581400" cy="1566672"/>
        </p:xfrm>
        <a:graphic>
          <a:graphicData uri="http://schemas.openxmlformats.org/drawingml/2006/table">
            <a:tbl>
              <a:tblPr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32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9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2">
                <a:tc rowSpan="4"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其他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實用技能學程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建 教 合 作 班</a:t>
                      </a:r>
                      <a:endParaRPr lang="zh-TW" altLang="en-US" sz="2800" b="1" kern="1200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體  育  </a:t>
                      </a:r>
                      <a:r>
                        <a:rPr lang="zh-TW" altLang="en-US" sz="2800" b="1" kern="1200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績 </a:t>
                      </a:r>
                      <a:r>
                        <a:rPr lang="zh-TW" altLang="en-US" sz="2800" b="1" kern="1200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  <a:r>
                        <a:rPr lang="zh-TW" altLang="en-US" sz="2800" b="1" kern="1200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優</a:t>
                      </a:r>
                      <a:endParaRPr lang="zh-TW" altLang="en-US" sz="2800" b="1" kern="1200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 defTabSz="1422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b="1" kern="1200" dirty="0" smtClean="0">
                          <a:solidFill>
                            <a:srgbClr val="0000FF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軍              校</a:t>
                      </a:r>
                      <a:endParaRPr lang="zh-TW" altLang="en-US" sz="2800" b="1" kern="1200" dirty="0">
                        <a:solidFill>
                          <a:srgbClr val="0000FF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331640" y="188913"/>
            <a:ext cx="6480448" cy="871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zh-TW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lang="zh-TW" altLang="zh-TW" b="1" dirty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</a:t>
            </a:r>
            <a:r>
              <a:rPr lang="zh-TW" altLang="en-US" b="1" dirty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桃連區</a:t>
            </a:r>
            <a:r>
              <a:rPr lang="zh-TW" altLang="zh-TW" b="1" dirty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適性入學管道</a:t>
            </a:r>
            <a:endParaRPr lang="zh-TW" alt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2211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>
            <a:extLst/>
          </p:cNvPr>
          <p:cNvGraphicFramePr/>
          <p:nvPr>
            <p:extLst>
              <p:ext uri="{D42A27DB-BD31-4B8C-83A1-F6EECF244321}">
                <p14:modId xmlns:p14="http://schemas.microsoft.com/office/powerpoint/2010/main" val="156946330"/>
              </p:ext>
            </p:extLst>
          </p:nvPr>
        </p:nvGraphicFramePr>
        <p:xfrm>
          <a:off x="395536" y="1700808"/>
          <a:ext cx="846043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331640" y="188913"/>
            <a:ext cx="6480448" cy="871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anchor="ctr"/>
          <a:lstStyle>
            <a:lvl1pPr>
              <a:spcBef>
                <a:spcPct val="20000"/>
              </a:spcBef>
              <a:buBlip>
                <a:blip r:embed="rId7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8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zh-TW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lang="zh-TW" altLang="zh-TW" b="1" dirty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</a:t>
            </a:r>
            <a:r>
              <a:rPr lang="zh-TW" altLang="en-US" b="1" dirty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桃連區</a:t>
            </a:r>
            <a:r>
              <a:rPr lang="zh-TW" altLang="zh-TW" b="1" dirty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適性入學管道</a:t>
            </a:r>
            <a:endParaRPr lang="zh-TW" alt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402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473896"/>
              </p:ext>
            </p:extLst>
          </p:nvPr>
        </p:nvGraphicFramePr>
        <p:xfrm>
          <a:off x="539552" y="2348880"/>
          <a:ext cx="8208912" cy="3841040"/>
        </p:xfrm>
        <a:graphic>
          <a:graphicData uri="http://schemas.openxmlformats.org/drawingml/2006/table">
            <a:tbl>
              <a:tblPr/>
              <a:tblGrid>
                <a:gridCol w="1904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1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34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8208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特色招生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專業群科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甄選入學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        名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109/03/16 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~ 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03/20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20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術科測驗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109/04/25 </a:t>
                      </a: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~ 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04/26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20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放        榜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109/06/10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20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        到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109/06/11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20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放棄、遞補截止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109/06/12</a:t>
                      </a:r>
                      <a:endParaRPr kumimoji="0" lang="zh-TW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6259" name="群組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84784"/>
            <a:ext cx="1115616" cy="107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35696" y="188640"/>
            <a:ext cx="6480448" cy="871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2800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zh-TW" sz="2800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</a:t>
            </a:r>
            <a:r>
              <a:rPr lang="zh-TW" altLang="en-US" sz="2800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桃連區特色招生</a:t>
            </a:r>
            <a:endParaRPr lang="en-US" altLang="zh-TW" sz="2800" b="1" dirty="0" smtClean="0">
              <a:solidFill>
                <a:srgbClr val="31859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895350">
              <a:spcBef>
                <a:spcPct val="0"/>
              </a:spcBef>
              <a:buFontTx/>
              <a:buNone/>
              <a:tabLst>
                <a:tab pos="895350" algn="l"/>
              </a:tabLst>
            </a:pPr>
            <a:r>
              <a:rPr lang="en-US" altLang="zh-TW" sz="2800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2800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</a:t>
            </a:r>
            <a:r>
              <a:rPr lang="en-US" altLang="zh-TW" sz="2800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專業群科甄選</a:t>
            </a:r>
            <a:endParaRPr lang="en-US" altLang="zh-TW" sz="28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  <p:sp>
        <p:nvSpPr>
          <p:cNvPr id="6" name="爆炸 1 5"/>
          <p:cNvSpPr/>
          <p:nvPr/>
        </p:nvSpPr>
        <p:spPr>
          <a:xfrm>
            <a:off x="7740080" y="4509120"/>
            <a:ext cx="1152128" cy="504056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srgbClr val="0000FF"/>
                </a:solidFill>
              </a:rPr>
              <a:t>重要</a:t>
            </a:r>
          </a:p>
        </p:txBody>
      </p:sp>
    </p:spTree>
    <p:extLst>
      <p:ext uri="{BB962C8B-B14F-4D97-AF65-F5344CB8AC3E}">
        <p14:creationId xmlns:p14="http://schemas.microsoft.com/office/powerpoint/2010/main" val="71395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文字方塊 1"/>
          <p:cNvSpPr txBox="1">
            <a:spLocks noChangeArrowheads="1"/>
          </p:cNvSpPr>
          <p:nvPr/>
        </p:nvSpPr>
        <p:spPr bwMode="auto">
          <a:xfrm>
            <a:off x="737629" y="1455056"/>
            <a:ext cx="7704980" cy="115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大園國際高中</a:t>
            </a:r>
            <a:r>
              <a:rPr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數理邏輯國際特色班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國際交流特色班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737629" y="2610116"/>
            <a:ext cx="7578911" cy="4046359"/>
            <a:chOff x="1979613" y="1190625"/>
            <a:chExt cx="6192837" cy="3102471"/>
          </a:xfrm>
        </p:grpSpPr>
        <p:pic>
          <p:nvPicPr>
            <p:cNvPr id="5" name="圖片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480"/>
            <a:stretch/>
          </p:blipFill>
          <p:spPr bwMode="auto">
            <a:xfrm>
              <a:off x="1979613" y="1190625"/>
              <a:ext cx="6192837" cy="3102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671888" y="2997200"/>
              <a:ext cx="4500562" cy="71913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>
              <a:prstShdw prst="shdw17" dist="17961" dir="2700000">
                <a:srgbClr val="990000">
                  <a:alpha val="50000"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Blip>
                  <a:blip r:embed="rId2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3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2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3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panose="020B0604020202020204" pitchFamily="34" charset="0"/>
              </a:endParaRPr>
            </a:p>
          </p:txBody>
        </p:sp>
      </p:grp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835696" y="188640"/>
            <a:ext cx="6480448" cy="871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2800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zh-TW" sz="2800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</a:t>
            </a:r>
            <a:r>
              <a:rPr lang="zh-TW" altLang="en-US" sz="2800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桃連區特色招生</a:t>
            </a:r>
            <a:endParaRPr lang="en-US" altLang="zh-TW" sz="2800" b="1" dirty="0" smtClean="0">
              <a:solidFill>
                <a:srgbClr val="31859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895350">
              <a:spcBef>
                <a:spcPct val="0"/>
              </a:spcBef>
              <a:buFontTx/>
              <a:buNone/>
              <a:tabLst>
                <a:tab pos="895350" algn="l"/>
              </a:tabLst>
            </a:pPr>
            <a:r>
              <a:rPr lang="en-US" altLang="zh-TW" sz="2800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考試入學</a:t>
            </a:r>
            <a:r>
              <a:rPr lang="en-US" altLang="zh-TW" sz="2800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大園國際高中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sp>
        <p:nvSpPr>
          <p:cNvPr id="8" name="矩形 7"/>
          <p:cNvSpPr/>
          <p:nvPr/>
        </p:nvSpPr>
        <p:spPr>
          <a:xfrm>
            <a:off x="6876256" y="4966318"/>
            <a:ext cx="648072" cy="334889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00CC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31216" y="5359814"/>
            <a:ext cx="648072" cy="334889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2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808"/>
            <a:ext cx="8677275" cy="47251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419872" y="2780928"/>
            <a:ext cx="1080120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95536" y="3645024"/>
            <a:ext cx="544703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913386" y="4509120"/>
            <a:ext cx="1080120" cy="432048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17582" y="5373216"/>
            <a:ext cx="522657" cy="36004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835696" y="188640"/>
            <a:ext cx="6480448" cy="871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2800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zh-TW" sz="2800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</a:t>
            </a:r>
            <a:r>
              <a:rPr lang="zh-TW" altLang="en-US" sz="2800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桃連區特色招生</a:t>
            </a:r>
            <a:endParaRPr lang="en-US" altLang="zh-TW" sz="2800" b="1" dirty="0" smtClean="0">
              <a:solidFill>
                <a:srgbClr val="31859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895350">
              <a:spcBef>
                <a:spcPct val="0"/>
              </a:spcBef>
              <a:buFontTx/>
              <a:buNone/>
              <a:tabLst>
                <a:tab pos="895350" algn="l"/>
              </a:tabLst>
            </a:pPr>
            <a:r>
              <a:rPr lang="en-US" altLang="zh-TW" sz="2800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考試入學</a:t>
            </a:r>
            <a:r>
              <a:rPr lang="en-US" altLang="zh-TW" sz="2800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大園國際高中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395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49" y="1772816"/>
            <a:ext cx="8678231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467544" y="3789040"/>
            <a:ext cx="1296988" cy="12239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35696" y="188640"/>
            <a:ext cx="6480448" cy="871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2800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zh-TW" sz="2800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</a:t>
            </a:r>
            <a:r>
              <a:rPr lang="zh-TW" altLang="en-US" sz="2800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桃連區特色招生</a:t>
            </a:r>
            <a:endParaRPr lang="en-US" altLang="zh-TW" sz="2800" b="1" dirty="0" smtClean="0">
              <a:solidFill>
                <a:srgbClr val="31859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895350">
              <a:spcBef>
                <a:spcPct val="0"/>
              </a:spcBef>
              <a:buFontTx/>
              <a:buNone/>
              <a:tabLst>
                <a:tab pos="895350" algn="l"/>
              </a:tabLst>
            </a:pPr>
            <a:r>
              <a:rPr lang="en-US" altLang="zh-TW" sz="2800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考試入學</a:t>
            </a:r>
            <a:r>
              <a:rPr lang="en-US" altLang="zh-TW" sz="2800" b="1" dirty="0" smtClean="0">
                <a:solidFill>
                  <a:srgbClr val="31859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大園國際高中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989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611560" y="-99392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/>
              <a:t>先免後特</a:t>
            </a:r>
            <a:r>
              <a:rPr lang="en-US" altLang="zh-TW" dirty="0" smtClean="0"/>
              <a:t>_</a:t>
            </a:r>
            <a:r>
              <a:rPr lang="zh-TW" altLang="en-US" dirty="0" smtClean="0"/>
              <a:t>志願選填</a:t>
            </a:r>
            <a:endParaRPr lang="zh-TW" altLang="en-US" dirty="0"/>
          </a:p>
        </p:txBody>
      </p:sp>
      <p:graphicFrame>
        <p:nvGraphicFramePr>
          <p:cNvPr id="65602" name="Group 66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899592" y="1700808"/>
          <a:ext cx="7488238" cy="4752007"/>
        </p:xfrm>
        <a:graphic>
          <a:graphicData uri="http://schemas.openxmlformats.org/drawingml/2006/table">
            <a:tbl>
              <a:tblPr/>
              <a:tblGrid>
                <a:gridCol w="124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7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3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2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72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85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分發編號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免試</a:t>
                      </a:r>
                      <a:endParaRPr kumimoji="0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志願數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免試校科</a:t>
                      </a:r>
                      <a:endParaRPr kumimoji="0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鎖定不動</a:t>
                      </a: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)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特招考試</a:t>
                      </a:r>
                      <a:endParaRPr kumimoji="0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志願數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特招考試</a:t>
                      </a:r>
                      <a:endParaRPr kumimoji="0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校科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7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**高中普通科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7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2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++</a:t>
                      </a: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高中普通科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7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3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**高職家政科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7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</a:t>
                      </a: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大園國際高中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7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4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**高職應外科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7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5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--</a:t>
                      </a: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高職應外科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7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6</a:t>
                      </a: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++</a:t>
                      </a: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高職化工科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381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說明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免試至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30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個志願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特招考試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1~2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個志願</a:t>
                      </a: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◎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大園國際高中：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</a:b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       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國際交流特色班、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</a:b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       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數理邏輯國際特色班。</a:t>
                      </a: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04FDE-707B-44E2-B6BB-CA11A7F15976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527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>
            <a:spLocks noGrp="1"/>
          </p:cNvSpPr>
          <p:nvPr>
            <p:ph type="body" idx="4294967295"/>
          </p:nvPr>
        </p:nvSpPr>
        <p:spPr>
          <a:xfrm>
            <a:off x="468313" y="2565400"/>
            <a:ext cx="8207375" cy="1500188"/>
          </a:xfrm>
        </p:spPr>
        <p:txBody>
          <a:bodyPr anchor="b"/>
          <a:lstStyle/>
          <a:p>
            <a:pPr marL="0" indent="0" algn="ctr" eaLnBrk="1" hangingPunct="1">
              <a:buFontTx/>
              <a:buNone/>
              <a:defRPr/>
            </a:pPr>
            <a:r>
              <a:rPr lang="en-US" altLang="zh-TW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年桃連區優先免試作為</a:t>
            </a:r>
            <a:endParaRPr lang="zh-TW" altLang="en-US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645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1"/>
          <p:cNvSpPr>
            <a:spLocks noGrp="1"/>
          </p:cNvSpPr>
          <p:nvPr>
            <p:ph type="title" idx="4294967295"/>
          </p:nvPr>
        </p:nvSpPr>
        <p:spPr bwMode="auto">
          <a:xfrm>
            <a:off x="468313" y="26035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mtClean="0">
                <a:ln>
                  <a:noFill/>
                </a:ln>
                <a:latin typeface="標楷體" panose="03000509000000000000" pitchFamily="65" charset="-120"/>
                <a:ea typeface="標楷體" panose="03000509000000000000" pitchFamily="65" charset="-120"/>
              </a:rPr>
              <a:t>目次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1979712" y="1772816"/>
            <a:ext cx="5338936" cy="4565104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lnSpc>
                <a:spcPct val="130000"/>
              </a:lnSpc>
              <a:buClr>
                <a:srgbClr val="92D050"/>
              </a:buClr>
              <a:buFont typeface="+mj-lt"/>
              <a:buAutoNum type="arabicPeriod"/>
              <a:defRPr/>
            </a:pPr>
            <a:r>
              <a:rPr lang="zh-TW" altLang="en-US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sldjump"/>
              </a:rPr>
              <a:t>適性入學的成果</a:t>
            </a:r>
            <a:endParaRPr lang="en-US" altLang="zh-TW" sz="30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eaLnBrk="1" hangingPunct="1">
              <a:lnSpc>
                <a:spcPct val="130000"/>
              </a:lnSpc>
              <a:buClr>
                <a:srgbClr val="92D050"/>
              </a:buClr>
              <a:buFont typeface="+mj-lt"/>
              <a:buAutoNum type="arabicPeriod"/>
              <a:defRPr/>
            </a:pPr>
            <a:r>
              <a:rPr lang="zh-TW" altLang="en-US" sz="3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4" action="ppaction://hlinksldjump"/>
              </a:rPr>
              <a:t>適性入學的重要日程</a:t>
            </a:r>
            <a:endParaRPr lang="en-US" altLang="zh-TW" sz="30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eaLnBrk="1" hangingPunct="1">
              <a:lnSpc>
                <a:spcPct val="130000"/>
              </a:lnSpc>
              <a:buClr>
                <a:srgbClr val="92D050"/>
              </a:buClr>
              <a:buFont typeface="+mj-lt"/>
              <a:buAutoNum type="arabicPeriod"/>
              <a:defRPr/>
            </a:pPr>
            <a:r>
              <a:rPr lang="zh-TW" altLang="en-US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5" action="ppaction://hlinksldjump"/>
              </a:rPr>
              <a:t>桃連區主要入學管道</a:t>
            </a:r>
            <a:endParaRPr lang="zh-TW" altLang="en-US" sz="30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eaLnBrk="1" hangingPunct="1">
              <a:lnSpc>
                <a:spcPct val="130000"/>
              </a:lnSpc>
              <a:buClr>
                <a:srgbClr val="92D050"/>
              </a:buClr>
              <a:buFont typeface="+mj-lt"/>
              <a:buAutoNum type="arabicPeriod"/>
              <a:defRPr/>
            </a:pPr>
            <a:r>
              <a:rPr lang="en-US" altLang="zh-TW" sz="3000" b="1" u="sng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/>
              </a:rPr>
              <a:t>109</a:t>
            </a:r>
            <a:r>
              <a:rPr lang="zh-TW" altLang="en-US" sz="3000" b="1" u="sng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6" action="ppaction://hlinksldjump"/>
              </a:rPr>
              <a:t>年桃連區優先免試作為</a:t>
            </a:r>
            <a:endParaRPr lang="zh-TW" altLang="en-US" sz="30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eaLnBrk="1" hangingPunct="1">
              <a:lnSpc>
                <a:spcPct val="130000"/>
              </a:lnSpc>
              <a:buClr>
                <a:srgbClr val="92D050"/>
              </a:buClr>
              <a:buFont typeface="+mj-lt"/>
              <a:buAutoNum type="arabicPeriod"/>
              <a:defRPr/>
            </a:pPr>
            <a:r>
              <a:rPr lang="zh-TW" altLang="en-US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7" action="ppaction://hlinksldjump"/>
              </a:rPr>
              <a:t>志願選填統計與輔導策略</a:t>
            </a:r>
            <a:endParaRPr lang="en-US" altLang="zh-TW" sz="30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eaLnBrk="1" hangingPunct="1">
              <a:lnSpc>
                <a:spcPct val="130000"/>
              </a:lnSpc>
              <a:buClr>
                <a:srgbClr val="92D050"/>
              </a:buClr>
              <a:buFont typeface="+mj-lt"/>
              <a:buAutoNum type="arabicPeriod"/>
              <a:defRPr/>
            </a:pPr>
            <a:r>
              <a:rPr lang="en-US" altLang="zh-TW" sz="3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/>
              </a:rPr>
              <a:t>108</a:t>
            </a:r>
            <a:r>
              <a:rPr lang="zh-TW" altLang="en-US" sz="3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8" action="ppaction://hlinksldjump"/>
              </a:rPr>
              <a:t>課綱在高中的改變</a:t>
            </a:r>
            <a:endParaRPr lang="zh-TW" altLang="en-US" sz="3000" b="1" u="sng" dirty="0" smtClean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eaLnBrk="1" hangingPunct="1">
              <a:lnSpc>
                <a:spcPct val="130000"/>
              </a:lnSpc>
              <a:buClr>
                <a:srgbClr val="92D050"/>
              </a:buClr>
              <a:buFont typeface="+mj-lt"/>
              <a:buAutoNum type="arabicPeriod"/>
              <a:defRPr/>
            </a:pPr>
            <a:r>
              <a:rPr lang="zh-TW" altLang="en-US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hlinkClick r:id="rId9" action="ppaction://hlinksldjump"/>
              </a:rPr>
              <a:t>結語</a:t>
            </a:r>
            <a:endParaRPr lang="zh-TW" altLang="en-US" sz="30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335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-900608" y="1345332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000" dirty="0" smtClean="0">
                <a:ln w="19050">
                  <a:noFill/>
                </a:ln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高中端免試招生名額</a:t>
            </a:r>
            <a:endParaRPr lang="zh-TW" altLang="en-US" sz="4000" dirty="0">
              <a:ln w="19050">
                <a:noFill/>
              </a:ln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755576" y="191683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03648" y="116632"/>
            <a:ext cx="6408712" cy="7920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anchor="ctr"/>
          <a:lstStyle>
            <a:lvl1pPr>
              <a:spcBef>
                <a:spcPct val="20000"/>
              </a:spcBef>
              <a:buBlip>
                <a:blip r:embed="rId7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8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109</a:t>
            </a:r>
            <a:r>
              <a:rPr lang="zh-TW" altLang="en-US" sz="44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優先免試</a:t>
            </a:r>
            <a:r>
              <a:rPr lang="zh-TW" altLang="en-US" sz="4400" b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入學內容</a:t>
            </a:r>
            <a:endParaRPr lang="en-US" altLang="zh-TW" sz="4400" b="1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ahoma" pitchFamily="34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944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570B456-3960-4BCA-A3F5-2794C95C48B3}" type="slidenum">
              <a:rPr kumimoji="0" lang="en-US" altLang="zh-TW" sz="1200">
                <a:solidFill>
                  <a:srgbClr val="0C32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kumimoji="0" lang="en-US" altLang="zh-TW" sz="1200">
              <a:solidFill>
                <a:srgbClr val="0C322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460610" y="1872774"/>
          <a:ext cx="8226189" cy="4454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7174">
                  <a:extLst>
                    <a:ext uri="{9D8B030D-6E8A-4147-A177-3AD203B41FA5}">
                      <a16:colId xmlns:a16="http://schemas.microsoft.com/office/drawing/2014/main" val="3912946052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50938239"/>
                    </a:ext>
                  </a:extLst>
                </a:gridCol>
                <a:gridCol w="3034679">
                  <a:extLst>
                    <a:ext uri="{9D8B030D-6E8A-4147-A177-3AD203B41FA5}">
                      <a16:colId xmlns:a16="http://schemas.microsoft.com/office/drawing/2014/main" val="4051852434"/>
                    </a:ext>
                  </a:extLst>
                </a:gridCol>
              </a:tblGrid>
              <a:tr h="8361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基本分配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lvl="0" algn="ctr"/>
                      <a:r>
                        <a:rPr lang="zh-TW" altLang="en-US" sz="3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增額分配</a:t>
                      </a:r>
                      <a:endParaRPr lang="zh-TW" altLang="en-US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535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80975" lvl="0" indent="-180975" algn="ctr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武陵高中*</a:t>
                      </a:r>
                      <a:r>
                        <a:rPr lang="en-US" altLang="zh-TW" sz="2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2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80975" lvl="0" indent="-180975" algn="ctr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中大壢中*</a:t>
                      </a:r>
                      <a:r>
                        <a:rPr lang="en-US" altLang="zh-TW" sz="2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2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80975" lvl="0" indent="-180975" algn="ctr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內壢高中*</a:t>
                      </a:r>
                      <a:r>
                        <a:rPr lang="en-US" altLang="zh-TW" sz="2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22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80975" lvl="0" indent="-180975" algn="ctr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中壢高商*</a:t>
                      </a:r>
                      <a:r>
                        <a:rPr lang="en-US" altLang="zh-TW" sz="2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  <a:p>
                      <a:pPr marL="180975" marR="0" lvl="0" indent="-180975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龍潭高中*</a:t>
                      </a:r>
                      <a:r>
                        <a:rPr lang="en-US" altLang="zh-TW" sz="2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altLang="en-US" sz="22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80975" lvl="0" indent="-180975" algn="ctr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endParaRPr lang="zh-TW" altLang="en-US" sz="22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endParaRPr lang="zh-TW" altLang="en-US" sz="2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lvl="0" indent="-180975" algn="l" defTabSz="914400" rtl="0" eaLnBrk="1" latinLnBrk="0" hangingPunct="1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大園國際高中*</a:t>
                      </a:r>
                      <a:r>
                        <a:rPr lang="en-US" altLang="zh-TW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altLang="en-US" sz="2200" kern="1200" dirty="0" smtClean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80975" lvl="0" indent="-180975" algn="l" defTabSz="914400" rtl="0" eaLnBrk="1" latinLnBrk="0" hangingPunct="1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中大壢中*</a:t>
                      </a:r>
                      <a:r>
                        <a:rPr lang="en-US" altLang="zh-TW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altLang="en-US" sz="2200" kern="1200" dirty="0" smtClean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80975" lvl="0" indent="-180975" algn="l" defTabSz="914400" rtl="0" eaLnBrk="1" latinLnBrk="0" hangingPunct="1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內壢高中*</a:t>
                      </a:r>
                      <a:r>
                        <a:rPr lang="en-US" altLang="zh-TW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altLang="en-US" sz="2200" kern="1200" dirty="0" smtClean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80975" lvl="0" indent="-180975" algn="l" defTabSz="914400" rtl="0" eaLnBrk="1" latinLnBrk="0" hangingPunct="1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大溪高中*</a:t>
                      </a:r>
                      <a:r>
                        <a:rPr lang="en-US" altLang="zh-TW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altLang="en-US" sz="2200" kern="1200" dirty="0" smtClean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80975" lvl="0" indent="-180975" algn="l" defTabSz="914400" rtl="0" eaLnBrk="1" latinLnBrk="0" hangingPunct="1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中壢高商*</a:t>
                      </a:r>
                      <a:r>
                        <a:rPr lang="en-US" altLang="zh-TW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1(</a:t>
                      </a:r>
                      <a:r>
                        <a:rPr lang="zh-TW" altLang="en-US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國貿科</a:t>
                      </a:r>
                      <a:r>
                        <a:rPr lang="en-US" altLang="zh-TW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zh-TW" altLang="en-US" sz="2200" kern="1200" dirty="0" smtClean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80975" lvl="0" indent="-180975" algn="l" defTabSz="914400" rtl="0" eaLnBrk="1" latinLnBrk="0" hangingPunct="1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北科附工*</a:t>
                      </a:r>
                      <a:r>
                        <a:rPr lang="en-US" altLang="zh-TW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1(</a:t>
                      </a:r>
                      <a:r>
                        <a:rPr lang="zh-TW" altLang="en-US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電機科</a:t>
                      </a:r>
                      <a:r>
                        <a:rPr lang="en-US" altLang="zh-TW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zh-TW" altLang="en-US" sz="2200" kern="1200" dirty="0" smtClean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80975" lvl="0" indent="-180975" algn="l" defTabSz="914400" rtl="0" eaLnBrk="1" latinLnBrk="0" hangingPunct="1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中壢高商*</a:t>
                      </a:r>
                      <a:r>
                        <a:rPr lang="en-US" altLang="zh-TW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1(</a:t>
                      </a:r>
                      <a:r>
                        <a:rPr lang="zh-TW" altLang="en-US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資處科</a:t>
                      </a:r>
                      <a:r>
                        <a:rPr lang="en-US" altLang="zh-TW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zh-TW" altLang="en-US" sz="2200" kern="1200" dirty="0" smtClean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180975" lvl="0" indent="-180975" algn="l" defTabSz="914400" rtl="0" eaLnBrk="1" latinLnBrk="0" hangingPunct="1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中壢家商*</a:t>
                      </a:r>
                      <a:r>
                        <a:rPr lang="en-US" altLang="zh-TW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1(</a:t>
                      </a:r>
                      <a:r>
                        <a:rPr lang="zh-TW" altLang="en-US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家政科</a:t>
                      </a:r>
                      <a:r>
                        <a:rPr lang="en-US" altLang="zh-TW" sz="22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zh-TW" altLang="en-US" sz="2200" kern="1200" dirty="0" smtClean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lvl="0" indent="-180975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  <a:tabLst>
                          <a:tab pos="180975" algn="l"/>
                        </a:tabLst>
                      </a:pP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新興高中*</a:t>
                      </a:r>
                      <a:r>
                        <a:rPr lang="en-US" altLang="zh-TW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20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80975" lvl="0" indent="-180975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  <a:tabLst>
                          <a:tab pos="180975" algn="l"/>
                        </a:tabLst>
                      </a:pP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啟英高中*</a:t>
                      </a:r>
                      <a:r>
                        <a:rPr lang="en-US" altLang="zh-TW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20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80975" lvl="0" indent="-180975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  <a:tabLst>
                          <a:tab pos="180975" algn="l"/>
                        </a:tabLst>
                      </a:pP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育達高中*</a:t>
                      </a:r>
                      <a:r>
                        <a:rPr lang="en-US" altLang="zh-TW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220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80975" lvl="0" indent="-180975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  <a:tabLst>
                          <a:tab pos="180975" algn="l"/>
                        </a:tabLst>
                      </a:pP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復旦高中*</a:t>
                      </a:r>
                      <a:r>
                        <a:rPr lang="en-US" altLang="zh-TW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20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80975" lvl="0" indent="-180975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  <a:tabLst>
                          <a:tab pos="180975" algn="l"/>
                        </a:tabLst>
                      </a:pP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六和高中*</a:t>
                      </a:r>
                      <a:r>
                        <a:rPr lang="en-US" altLang="zh-TW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20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80975" lvl="0" indent="-180975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  <a:tabLst>
                          <a:tab pos="180975" algn="l"/>
                        </a:tabLst>
                      </a:pP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治平高中*</a:t>
                      </a:r>
                      <a:r>
                        <a:rPr lang="en-US" altLang="zh-TW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2(</a:t>
                      </a: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普通科</a:t>
                      </a:r>
                      <a:r>
                        <a:rPr lang="en-US" altLang="zh-TW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20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80975" lvl="0" indent="-180975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  <a:tabLst>
                          <a:tab pos="180975" algn="l"/>
                        </a:tabLst>
                      </a:pP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治平高中*</a:t>
                      </a:r>
                      <a:r>
                        <a:rPr lang="en-US" altLang="zh-TW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1(</a:t>
                      </a: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綜高</a:t>
                      </a:r>
                      <a:r>
                        <a:rPr lang="en-US" altLang="zh-TW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20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80975" lvl="0" indent="-180975">
                        <a:lnSpc>
                          <a:spcPct val="130000"/>
                        </a:lnSpc>
                        <a:buFont typeface="Arial" panose="020B0604020202020204" pitchFamily="34" charset="0"/>
                        <a:buChar char="•"/>
                        <a:tabLst>
                          <a:tab pos="180975" algn="l"/>
                        </a:tabLst>
                      </a:pPr>
                      <a:r>
                        <a:rPr lang="zh-TW" altLang="en-US" sz="2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漢英高中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*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400" dirty="0" smtClean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796295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6084168" y="6356349"/>
            <a:ext cx="3013160" cy="367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簡章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附錄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03648" y="116632"/>
            <a:ext cx="6408712" cy="7920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000" b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本</a:t>
            </a:r>
            <a:r>
              <a:rPr lang="zh-TW" altLang="en-US" sz="40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校</a:t>
            </a:r>
            <a:r>
              <a:rPr lang="en-US" altLang="zh-TW" sz="4000" b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109</a:t>
            </a:r>
            <a:r>
              <a:rPr lang="zh-TW" altLang="en-US" sz="40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優先免試</a:t>
            </a:r>
            <a:r>
              <a:rPr lang="zh-TW" altLang="en-US" sz="4000" b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入學名額</a:t>
            </a:r>
            <a:endParaRPr lang="en-US" altLang="zh-TW" sz="4000" b="1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65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5580112" y="1700808"/>
            <a:ext cx="3255902" cy="14401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36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</a:t>
            </a:r>
            <a:r>
              <a:rPr lang="zh-TW" altLang="en-US" sz="36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端</a:t>
            </a:r>
            <a:r>
              <a:rPr lang="en-US" altLang="zh-TW" sz="36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</a:t>
            </a:r>
            <a:r>
              <a:rPr lang="zh-TW" altLang="en-US" sz="36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錄取方式</a:t>
            </a:r>
            <a:endParaRPr lang="zh-TW" altLang="en-US" sz="3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359024" y="1417637"/>
          <a:ext cx="8507288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03648" y="116632"/>
            <a:ext cx="6408712" cy="7920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anchor="ctr"/>
          <a:lstStyle>
            <a:lvl1pPr>
              <a:spcBef>
                <a:spcPct val="20000"/>
              </a:spcBef>
              <a:buBlip>
                <a:blip r:embed="rId7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8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109</a:t>
            </a:r>
            <a:r>
              <a:rPr lang="zh-TW" altLang="en-US" sz="4400" b="1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優先免試</a:t>
            </a:r>
            <a:r>
              <a:rPr lang="zh-TW" altLang="en-US" sz="4400" b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itchFamily="34" charset="0"/>
              </a:rPr>
              <a:t>入學內容</a:t>
            </a:r>
            <a:endParaRPr lang="en-US" altLang="zh-TW" sz="4400" b="1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67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矩形 40"/>
          <p:cNvSpPr>
            <a:spLocks noChangeArrowheads="1"/>
          </p:cNvSpPr>
          <p:nvPr/>
        </p:nvSpPr>
        <p:spPr bwMode="auto">
          <a:xfrm>
            <a:off x="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23907" name="Picture 2" descr="D:\學輔科資料\簡報圖案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矩形 83"/>
          <p:cNvSpPr/>
          <p:nvPr/>
        </p:nvSpPr>
        <p:spPr>
          <a:xfrm>
            <a:off x="4910138" y="44450"/>
            <a:ext cx="40544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學生志願選填試探作業定位與運作</a:t>
            </a:r>
          </a:p>
        </p:txBody>
      </p:sp>
      <p:pic>
        <p:nvPicPr>
          <p:cNvPr id="18" name="圖片 17" descr="圖片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88" y="1785925"/>
            <a:ext cx="4073822" cy="443953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9" name="矩形 18"/>
          <p:cNvSpPr/>
          <p:nvPr/>
        </p:nvSpPr>
        <p:spPr>
          <a:xfrm>
            <a:off x="17463" y="5756275"/>
            <a:ext cx="9144000" cy="896938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36513" y="6508750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>
            <a:off x="36513" y="5876925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913" name="文字方塊 21"/>
          <p:cNvSpPr txBox="1">
            <a:spLocks noChangeArrowheads="1"/>
          </p:cNvSpPr>
          <p:nvPr/>
        </p:nvSpPr>
        <p:spPr bwMode="auto">
          <a:xfrm>
            <a:off x="44450" y="6021388"/>
            <a:ext cx="4802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國中九年級學生志願選填試探後輔導作為</a:t>
            </a:r>
          </a:p>
        </p:txBody>
      </p:sp>
      <p:sp>
        <p:nvSpPr>
          <p:cNvPr id="123914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75C6460-5837-49AF-A124-F7F3B763FDE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-34925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矩形 84"/>
          <p:cNvSpPr/>
          <p:nvPr/>
        </p:nvSpPr>
        <p:spPr>
          <a:xfrm>
            <a:off x="-23813" y="741363"/>
            <a:ext cx="9167813" cy="1368425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6" name="內容版面配置區 2"/>
          <p:cNvSpPr>
            <a:spLocks noGrp="1"/>
          </p:cNvSpPr>
          <p:nvPr>
            <p:ph idx="1"/>
          </p:nvPr>
        </p:nvSpPr>
        <p:spPr>
          <a:xfrm>
            <a:off x="323850" y="1095375"/>
            <a:ext cx="8351838" cy="809625"/>
          </a:xfrm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110000"/>
              </a:lnSpc>
              <a:spcBef>
                <a:spcPts val="600"/>
              </a:spcBef>
              <a:buFont typeface="Arial" charset="0"/>
              <a:buNone/>
              <a:defRPr/>
            </a:pPr>
            <a:r>
              <a:rPr lang="zh-TW" altLang="en-US" sz="3600" b="1" dirty="0" smtClean="0">
                <a:solidFill>
                  <a:srgbClr val="FFFF99"/>
                </a:solidFill>
                <a:latin typeface="Adobe 繁黑體 Std B" pitchFamily="34" charset="-120"/>
                <a:ea typeface="Adobe 繁黑體 Std B" pitchFamily="34" charset="-120"/>
              </a:rPr>
              <a:t>學生</a:t>
            </a:r>
            <a:r>
              <a:rPr lang="zh-TW" altLang="en-US" sz="3600" b="1" dirty="0">
                <a:solidFill>
                  <a:srgbClr val="FFFF99"/>
                </a:solidFill>
                <a:latin typeface="Adobe 繁黑體 Std B" pitchFamily="34" charset="-120"/>
                <a:ea typeface="Adobe 繁黑體 Std B" pitchFamily="34" charset="-120"/>
              </a:rPr>
              <a:t>志願選填試探作業定位與運作</a:t>
            </a:r>
            <a:endParaRPr lang="zh-TW" altLang="en-US" sz="36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</p:txBody>
      </p:sp>
      <p:cxnSp>
        <p:nvCxnSpPr>
          <p:cNvPr id="87" name="直線接點 86"/>
          <p:cNvCxnSpPr/>
          <p:nvPr/>
        </p:nvCxnSpPr>
        <p:spPr>
          <a:xfrm>
            <a:off x="-23813" y="1041400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/>
          <p:cNvCxnSpPr/>
          <p:nvPr/>
        </p:nvCxnSpPr>
        <p:spPr>
          <a:xfrm>
            <a:off x="-36513" y="1833563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1549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: 圓角 1"/>
          <p:cNvSpPr/>
          <p:nvPr/>
        </p:nvSpPr>
        <p:spPr>
          <a:xfrm>
            <a:off x="250825" y="1268413"/>
            <a:ext cx="8747125" cy="5329237"/>
          </a:xfrm>
          <a:prstGeom prst="roundRect">
            <a:avLst>
              <a:gd name="adj" fmla="val 7610"/>
            </a:avLst>
          </a:prstGeom>
          <a:gradFill flip="none" rotWithShape="1">
            <a:gsLst>
              <a:gs pos="0">
                <a:schemeClr val="accent3">
                  <a:lumMod val="75000"/>
                  <a:alpha val="68000"/>
                </a:schemeClr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-34925" y="681038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932" name="矩形 40"/>
          <p:cNvSpPr>
            <a:spLocks noChangeArrowheads="1"/>
          </p:cNvSpPr>
          <p:nvPr/>
        </p:nvSpPr>
        <p:spPr bwMode="auto">
          <a:xfrm>
            <a:off x="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4933" name="Picture 2" descr="D:\學輔科資料\簡報圖案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矩形 83"/>
          <p:cNvSpPr/>
          <p:nvPr/>
        </p:nvSpPr>
        <p:spPr>
          <a:xfrm>
            <a:off x="4910138" y="44450"/>
            <a:ext cx="40544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志願選填試探作業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7" name="直線接點 86"/>
          <p:cNvCxnSpPr/>
          <p:nvPr/>
        </p:nvCxnSpPr>
        <p:spPr>
          <a:xfrm>
            <a:off x="-23813" y="896938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936" name="矩形 6"/>
          <p:cNvSpPr>
            <a:spLocks noChangeArrowheads="1"/>
          </p:cNvSpPr>
          <p:nvPr/>
        </p:nvSpPr>
        <p:spPr bwMode="auto">
          <a:xfrm>
            <a:off x="0" y="549275"/>
            <a:ext cx="9144000" cy="647700"/>
          </a:xfrm>
          <a:prstGeom prst="rect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十二年國教實踐歷程</a:t>
            </a:r>
            <a:endParaRPr lang="zh-TW" altLang="zh-TW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dobe 繁黑體 Std B"/>
            </a:endParaRPr>
          </a:p>
        </p:txBody>
      </p:sp>
      <p:grpSp>
        <p:nvGrpSpPr>
          <p:cNvPr id="124937" name="群組 63"/>
          <p:cNvGrpSpPr>
            <a:grpSpLocks/>
          </p:cNvGrpSpPr>
          <p:nvPr/>
        </p:nvGrpSpPr>
        <p:grpSpPr bwMode="auto">
          <a:xfrm>
            <a:off x="319088" y="555625"/>
            <a:ext cx="8539162" cy="5969719"/>
            <a:chOff x="2496559" y="528925"/>
            <a:chExt cx="8792938" cy="5955381"/>
          </a:xfrm>
        </p:grpSpPr>
        <p:sp>
          <p:nvSpPr>
            <p:cNvPr id="65" name="圓角矩形 6"/>
            <p:cNvSpPr/>
            <p:nvPr/>
          </p:nvSpPr>
          <p:spPr>
            <a:xfrm>
              <a:off x="7240398" y="1613751"/>
              <a:ext cx="3969001" cy="3750171"/>
            </a:xfrm>
            <a:prstGeom prst="roundRect">
              <a:avLst>
                <a:gd name="adj" fmla="val 4338"/>
              </a:avLst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88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TW" altLang="en-US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6" name="圓角矩形 7"/>
            <p:cNvSpPr/>
            <p:nvPr/>
          </p:nvSpPr>
          <p:spPr>
            <a:xfrm>
              <a:off x="3601602" y="3515759"/>
              <a:ext cx="2855784" cy="810848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88000">
                  <a:schemeClr val="accent3">
                    <a:lumMod val="60000"/>
                    <a:lumOff val="40000"/>
                  </a:schemeClr>
                </a:gs>
                <a:gs pos="100000">
                  <a:schemeClr val="accent6">
                    <a:shade val="50000"/>
                    <a:hueOff val="0"/>
                    <a:satOff val="0"/>
                    <a:lumOff val="0"/>
                    <a:shade val="94000"/>
                    <a:satMod val="13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TW" altLang="en-US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7" name="圓角矩形 8"/>
            <p:cNvSpPr/>
            <p:nvPr/>
          </p:nvSpPr>
          <p:spPr>
            <a:xfrm>
              <a:off x="3601602" y="2530705"/>
              <a:ext cx="2855784" cy="810848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88000">
                  <a:schemeClr val="accent3">
                    <a:lumMod val="60000"/>
                    <a:lumOff val="40000"/>
                  </a:schemeClr>
                </a:gs>
                <a:gs pos="100000">
                  <a:schemeClr val="accent6">
                    <a:shade val="50000"/>
                    <a:hueOff val="0"/>
                    <a:satOff val="0"/>
                    <a:lumOff val="0"/>
                    <a:shade val="94000"/>
                    <a:satMod val="13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TW" altLang="en-US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8" name="圓角矩形 9"/>
            <p:cNvSpPr/>
            <p:nvPr/>
          </p:nvSpPr>
          <p:spPr>
            <a:xfrm>
              <a:off x="3601602" y="1572575"/>
              <a:ext cx="2855784" cy="810848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88000">
                  <a:schemeClr val="accent3">
                    <a:lumMod val="60000"/>
                    <a:lumOff val="40000"/>
                  </a:schemeClr>
                </a:gs>
                <a:gs pos="100000">
                  <a:schemeClr val="accent6">
                    <a:shade val="50000"/>
                    <a:hueOff val="0"/>
                    <a:satOff val="0"/>
                    <a:lumOff val="0"/>
                    <a:shade val="94000"/>
                    <a:satMod val="13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TW" altLang="en-US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9" name="圓角矩形 10"/>
            <p:cNvSpPr/>
            <p:nvPr/>
          </p:nvSpPr>
          <p:spPr>
            <a:xfrm>
              <a:off x="3601602" y="4511899"/>
              <a:ext cx="2855784" cy="810848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88000">
                  <a:schemeClr val="accent3">
                    <a:lumMod val="60000"/>
                    <a:lumOff val="40000"/>
                  </a:schemeClr>
                </a:gs>
                <a:gs pos="100000">
                  <a:schemeClr val="accent6">
                    <a:shade val="50000"/>
                    <a:hueOff val="0"/>
                    <a:satOff val="0"/>
                    <a:lumOff val="0"/>
                    <a:shade val="94000"/>
                    <a:satMod val="13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TW" altLang="en-US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0" name="文字方塊 69"/>
            <p:cNvSpPr txBox="1"/>
            <p:nvPr/>
          </p:nvSpPr>
          <p:spPr>
            <a:xfrm>
              <a:off x="3825553" y="4686104"/>
              <a:ext cx="1181873" cy="58438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zh-TW" alt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奠基</a:t>
              </a:r>
            </a:p>
          </p:txBody>
        </p:sp>
        <p:sp>
          <p:nvSpPr>
            <p:cNvPr id="71" name="文字方塊 70"/>
            <p:cNvSpPr txBox="1"/>
            <p:nvPr/>
          </p:nvSpPr>
          <p:spPr>
            <a:xfrm>
              <a:off x="3825553" y="3689964"/>
              <a:ext cx="1181873" cy="5827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zh-TW" alt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銜接</a:t>
              </a:r>
            </a:p>
          </p:txBody>
        </p:sp>
        <p:sp>
          <p:nvSpPr>
            <p:cNvPr id="72" name="文字方塊 71"/>
            <p:cNvSpPr txBox="1"/>
            <p:nvPr/>
          </p:nvSpPr>
          <p:spPr>
            <a:xfrm>
              <a:off x="3864785" y="1778455"/>
              <a:ext cx="1438518" cy="5827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zh-TW" alt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實踐</a:t>
              </a:r>
            </a:p>
          </p:txBody>
        </p:sp>
        <p:grpSp>
          <p:nvGrpSpPr>
            <p:cNvPr id="124946" name="群組 1"/>
            <p:cNvGrpSpPr>
              <a:grpSpLocks/>
            </p:cNvGrpSpPr>
            <p:nvPr/>
          </p:nvGrpSpPr>
          <p:grpSpPr bwMode="auto">
            <a:xfrm>
              <a:off x="5016244" y="528925"/>
              <a:ext cx="3900487" cy="5508933"/>
              <a:chOff x="1475656" y="1232218"/>
              <a:chExt cx="3901469" cy="5509149"/>
            </a:xfrm>
          </p:grpSpPr>
          <p:sp>
            <p:nvSpPr>
              <p:cNvPr id="124958" name="Freeform 3"/>
              <p:cNvSpPr>
                <a:spLocks/>
              </p:cNvSpPr>
              <p:nvPr/>
            </p:nvSpPr>
            <p:spPr bwMode="auto">
              <a:xfrm>
                <a:off x="1780511" y="4509120"/>
                <a:ext cx="3260928" cy="1223041"/>
              </a:xfrm>
              <a:custGeom>
                <a:avLst/>
                <a:gdLst>
                  <a:gd name="T0" fmla="*/ 0 w 10194"/>
                  <a:gd name="T1" fmla="*/ 2147483646 h 10078"/>
                  <a:gd name="T2" fmla="*/ 2147483646 w 10194"/>
                  <a:gd name="T3" fmla="*/ 0 h 10078"/>
                  <a:gd name="T4" fmla="*/ 2147483646 w 10194"/>
                  <a:gd name="T5" fmla="*/ 2147483646 h 10078"/>
                  <a:gd name="T6" fmla="*/ 2147483646 w 10194"/>
                  <a:gd name="T7" fmla="*/ 2147483646 h 10078"/>
                  <a:gd name="T8" fmla="*/ 0 w 10194"/>
                  <a:gd name="T9" fmla="*/ 2147483646 h 100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94"/>
                  <a:gd name="T16" fmla="*/ 0 h 10078"/>
                  <a:gd name="T17" fmla="*/ 10194 w 10194"/>
                  <a:gd name="T18" fmla="*/ 10078 h 100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94" h="10078">
                    <a:moveTo>
                      <a:pt x="0" y="5809"/>
                    </a:moveTo>
                    <a:lnTo>
                      <a:pt x="3578" y="0"/>
                    </a:lnTo>
                    <a:lnTo>
                      <a:pt x="10194" y="3577"/>
                    </a:lnTo>
                    <a:lnTo>
                      <a:pt x="6428" y="10078"/>
                    </a:lnTo>
                    <a:lnTo>
                      <a:pt x="0" y="580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59BC8"/>
                  </a:gs>
                  <a:gs pos="100000">
                    <a:srgbClr val="6AB5D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4959" name="Freeform 7"/>
              <p:cNvSpPr>
                <a:spLocks/>
              </p:cNvSpPr>
              <p:nvPr/>
            </p:nvSpPr>
            <p:spPr bwMode="auto">
              <a:xfrm>
                <a:off x="1475656" y="5215034"/>
                <a:ext cx="2490743" cy="1516535"/>
              </a:xfrm>
              <a:custGeom>
                <a:avLst/>
                <a:gdLst>
                  <a:gd name="T0" fmla="*/ 2147483646 w 10000"/>
                  <a:gd name="T1" fmla="*/ 0 h 10236"/>
                  <a:gd name="T2" fmla="*/ 2147483646 w 10000"/>
                  <a:gd name="T3" fmla="*/ 2147483646 h 10236"/>
                  <a:gd name="T4" fmla="*/ 2147483646 w 10000"/>
                  <a:gd name="T5" fmla="*/ 2147483646 h 10236"/>
                  <a:gd name="T6" fmla="*/ 0 w 10000"/>
                  <a:gd name="T7" fmla="*/ 2147483646 h 10236"/>
                  <a:gd name="T8" fmla="*/ 2147483646 w 10000"/>
                  <a:gd name="T9" fmla="*/ 0 h 102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00"/>
                  <a:gd name="T16" fmla="*/ 0 h 10236"/>
                  <a:gd name="T17" fmla="*/ 10000 w 10000"/>
                  <a:gd name="T18" fmla="*/ 10236 h 102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00" h="10236">
                    <a:moveTo>
                      <a:pt x="1236" y="0"/>
                    </a:moveTo>
                    <a:lnTo>
                      <a:pt x="9480" y="3451"/>
                    </a:lnTo>
                    <a:cubicBezTo>
                      <a:pt x="9641" y="5713"/>
                      <a:pt x="9839" y="7974"/>
                      <a:pt x="10000" y="10236"/>
                    </a:cubicBezTo>
                    <a:lnTo>
                      <a:pt x="0" y="5427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CEBFF"/>
                  </a:gs>
                  <a:gs pos="100000">
                    <a:srgbClr val="D2ED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4960" name="Freeform 8"/>
              <p:cNvSpPr>
                <a:spLocks/>
              </p:cNvSpPr>
              <p:nvPr/>
            </p:nvSpPr>
            <p:spPr bwMode="auto">
              <a:xfrm>
                <a:off x="3841266" y="4938998"/>
                <a:ext cx="1535859" cy="1802369"/>
              </a:xfrm>
              <a:custGeom>
                <a:avLst/>
                <a:gdLst>
                  <a:gd name="T0" fmla="*/ 0 w 10000"/>
                  <a:gd name="T1" fmla="*/ 2147483646 h 10253"/>
                  <a:gd name="T2" fmla="*/ 2147483646 w 10000"/>
                  <a:gd name="T3" fmla="*/ 0 h 10253"/>
                  <a:gd name="T4" fmla="*/ 2147483646 w 10000"/>
                  <a:gd name="T5" fmla="*/ 2147483646 h 10253"/>
                  <a:gd name="T6" fmla="*/ 2147483646 w 10000"/>
                  <a:gd name="T7" fmla="*/ 2147483646 h 10253"/>
                  <a:gd name="T8" fmla="*/ 0 w 10000"/>
                  <a:gd name="T9" fmla="*/ 2147483646 h 102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00"/>
                  <a:gd name="T16" fmla="*/ 0 h 10253"/>
                  <a:gd name="T17" fmla="*/ 10000 w 10000"/>
                  <a:gd name="T18" fmla="*/ 10253 h 102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00" h="10253">
                    <a:moveTo>
                      <a:pt x="0" y="4513"/>
                    </a:moveTo>
                    <a:lnTo>
                      <a:pt x="7755" y="0"/>
                    </a:lnTo>
                    <a:lnTo>
                      <a:pt x="10000" y="4102"/>
                    </a:lnTo>
                    <a:lnTo>
                      <a:pt x="771" y="10253"/>
                    </a:lnTo>
                    <a:lnTo>
                      <a:pt x="0" y="451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8CDE6"/>
                  </a:gs>
                  <a:gs pos="100000">
                    <a:srgbClr val="74C5E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4961" name="Freeform 2"/>
              <p:cNvSpPr>
                <a:spLocks/>
              </p:cNvSpPr>
              <p:nvPr/>
            </p:nvSpPr>
            <p:spPr bwMode="auto">
              <a:xfrm>
                <a:off x="2157512" y="3749279"/>
                <a:ext cx="2461007" cy="791998"/>
              </a:xfrm>
              <a:custGeom>
                <a:avLst/>
                <a:gdLst>
                  <a:gd name="T0" fmla="*/ 0 w 10977"/>
                  <a:gd name="T1" fmla="*/ 2147483646 h 9881"/>
                  <a:gd name="T2" fmla="*/ 2147483646 w 10977"/>
                  <a:gd name="T3" fmla="*/ 0 h 9881"/>
                  <a:gd name="T4" fmla="*/ 2147483646 w 10977"/>
                  <a:gd name="T5" fmla="*/ 2147483646 h 9881"/>
                  <a:gd name="T6" fmla="*/ 2147483646 w 10977"/>
                  <a:gd name="T7" fmla="*/ 2147483646 h 9881"/>
                  <a:gd name="T8" fmla="*/ 0 w 10977"/>
                  <a:gd name="T9" fmla="*/ 2147483646 h 98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977"/>
                  <a:gd name="T16" fmla="*/ 0 h 9881"/>
                  <a:gd name="T17" fmla="*/ 10977 w 10977"/>
                  <a:gd name="T18" fmla="*/ 9881 h 98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977" h="9881">
                    <a:moveTo>
                      <a:pt x="0" y="5859"/>
                    </a:moveTo>
                    <a:lnTo>
                      <a:pt x="5134" y="0"/>
                    </a:lnTo>
                    <a:lnTo>
                      <a:pt x="10977" y="3948"/>
                    </a:lnTo>
                    <a:lnTo>
                      <a:pt x="6827" y="9881"/>
                    </a:lnTo>
                    <a:lnTo>
                      <a:pt x="0" y="585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59BC8"/>
                  </a:gs>
                  <a:gs pos="100000">
                    <a:srgbClr val="6AB5D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4962" name="Freeform 6"/>
              <p:cNvSpPr>
                <a:spLocks/>
              </p:cNvSpPr>
              <p:nvPr/>
            </p:nvSpPr>
            <p:spPr bwMode="auto">
              <a:xfrm>
                <a:off x="1843964" y="4218791"/>
                <a:ext cx="1965243" cy="1290601"/>
              </a:xfrm>
              <a:custGeom>
                <a:avLst/>
                <a:gdLst>
                  <a:gd name="T0" fmla="*/ 2147483646 w 10148"/>
                  <a:gd name="T1" fmla="*/ 0 h 10226"/>
                  <a:gd name="T2" fmla="*/ 2147483646 w 10148"/>
                  <a:gd name="T3" fmla="*/ 2147483646 h 10226"/>
                  <a:gd name="T4" fmla="*/ 2147483646 w 10148"/>
                  <a:gd name="T5" fmla="*/ 2147483646 h 10226"/>
                  <a:gd name="T6" fmla="*/ 0 w 10148"/>
                  <a:gd name="T7" fmla="*/ 2147483646 h 10226"/>
                  <a:gd name="T8" fmla="*/ 2147483646 w 10148"/>
                  <a:gd name="T9" fmla="*/ 0 h 10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48"/>
                  <a:gd name="T16" fmla="*/ 0 h 10226"/>
                  <a:gd name="T17" fmla="*/ 10148 w 10148"/>
                  <a:gd name="T18" fmla="*/ 10226 h 10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48" h="10226">
                    <a:moveTo>
                      <a:pt x="1612" y="0"/>
                    </a:moveTo>
                    <a:lnTo>
                      <a:pt x="9527" y="2457"/>
                    </a:lnTo>
                    <a:cubicBezTo>
                      <a:pt x="9709" y="5047"/>
                      <a:pt x="9966" y="7636"/>
                      <a:pt x="10148" y="10226"/>
                    </a:cubicBezTo>
                    <a:lnTo>
                      <a:pt x="0" y="6611"/>
                    </a:lnTo>
                    <a:lnTo>
                      <a:pt x="16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CEBFF"/>
                  </a:gs>
                  <a:gs pos="100000">
                    <a:srgbClr val="D2ED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4963" name="Freeform 9"/>
              <p:cNvSpPr>
                <a:spLocks/>
              </p:cNvSpPr>
              <p:nvPr/>
            </p:nvSpPr>
            <p:spPr bwMode="auto">
              <a:xfrm>
                <a:off x="3683768" y="4065857"/>
                <a:ext cx="1276803" cy="1451375"/>
              </a:xfrm>
              <a:custGeom>
                <a:avLst/>
                <a:gdLst>
                  <a:gd name="T0" fmla="*/ 0 w 10427"/>
                  <a:gd name="T1" fmla="*/ 2147483646 h 10201"/>
                  <a:gd name="T2" fmla="*/ 2147483646 w 10427"/>
                  <a:gd name="T3" fmla="*/ 0 h 10201"/>
                  <a:gd name="T4" fmla="*/ 2147483646 w 10427"/>
                  <a:gd name="T5" fmla="*/ 2147483646 h 10201"/>
                  <a:gd name="T6" fmla="*/ 2147483646 w 10427"/>
                  <a:gd name="T7" fmla="*/ 2147483646 h 10201"/>
                  <a:gd name="T8" fmla="*/ 0 w 10427"/>
                  <a:gd name="T9" fmla="*/ 2147483646 h 102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27"/>
                  <a:gd name="T16" fmla="*/ 0 h 10201"/>
                  <a:gd name="T17" fmla="*/ 10427 w 10427"/>
                  <a:gd name="T18" fmla="*/ 10201 h 102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27" h="10201">
                    <a:moveTo>
                      <a:pt x="0" y="3227"/>
                    </a:moveTo>
                    <a:lnTo>
                      <a:pt x="7552" y="0"/>
                    </a:lnTo>
                    <a:lnTo>
                      <a:pt x="10427" y="5068"/>
                    </a:lnTo>
                    <a:lnTo>
                      <a:pt x="1019" y="10201"/>
                    </a:lnTo>
                    <a:lnTo>
                      <a:pt x="0" y="32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8CDE6"/>
                  </a:gs>
                  <a:gs pos="100000">
                    <a:srgbClr val="74C5E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4964" name="Text Box 11"/>
              <p:cNvSpPr txBox="1">
                <a:spLocks noChangeArrowheads="1"/>
              </p:cNvSpPr>
              <p:nvPr/>
            </p:nvSpPr>
            <p:spPr bwMode="auto">
              <a:xfrm rot="714241">
                <a:off x="2183446" y="4473551"/>
                <a:ext cx="2026160" cy="7810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400" b="1">
                    <a:solidFill>
                      <a:srgbClr val="10253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適性入學</a:t>
                </a:r>
                <a:endParaRPr lang="zh-TW" altLang="zh-TW" sz="2400" b="1">
                  <a:solidFill>
                    <a:srgbClr val="10253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24965" name="Text Box 12"/>
              <p:cNvSpPr txBox="1">
                <a:spLocks noChangeArrowheads="1"/>
              </p:cNvSpPr>
              <p:nvPr/>
            </p:nvSpPr>
            <p:spPr bwMode="auto">
              <a:xfrm rot="828627">
                <a:off x="2067430" y="5601836"/>
                <a:ext cx="2026160" cy="7779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400" b="1">
                    <a:solidFill>
                      <a:srgbClr val="10253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適性輔導</a:t>
                </a:r>
                <a:endParaRPr lang="zh-TW" altLang="zh-TW" sz="2400" b="1">
                  <a:solidFill>
                    <a:srgbClr val="10253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24966" name="Freeform 2"/>
              <p:cNvSpPr>
                <a:spLocks/>
              </p:cNvSpPr>
              <p:nvPr/>
            </p:nvSpPr>
            <p:spPr bwMode="auto">
              <a:xfrm rot="-215974">
                <a:off x="2507262" y="2971771"/>
                <a:ext cx="1696757" cy="514998"/>
              </a:xfrm>
              <a:custGeom>
                <a:avLst/>
                <a:gdLst>
                  <a:gd name="T0" fmla="*/ 0 w 10633"/>
                  <a:gd name="T1" fmla="*/ 2147483646 h 7990"/>
                  <a:gd name="T2" fmla="*/ 2147483646 w 10633"/>
                  <a:gd name="T3" fmla="*/ 0 h 7990"/>
                  <a:gd name="T4" fmla="*/ 2147483646 w 10633"/>
                  <a:gd name="T5" fmla="*/ 2147483646 h 7990"/>
                  <a:gd name="T6" fmla="*/ 2147483646 w 10633"/>
                  <a:gd name="T7" fmla="*/ 2147483646 h 7990"/>
                  <a:gd name="T8" fmla="*/ 0 w 10633"/>
                  <a:gd name="T9" fmla="*/ 2147483646 h 79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633"/>
                  <a:gd name="T16" fmla="*/ 0 h 7990"/>
                  <a:gd name="T17" fmla="*/ 10633 w 10633"/>
                  <a:gd name="T18" fmla="*/ 7990 h 79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633" h="7990">
                    <a:moveTo>
                      <a:pt x="0" y="3614"/>
                    </a:moveTo>
                    <a:lnTo>
                      <a:pt x="4939" y="0"/>
                    </a:lnTo>
                    <a:lnTo>
                      <a:pt x="10633" y="4339"/>
                    </a:lnTo>
                    <a:lnTo>
                      <a:pt x="6478" y="7990"/>
                    </a:lnTo>
                    <a:lnTo>
                      <a:pt x="0" y="361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359BC8"/>
                  </a:gs>
                  <a:gs pos="100000">
                    <a:srgbClr val="6AB5D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4967" name="Freeform 6"/>
              <p:cNvSpPr>
                <a:spLocks/>
              </p:cNvSpPr>
              <p:nvPr/>
            </p:nvSpPr>
            <p:spPr bwMode="auto">
              <a:xfrm rot="-158149">
                <a:off x="2199255" y="3236193"/>
                <a:ext cx="1437486" cy="1172700"/>
              </a:xfrm>
              <a:custGeom>
                <a:avLst/>
                <a:gdLst>
                  <a:gd name="T0" fmla="*/ 2147483646 w 11012"/>
                  <a:gd name="T1" fmla="*/ 0 h 10787"/>
                  <a:gd name="T2" fmla="*/ 2147483646 w 11012"/>
                  <a:gd name="T3" fmla="*/ 2147483646 h 10787"/>
                  <a:gd name="T4" fmla="*/ 2147483646 w 11012"/>
                  <a:gd name="T5" fmla="*/ 2147483646 h 10787"/>
                  <a:gd name="T6" fmla="*/ 0 w 11012"/>
                  <a:gd name="T7" fmla="*/ 2147483646 h 10787"/>
                  <a:gd name="T8" fmla="*/ 2147483646 w 11012"/>
                  <a:gd name="T9" fmla="*/ 0 h 107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012"/>
                  <a:gd name="T16" fmla="*/ 0 h 10787"/>
                  <a:gd name="T17" fmla="*/ 11012 w 11012"/>
                  <a:gd name="T18" fmla="*/ 10787 h 107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012" h="10787">
                    <a:moveTo>
                      <a:pt x="2637" y="0"/>
                    </a:moveTo>
                    <a:lnTo>
                      <a:pt x="10562" y="2441"/>
                    </a:lnTo>
                    <a:cubicBezTo>
                      <a:pt x="10669" y="5045"/>
                      <a:pt x="10904" y="8183"/>
                      <a:pt x="11012" y="10787"/>
                    </a:cubicBezTo>
                    <a:lnTo>
                      <a:pt x="0" y="7507"/>
                    </a:lnTo>
                    <a:lnTo>
                      <a:pt x="2637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CEBFF"/>
                  </a:gs>
                  <a:gs pos="100000">
                    <a:srgbClr val="D2ED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4968" name="Freeform 9"/>
              <p:cNvSpPr>
                <a:spLocks/>
              </p:cNvSpPr>
              <p:nvPr/>
            </p:nvSpPr>
            <p:spPr bwMode="auto">
              <a:xfrm>
                <a:off x="3545988" y="3195799"/>
                <a:ext cx="1004064" cy="1176838"/>
              </a:xfrm>
              <a:custGeom>
                <a:avLst/>
                <a:gdLst>
                  <a:gd name="T0" fmla="*/ 0 w 11855"/>
                  <a:gd name="T1" fmla="*/ 2147483646 h 9959"/>
                  <a:gd name="T2" fmla="*/ 2147483646 w 11855"/>
                  <a:gd name="T3" fmla="*/ 0 h 9959"/>
                  <a:gd name="T4" fmla="*/ 2147483646 w 11855"/>
                  <a:gd name="T5" fmla="*/ 2147483646 h 9959"/>
                  <a:gd name="T6" fmla="*/ 2147483646 w 11855"/>
                  <a:gd name="T7" fmla="*/ 2147483646 h 9959"/>
                  <a:gd name="T8" fmla="*/ 0 w 11855"/>
                  <a:gd name="T9" fmla="*/ 2147483646 h 99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55"/>
                  <a:gd name="T16" fmla="*/ 0 h 9959"/>
                  <a:gd name="T17" fmla="*/ 11855 w 11855"/>
                  <a:gd name="T18" fmla="*/ 9959 h 99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55" h="9959">
                    <a:moveTo>
                      <a:pt x="0" y="2385"/>
                    </a:moveTo>
                    <a:lnTo>
                      <a:pt x="7704" y="0"/>
                    </a:lnTo>
                    <a:lnTo>
                      <a:pt x="11855" y="6301"/>
                    </a:lnTo>
                    <a:lnTo>
                      <a:pt x="1330" y="9959"/>
                    </a:lnTo>
                    <a:cubicBezTo>
                      <a:pt x="1065" y="7568"/>
                      <a:pt x="265" y="4776"/>
                      <a:pt x="0" y="238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88CDE6"/>
                  </a:gs>
                  <a:gs pos="100000">
                    <a:srgbClr val="74C5E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4969" name="Freeform 4"/>
              <p:cNvSpPr>
                <a:spLocks/>
              </p:cNvSpPr>
              <p:nvPr/>
            </p:nvSpPr>
            <p:spPr bwMode="auto">
              <a:xfrm>
                <a:off x="2570477" y="1257927"/>
                <a:ext cx="965921" cy="2046122"/>
              </a:xfrm>
              <a:custGeom>
                <a:avLst/>
                <a:gdLst>
                  <a:gd name="T0" fmla="*/ 2147483646 w 10000"/>
                  <a:gd name="T1" fmla="*/ 0 h 9207"/>
                  <a:gd name="T2" fmla="*/ 0 w 10000"/>
                  <a:gd name="T3" fmla="*/ 2147483646 h 9207"/>
                  <a:gd name="T4" fmla="*/ 2147483646 w 10000"/>
                  <a:gd name="T5" fmla="*/ 2147483646 h 9207"/>
                  <a:gd name="T6" fmla="*/ 2147483646 w 10000"/>
                  <a:gd name="T7" fmla="*/ 0 h 920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00"/>
                  <a:gd name="T13" fmla="*/ 0 h 9207"/>
                  <a:gd name="T14" fmla="*/ 10000 w 10000"/>
                  <a:gd name="T15" fmla="*/ 9207 h 920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00" h="9207">
                    <a:moveTo>
                      <a:pt x="7298" y="0"/>
                    </a:moveTo>
                    <a:lnTo>
                      <a:pt x="0" y="8351"/>
                    </a:lnTo>
                    <a:lnTo>
                      <a:pt x="10000" y="9207"/>
                    </a:lnTo>
                    <a:lnTo>
                      <a:pt x="7298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CCEBFF"/>
                  </a:gs>
                  <a:gs pos="100000">
                    <a:srgbClr val="D2ED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4970" name="Freeform 5"/>
              <p:cNvSpPr>
                <a:spLocks/>
              </p:cNvSpPr>
              <p:nvPr/>
            </p:nvSpPr>
            <p:spPr bwMode="auto">
              <a:xfrm>
                <a:off x="3264924" y="1232218"/>
                <a:ext cx="844759" cy="2034835"/>
              </a:xfrm>
              <a:custGeom>
                <a:avLst/>
                <a:gdLst>
                  <a:gd name="T0" fmla="*/ 0 w 10083"/>
                  <a:gd name="T1" fmla="*/ 0 h 10103"/>
                  <a:gd name="T2" fmla="*/ 2147483646 w 10083"/>
                  <a:gd name="T3" fmla="*/ 2147483646 h 10103"/>
                  <a:gd name="T4" fmla="*/ 2147483646 w 10083"/>
                  <a:gd name="T5" fmla="*/ 2147483646 h 10103"/>
                  <a:gd name="T6" fmla="*/ 2147483646 w 10083"/>
                  <a:gd name="T7" fmla="*/ 2147483646 h 10103"/>
                  <a:gd name="T8" fmla="*/ 0 w 10083"/>
                  <a:gd name="T9" fmla="*/ 0 h 10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83"/>
                  <a:gd name="T16" fmla="*/ 0 h 10103"/>
                  <a:gd name="T17" fmla="*/ 10083 w 10083"/>
                  <a:gd name="T18" fmla="*/ 10103 h 101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83" h="10103">
                    <a:moveTo>
                      <a:pt x="0" y="0"/>
                    </a:moveTo>
                    <a:cubicBezTo>
                      <a:pt x="64" y="14"/>
                      <a:pt x="-40" y="-3"/>
                      <a:pt x="24" y="11"/>
                    </a:cubicBezTo>
                    <a:lnTo>
                      <a:pt x="10083" y="8792"/>
                    </a:lnTo>
                    <a:lnTo>
                      <a:pt x="2981" y="10103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88CDE6"/>
                  </a:gs>
                  <a:gs pos="100000">
                    <a:srgbClr val="74C5E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124971" name="Text Box 10"/>
              <p:cNvSpPr txBox="1">
                <a:spLocks noChangeArrowheads="1"/>
              </p:cNvSpPr>
              <p:nvPr/>
            </p:nvSpPr>
            <p:spPr bwMode="auto">
              <a:xfrm rot="721930">
                <a:off x="2341765" y="3514331"/>
                <a:ext cx="2027748" cy="7810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400" b="1">
                    <a:solidFill>
                      <a:srgbClr val="10253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適性學習</a:t>
                </a:r>
                <a:endParaRPr lang="zh-TW" altLang="zh-TW" sz="2400" b="1">
                  <a:solidFill>
                    <a:srgbClr val="10253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24972" name="Text Box 11"/>
              <p:cNvSpPr txBox="1">
                <a:spLocks noChangeArrowheads="1"/>
              </p:cNvSpPr>
              <p:nvPr/>
            </p:nvSpPr>
            <p:spPr bwMode="auto">
              <a:xfrm rot="719859">
                <a:off x="2624519" y="2312066"/>
                <a:ext cx="1471983" cy="738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400" b="1" dirty="0">
                    <a:solidFill>
                      <a:srgbClr val="10253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適性揚才</a:t>
                </a:r>
                <a:endParaRPr lang="zh-TW" altLang="zh-TW" sz="2400" b="1" dirty="0">
                  <a:solidFill>
                    <a:srgbClr val="10253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74" name="文字方塊 73"/>
            <p:cNvSpPr txBox="1"/>
            <p:nvPr/>
          </p:nvSpPr>
          <p:spPr>
            <a:xfrm>
              <a:off x="3864785" y="2715997"/>
              <a:ext cx="1438518" cy="5827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zh-TW" alt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精進</a:t>
              </a:r>
            </a:p>
          </p:txBody>
        </p:sp>
        <p:sp>
          <p:nvSpPr>
            <p:cNvPr id="75" name="向上箭號 32"/>
            <p:cNvSpPr/>
            <p:nvPr/>
          </p:nvSpPr>
          <p:spPr>
            <a:xfrm>
              <a:off x="2496559" y="1562720"/>
              <a:ext cx="1116837" cy="3745027"/>
            </a:xfrm>
            <a:prstGeom prst="upArrow">
              <a:avLst>
                <a:gd name="adj1" fmla="val 56105"/>
                <a:gd name="adj2" fmla="val 85613"/>
              </a:avLst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r>
                <a:rPr lang="zh-TW" altLang="en-US" sz="32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歷</a:t>
              </a:r>
              <a:endParaRPr lang="en-US" altLang="zh-TW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defRPr/>
              </a:pPr>
              <a:endParaRPr lang="en-US" altLang="zh-TW" sz="32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defRPr/>
              </a:pPr>
              <a:r>
                <a:rPr lang="zh-TW" altLang="en-US" sz="32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程</a:t>
              </a:r>
            </a:p>
          </p:txBody>
        </p:sp>
        <p:sp>
          <p:nvSpPr>
            <p:cNvPr id="76" name="左右括弧 33"/>
            <p:cNvSpPr/>
            <p:nvPr/>
          </p:nvSpPr>
          <p:spPr>
            <a:xfrm>
              <a:off x="5803867" y="6017242"/>
              <a:ext cx="2407679" cy="460103"/>
            </a:xfrm>
            <a:prstGeom prst="bracketPair">
              <a:avLst/>
            </a:prstGeom>
            <a:solidFill>
              <a:srgbClr val="F2DCDB">
                <a:alpha val="65098"/>
              </a:srgbClr>
            </a:solidFill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TW" altLang="en-US" sz="3200" dirty="0">
                  <a:solidFill>
                    <a:srgbClr val="F79646">
                      <a:lumMod val="50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作為</a:t>
              </a:r>
            </a:p>
          </p:txBody>
        </p:sp>
        <p:sp>
          <p:nvSpPr>
            <p:cNvPr id="77" name="左右括弧 34"/>
            <p:cNvSpPr/>
            <p:nvPr/>
          </p:nvSpPr>
          <p:spPr>
            <a:xfrm>
              <a:off x="8817716" y="6007617"/>
              <a:ext cx="1873342" cy="476689"/>
            </a:xfrm>
            <a:prstGeom prst="bracketPair">
              <a:avLst/>
            </a:prstGeom>
            <a:solidFill>
              <a:srgbClr val="F2DCDB">
                <a:alpha val="65098"/>
              </a:srgbClr>
            </a:solidFill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TW" alt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理念</a:t>
              </a:r>
            </a:p>
          </p:txBody>
        </p:sp>
        <p:sp>
          <p:nvSpPr>
            <p:cNvPr id="85" name="文字方塊 84"/>
            <p:cNvSpPr txBox="1"/>
            <p:nvPr/>
          </p:nvSpPr>
          <p:spPr>
            <a:xfrm>
              <a:off x="8247360" y="1634339"/>
              <a:ext cx="3042137" cy="64456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zh-TW" altLang="en-US" sz="3600" b="1" dirty="0">
                  <a:ln w="12700">
                    <a:noFill/>
                  </a:ln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成就每個孩子</a:t>
              </a:r>
            </a:p>
          </p:txBody>
        </p:sp>
        <p:sp>
          <p:nvSpPr>
            <p:cNvPr id="86" name="文字方塊 85"/>
            <p:cNvSpPr txBox="1"/>
            <p:nvPr/>
          </p:nvSpPr>
          <p:spPr>
            <a:xfrm>
              <a:off x="8914309" y="3273455"/>
              <a:ext cx="1669007" cy="52261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zh-TW" altLang="en-US" sz="2800" b="1" dirty="0">
                  <a:solidFill>
                    <a:srgbClr val="1717A9"/>
                  </a:solidFill>
                  <a:effectLst>
                    <a:outerShdw blurRad="50800" dist="38100" dir="2700000" algn="tl" rotWithShape="0">
                      <a:srgbClr val="9BBB59">
                        <a:lumMod val="40000"/>
                        <a:lumOff val="60000"/>
                        <a:alpha val="40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愛其所選</a:t>
              </a:r>
            </a:p>
          </p:txBody>
        </p:sp>
        <p:sp>
          <p:nvSpPr>
            <p:cNvPr id="88" name="文字方塊 87"/>
            <p:cNvSpPr txBox="1"/>
            <p:nvPr/>
          </p:nvSpPr>
          <p:spPr>
            <a:xfrm>
              <a:off x="8878346" y="4728863"/>
              <a:ext cx="1669007" cy="52103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zh-TW" altLang="en-US" sz="2800" b="1" dirty="0">
                  <a:solidFill>
                    <a:srgbClr val="1717A9"/>
                  </a:solidFill>
                  <a:effectLst>
                    <a:outerShdw blurRad="50800" dist="38100" dir="2700000" algn="tl" rotWithShape="0">
                      <a:srgbClr val="9BBB59">
                        <a:lumMod val="40000"/>
                        <a:lumOff val="60000"/>
                        <a:alpha val="40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擇其所適</a:t>
              </a:r>
            </a:p>
          </p:txBody>
        </p:sp>
        <p:sp>
          <p:nvSpPr>
            <p:cNvPr id="89" name="向上箭號 38"/>
            <p:cNvSpPr/>
            <p:nvPr/>
          </p:nvSpPr>
          <p:spPr>
            <a:xfrm>
              <a:off x="9507697" y="2340663"/>
              <a:ext cx="433190" cy="87261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TW" altLang="en-US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0" name="向上箭號 39"/>
            <p:cNvSpPr/>
            <p:nvPr/>
          </p:nvSpPr>
          <p:spPr>
            <a:xfrm>
              <a:off x="9507697" y="3794488"/>
              <a:ext cx="433190" cy="872612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zh-TW" altLang="en-US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4235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: 圓角 1"/>
          <p:cNvSpPr/>
          <p:nvPr/>
        </p:nvSpPr>
        <p:spPr>
          <a:xfrm>
            <a:off x="212725" y="1677987"/>
            <a:ext cx="8751888" cy="4775349"/>
          </a:xfrm>
          <a:prstGeom prst="roundRect">
            <a:avLst>
              <a:gd name="adj" fmla="val 7725"/>
            </a:avLst>
          </a:prstGeom>
          <a:gradFill flip="none" rotWithShape="1">
            <a:gsLst>
              <a:gs pos="0">
                <a:schemeClr val="accent3">
                  <a:lumMod val="75000"/>
                  <a:alpha val="68000"/>
                </a:schemeClr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dirty="0">
              <a:solidFill>
                <a:prstClr val="white"/>
              </a:solidFill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-34925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956" name="矩形 40"/>
          <p:cNvSpPr>
            <a:spLocks noChangeArrowheads="1"/>
          </p:cNvSpPr>
          <p:nvPr/>
        </p:nvSpPr>
        <p:spPr bwMode="auto">
          <a:xfrm>
            <a:off x="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25957" name="Picture 2" descr="D:\學輔科資料\簡報圖案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矩形 83"/>
          <p:cNvSpPr/>
          <p:nvPr/>
        </p:nvSpPr>
        <p:spPr>
          <a:xfrm>
            <a:off x="4910138" y="44450"/>
            <a:ext cx="40544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志願選填試探作業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7" name="直線接點 86"/>
          <p:cNvCxnSpPr/>
          <p:nvPr/>
        </p:nvCxnSpPr>
        <p:spPr>
          <a:xfrm>
            <a:off x="-23813" y="1162050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960" name="矩形 6"/>
          <p:cNvSpPr>
            <a:spLocks noChangeArrowheads="1"/>
          </p:cNvSpPr>
          <p:nvPr/>
        </p:nvSpPr>
        <p:spPr bwMode="auto">
          <a:xfrm>
            <a:off x="0" y="692150"/>
            <a:ext cx="9144000" cy="649288"/>
          </a:xfrm>
          <a:prstGeom prst="rect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  志願選填試探與輔導作業辦理初衷</a:t>
            </a:r>
            <a:endParaRPr lang="zh-TW" altLang="zh-TW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上彎箭號 17"/>
          <p:cNvSpPr/>
          <p:nvPr/>
        </p:nvSpPr>
        <p:spPr>
          <a:xfrm rot="16200000" flipH="1" flipV="1">
            <a:off x="1241425" y="2781449"/>
            <a:ext cx="1163637" cy="1582738"/>
          </a:xfrm>
          <a:prstGeom prst="bentUpArrow">
            <a:avLst>
              <a:gd name="adj1" fmla="val 28274"/>
              <a:gd name="adj2" fmla="val 25000"/>
              <a:gd name="adj3" fmla="val 3700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3600">
              <a:solidFill>
                <a:prstClr val="black"/>
              </a:solidFill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239713" y="1916261"/>
            <a:ext cx="2016125" cy="10795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任務</a:t>
            </a:r>
          </a:p>
        </p:txBody>
      </p:sp>
      <p:sp>
        <p:nvSpPr>
          <p:cNvPr id="125963" name="矩形 19"/>
          <p:cNvSpPr>
            <a:spLocks noChangeArrowheads="1"/>
          </p:cNvSpPr>
          <p:nvPr/>
        </p:nvSpPr>
        <p:spPr bwMode="auto">
          <a:xfrm>
            <a:off x="2260600" y="1987699"/>
            <a:ext cx="3175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協助學生了解</a:t>
            </a:r>
            <a:endParaRPr lang="en-US" altLang="zh-TW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免試入學作業細節</a:t>
            </a:r>
          </a:p>
        </p:txBody>
      </p:sp>
      <p:sp>
        <p:nvSpPr>
          <p:cNvPr id="21" name="圓角矩形 20"/>
          <p:cNvSpPr/>
          <p:nvPr/>
        </p:nvSpPr>
        <p:spPr>
          <a:xfrm>
            <a:off x="2614613" y="3359299"/>
            <a:ext cx="2016125" cy="10795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過程</a:t>
            </a: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4643438" y="3089209"/>
            <a:ext cx="23891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結合</a:t>
            </a:r>
            <a:endParaRPr lang="en-US" altLang="zh-TW" sz="28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生涯發展</a:t>
            </a:r>
            <a:r>
              <a:rPr lang="en-US" altLang="zh-TW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教育活動</a:t>
            </a:r>
            <a:endParaRPr lang="zh-TW" altLang="en-US" sz="28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上彎箭號 22"/>
          <p:cNvSpPr/>
          <p:nvPr/>
        </p:nvSpPr>
        <p:spPr>
          <a:xfrm rot="16200000" flipH="1" flipV="1">
            <a:off x="3390107" y="4371330"/>
            <a:ext cx="1449387" cy="1584325"/>
          </a:xfrm>
          <a:prstGeom prst="bent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3600">
              <a:solidFill>
                <a:prstClr val="black"/>
              </a:solidFill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4906963" y="5015061"/>
            <a:ext cx="2016125" cy="10810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400" b="1" dirty="0"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使命</a:t>
            </a: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6935788" y="4792811"/>
            <a:ext cx="21605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幫助</a:t>
            </a:r>
            <a:r>
              <a:rPr lang="zh-TW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en-US" altLang="zh-TW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</a:t>
            </a: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</a:t>
            </a:r>
            <a:r>
              <a:rPr lang="zh-TW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發展</a:t>
            </a:r>
            <a:r>
              <a:rPr lang="en-US" altLang="zh-TW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自我</a:t>
            </a: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實現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04FDE-707B-44E2-B6BB-CA11A7F15976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7103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/>
          <p:cNvCxnSpPr/>
          <p:nvPr/>
        </p:nvCxnSpPr>
        <p:spPr>
          <a:xfrm>
            <a:off x="-34925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/>
          <p:cNvCxnSpPr/>
          <p:nvPr/>
        </p:nvCxnSpPr>
        <p:spPr>
          <a:xfrm>
            <a:off x="-23813" y="1041400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/>
          <p:cNvCxnSpPr/>
          <p:nvPr/>
        </p:nvCxnSpPr>
        <p:spPr>
          <a:xfrm>
            <a:off x="-36513" y="1833563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-22225" y="590550"/>
            <a:ext cx="9166225" cy="576263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44600" eaLnBrk="1" hangingPunct="1">
              <a:lnSpc>
                <a:spcPct val="90000"/>
              </a:lnSpc>
              <a:defRPr/>
            </a:pPr>
            <a:r>
              <a:rPr lang="en-US" altLang="zh-TW" sz="32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lang="zh-TW" altLang="en-US" sz="32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28006" name="矩形 25"/>
          <p:cNvSpPr>
            <a:spLocks noChangeArrowheads="1"/>
          </p:cNvSpPr>
          <p:nvPr/>
        </p:nvSpPr>
        <p:spPr bwMode="auto">
          <a:xfrm>
            <a:off x="193675" y="617538"/>
            <a:ext cx="893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志願選填輔導考量因素</a:t>
            </a:r>
            <a:r>
              <a:rPr lang="en-US" altLang="zh-TW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Ⅰ</a:t>
            </a:r>
            <a:r>
              <a:rPr lang="zh-TW" altLang="en-US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─</a:t>
            </a:r>
            <a:r>
              <a:rPr lang="zh-TW" altLang="en-US" sz="2800" b="1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學生個別差異</a:t>
            </a:r>
            <a:endParaRPr lang="zh-TW" altLang="zh-TW" sz="2800" b="1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7" name="直線接點 26"/>
          <p:cNvCxnSpPr>
            <a:cxnSpLocks/>
          </p:cNvCxnSpPr>
          <p:nvPr/>
        </p:nvCxnSpPr>
        <p:spPr>
          <a:xfrm flipV="1">
            <a:off x="-36513" y="1773238"/>
            <a:ext cx="9072563" cy="60325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資料庫圖表 27"/>
          <p:cNvGraphicFramePr/>
          <p:nvPr/>
        </p:nvGraphicFramePr>
        <p:xfrm>
          <a:off x="359467" y="1441565"/>
          <a:ext cx="8280920" cy="4593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8009" name="矩形 35"/>
          <p:cNvSpPr>
            <a:spLocks noChangeArrowheads="1"/>
          </p:cNvSpPr>
          <p:nvPr/>
        </p:nvSpPr>
        <p:spPr bwMode="auto">
          <a:xfrm>
            <a:off x="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28010" name="Picture 2" descr="D:\學輔科資料\簡報圖案\1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矩形 37"/>
          <p:cNvSpPr/>
          <p:nvPr/>
        </p:nvSpPr>
        <p:spPr>
          <a:xfrm>
            <a:off x="4968875" y="44450"/>
            <a:ext cx="43561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志願選填試探後輔導策略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04FDE-707B-44E2-B6BB-CA11A7F15976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33155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/>
          <p:cNvCxnSpPr/>
          <p:nvPr/>
        </p:nvCxnSpPr>
        <p:spPr>
          <a:xfrm>
            <a:off x="-34925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/>
          <p:cNvCxnSpPr/>
          <p:nvPr/>
        </p:nvCxnSpPr>
        <p:spPr>
          <a:xfrm>
            <a:off x="-23813" y="1041400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/>
          <p:cNvCxnSpPr/>
          <p:nvPr/>
        </p:nvCxnSpPr>
        <p:spPr>
          <a:xfrm>
            <a:off x="-36513" y="1833563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-22225" y="590550"/>
            <a:ext cx="9144000" cy="576263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44600" eaLnBrk="1" hangingPunct="1">
              <a:lnSpc>
                <a:spcPct val="90000"/>
              </a:lnSpc>
              <a:defRPr/>
            </a:pPr>
            <a:r>
              <a:rPr lang="en-US" altLang="zh-TW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endParaRPr lang="zh-TW" altLang="en-US" sz="3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iauKai"/>
            </a:endParaRPr>
          </a:p>
        </p:txBody>
      </p:sp>
      <p:sp>
        <p:nvSpPr>
          <p:cNvPr id="129030" name="矩形 25"/>
          <p:cNvSpPr>
            <a:spLocks noChangeArrowheads="1"/>
          </p:cNvSpPr>
          <p:nvPr/>
        </p:nvSpPr>
        <p:spPr bwMode="auto">
          <a:xfrm>
            <a:off x="193675" y="617538"/>
            <a:ext cx="893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志願選填輔導考量因素</a:t>
            </a:r>
            <a:r>
              <a:rPr lang="en-US" altLang="zh-TW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Ⅱ </a:t>
            </a:r>
            <a:r>
              <a:rPr lang="zh-TW" altLang="en-US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─</a:t>
            </a:r>
            <a:r>
              <a:rPr lang="zh-TW" altLang="en-US" sz="2800" b="1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弱勢扶助</a:t>
            </a:r>
            <a:endParaRPr lang="zh-TW" altLang="zh-TW" sz="2800" b="1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-36382" y="1203299"/>
          <a:ext cx="9072748" cy="502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9032" name="矩形 33"/>
          <p:cNvSpPr>
            <a:spLocks noChangeArrowheads="1"/>
          </p:cNvSpPr>
          <p:nvPr/>
        </p:nvSpPr>
        <p:spPr bwMode="auto">
          <a:xfrm>
            <a:off x="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29033" name="Picture 2" descr="D:\學輔科資料\簡報圖案\1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矩形 35"/>
          <p:cNvSpPr/>
          <p:nvPr/>
        </p:nvSpPr>
        <p:spPr>
          <a:xfrm>
            <a:off x="4968875" y="44450"/>
            <a:ext cx="43561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志願選填試探後輔導策略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04FDE-707B-44E2-B6BB-CA11A7F15976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  <p:sp>
        <p:nvSpPr>
          <p:cNvPr id="5" name="文字方塊 4">
            <a:hlinkClick r:id="rId8"/>
          </p:cNvPr>
          <p:cNvSpPr txBox="1"/>
          <p:nvPr/>
        </p:nvSpPr>
        <p:spPr>
          <a:xfrm>
            <a:off x="8028384" y="2780928"/>
            <a:ext cx="64807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舉例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9026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1022913" y="1844824"/>
            <a:ext cx="2234073" cy="648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000" b="1" dirty="0" smtClean="0">
                <a:solidFill>
                  <a:srgbClr val="3D25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學費</a:t>
            </a:r>
            <a:r>
              <a:rPr kumimoji="0" lang="zh-TW" altLang="en-US" sz="4000" b="1" dirty="0">
                <a:solidFill>
                  <a:srgbClr val="3D25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補助</a:t>
            </a:r>
          </a:p>
        </p:txBody>
      </p:sp>
      <p:cxnSp>
        <p:nvCxnSpPr>
          <p:cNvPr id="4" name="直線接點 3"/>
          <p:cNvCxnSpPr/>
          <p:nvPr/>
        </p:nvCxnSpPr>
        <p:spPr>
          <a:xfrm>
            <a:off x="-34925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接點 4"/>
          <p:cNvCxnSpPr/>
          <p:nvPr/>
        </p:nvCxnSpPr>
        <p:spPr>
          <a:xfrm>
            <a:off x="-23813" y="1041400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-22225" y="590550"/>
            <a:ext cx="9144000" cy="576263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44600" eaLnBrk="1" hangingPunct="1">
              <a:lnSpc>
                <a:spcPct val="90000"/>
              </a:lnSpc>
              <a:defRPr/>
            </a:pPr>
            <a:r>
              <a:rPr lang="en-US" altLang="zh-TW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endParaRPr lang="zh-TW" altLang="en-US" sz="32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iauKai"/>
            </a:endParaRPr>
          </a:p>
        </p:txBody>
      </p:sp>
      <p:sp>
        <p:nvSpPr>
          <p:cNvPr id="7" name="矩形 25"/>
          <p:cNvSpPr>
            <a:spLocks noChangeArrowheads="1"/>
          </p:cNvSpPr>
          <p:nvPr/>
        </p:nvSpPr>
        <p:spPr bwMode="auto">
          <a:xfrm>
            <a:off x="193675" y="617538"/>
            <a:ext cx="893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志願選填輔導考量因素</a:t>
            </a:r>
            <a:r>
              <a:rPr lang="en-US" altLang="zh-TW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Ⅱ </a:t>
            </a:r>
            <a:r>
              <a:rPr lang="zh-TW" altLang="en-US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─</a:t>
            </a:r>
            <a:r>
              <a:rPr lang="zh-TW" altLang="en-US" sz="2800" b="1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弱勢扶助</a:t>
            </a:r>
            <a:endParaRPr lang="zh-TW" altLang="zh-TW" sz="2800" b="1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33"/>
          <p:cNvSpPr>
            <a:spLocks noChangeArrowheads="1"/>
          </p:cNvSpPr>
          <p:nvPr/>
        </p:nvSpPr>
        <p:spPr bwMode="auto">
          <a:xfrm>
            <a:off x="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9" name="Picture 2" descr="D:\學輔科資料\簡報圖案\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4968875" y="44450"/>
            <a:ext cx="43561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志願選填試探後輔導策略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1" name="Group 1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575123"/>
              </p:ext>
            </p:extLst>
          </p:nvPr>
        </p:nvGraphicFramePr>
        <p:xfrm>
          <a:off x="378618" y="1522413"/>
          <a:ext cx="8567738" cy="4878295"/>
        </p:xfrm>
        <a:graphic>
          <a:graphicData uri="http://schemas.openxmlformats.org/drawingml/2006/table">
            <a:tbl>
              <a:tblPr/>
              <a:tblGrid>
                <a:gridCol w="1673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53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68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37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高職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37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7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503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入學後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6,240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23,484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6,240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23,484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478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5,684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496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桃園市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補   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設籍本市滿</a:t>
                      </a:r>
                      <a:r>
                        <a:rPr kumimoji="1" lang="en-US" altLang="zh-TW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kumimoji="1" lang="zh-TW" alt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年以上，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名子女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家庭</a:t>
                      </a:r>
                      <a:endParaRPr kumimoji="1" lang="en-US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6,240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17,800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528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/>
          <p:cNvCxnSpPr/>
          <p:nvPr/>
        </p:nvCxnSpPr>
        <p:spPr>
          <a:xfrm>
            <a:off x="-34925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/>
          <p:cNvCxnSpPr/>
          <p:nvPr/>
        </p:nvCxnSpPr>
        <p:spPr>
          <a:xfrm>
            <a:off x="-23813" y="1041400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/>
          <p:cNvCxnSpPr/>
          <p:nvPr/>
        </p:nvCxnSpPr>
        <p:spPr>
          <a:xfrm>
            <a:off x="-36513" y="1833563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-22225" y="590550"/>
            <a:ext cx="9144000" cy="576263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44600" eaLnBrk="1" hangingPunct="1">
              <a:lnSpc>
                <a:spcPct val="90000"/>
              </a:lnSpc>
              <a:defRPr/>
            </a:pPr>
            <a:r>
              <a:rPr lang="en-US" altLang="zh-TW" sz="32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lang="zh-TW" altLang="en-US" sz="32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30054" name="矩形 25"/>
          <p:cNvSpPr>
            <a:spLocks noChangeArrowheads="1"/>
          </p:cNvSpPr>
          <p:nvPr/>
        </p:nvSpPr>
        <p:spPr bwMode="auto">
          <a:xfrm>
            <a:off x="193675" y="617538"/>
            <a:ext cx="893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志願選填輔導考量因素</a:t>
            </a:r>
            <a:r>
              <a:rPr lang="en-US" altLang="zh-TW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Ⅲ</a:t>
            </a:r>
            <a:r>
              <a:rPr lang="zh-TW" altLang="en-US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─</a:t>
            </a:r>
            <a:r>
              <a:rPr lang="zh-TW" altLang="en-US" sz="2800" b="1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高中職校</a:t>
            </a:r>
            <a:endParaRPr lang="zh-TW" altLang="zh-TW" sz="2800" b="1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83020" y="1339752"/>
          <a:ext cx="8928862" cy="4673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0056" name="矩形 33"/>
          <p:cNvSpPr>
            <a:spLocks noChangeArrowheads="1"/>
          </p:cNvSpPr>
          <p:nvPr/>
        </p:nvSpPr>
        <p:spPr bwMode="auto">
          <a:xfrm>
            <a:off x="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30057" name="Picture 2" descr="D:\學輔科資料\簡報圖案\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矩形 35"/>
          <p:cNvSpPr/>
          <p:nvPr/>
        </p:nvSpPr>
        <p:spPr>
          <a:xfrm>
            <a:off x="4968875" y="44450"/>
            <a:ext cx="43561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志願選填試探後輔導策略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04FDE-707B-44E2-B6BB-CA11A7F15976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01136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469800" y="1446657"/>
            <a:ext cx="8229600" cy="747713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  <a:defRPr/>
            </a:pPr>
            <a:r>
              <a:rPr lang="zh-TW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桃連區做好準備  迎向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年國教</a:t>
            </a:r>
          </a:p>
        </p:txBody>
      </p:sp>
      <p:pic>
        <p:nvPicPr>
          <p:cNvPr id="63492" name="Picture 7" descr="Capture_2014_02_13_11_05_49_9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54353"/>
            <a:ext cx="2304256" cy="16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內容版面配置區 2"/>
          <p:cNvSpPr>
            <a:spLocks/>
          </p:cNvSpPr>
          <p:nvPr/>
        </p:nvSpPr>
        <p:spPr bwMode="auto">
          <a:xfrm>
            <a:off x="395536" y="2194370"/>
            <a:ext cx="8496943" cy="416198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buFontTx/>
              <a:buBlip>
                <a:blip r:embed="rId6"/>
              </a:buBlip>
              <a:defRPr/>
            </a:pPr>
            <a:r>
              <a:rPr kumimoji="0" lang="zh-TW" alt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率全國之先辦理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kumimoji="0" lang="zh-TW" alt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次的試模擬測驗及分發作業</a:t>
            </a:r>
          </a:p>
          <a:p>
            <a:pPr eaLnBrk="1" hangingPunct="1">
              <a:lnSpc>
                <a:spcPct val="130000"/>
              </a:lnSpc>
              <a:buFontTx/>
              <a:buBlip>
                <a:blip r:embed="rId6"/>
              </a:buBlip>
              <a:defRPr/>
            </a:pP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日辦理全市模擬測驗；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~15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日進行志願選填與模擬分發；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日放榜。</a:t>
            </a:r>
          </a:p>
          <a:p>
            <a:pPr eaLnBrk="1" hangingPunct="1">
              <a:lnSpc>
                <a:spcPct val="130000"/>
              </a:lnSpc>
              <a:buFontTx/>
              <a:buBlip>
                <a:blip r:embed="rId6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網路博覽會。</a:t>
            </a:r>
            <a:endParaRPr kumimoji="0" lang="en-US" altLang="zh-TW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30000"/>
              </a:lnSpc>
              <a:buFontTx/>
              <a:buBlip>
                <a:blip r:embed="rId6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全員進行適性輔導。</a:t>
            </a:r>
          </a:p>
        </p:txBody>
      </p:sp>
      <p:sp>
        <p:nvSpPr>
          <p:cNvPr id="63494" name="文字方塊 5"/>
          <p:cNvSpPr txBox="1">
            <a:spLocks noChangeArrowheads="1"/>
          </p:cNvSpPr>
          <p:nvPr/>
        </p:nvSpPr>
        <p:spPr bwMode="auto">
          <a:xfrm>
            <a:off x="1993900" y="474663"/>
            <a:ext cx="5472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適性入學的成果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925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Text Box 2">
            <a:hlinkClick r:id="rId2"/>
          </p:cNvPr>
          <p:cNvSpPr txBox="1">
            <a:spLocks noChangeArrowheads="1"/>
          </p:cNvSpPr>
          <p:nvPr/>
        </p:nvSpPr>
        <p:spPr bwMode="auto">
          <a:xfrm>
            <a:off x="420674" y="1605392"/>
            <a:ext cx="3790126" cy="107721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桃園市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高中高職博覽會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572000" y="2564904"/>
            <a:ext cx="4392488" cy="358559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50000"/>
              </a:lnSpc>
              <a:spcBef>
                <a:spcPts val="1800"/>
              </a:spcBef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適性入學宣導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eaLnBrk="1" hangingPunct="1">
              <a:lnSpc>
                <a:spcPct val="150000"/>
              </a:lnSpc>
              <a:spcBef>
                <a:spcPts val="1800"/>
              </a:spcBef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十二年國教宣導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108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課綱資訊網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eaLnBrk="1" hangingPunct="1">
              <a:spcBef>
                <a:spcPts val="1800"/>
              </a:spcBef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eaLnBrk="1" hangingPunct="1">
              <a:spcBef>
                <a:spcPts val="1800"/>
              </a:spcBef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參展學校招生資訊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-34925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>
            <a:off x="-23813" y="1041400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-22225" y="590550"/>
            <a:ext cx="9144000" cy="576263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44600" eaLnBrk="1" hangingPunct="1">
              <a:lnSpc>
                <a:spcPct val="90000"/>
              </a:lnSpc>
              <a:defRPr/>
            </a:pPr>
            <a:r>
              <a:rPr lang="en-US" altLang="zh-TW" sz="32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lang="zh-TW" altLang="en-US" sz="32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9" name="矩形 25"/>
          <p:cNvSpPr>
            <a:spLocks noChangeArrowheads="1"/>
          </p:cNvSpPr>
          <p:nvPr/>
        </p:nvSpPr>
        <p:spPr bwMode="auto">
          <a:xfrm>
            <a:off x="193675" y="617538"/>
            <a:ext cx="893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志願選填輔導考量因素</a:t>
            </a:r>
            <a:r>
              <a:rPr lang="en-US" altLang="zh-TW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Ⅲ</a:t>
            </a: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─</a:t>
            </a:r>
            <a:r>
              <a:rPr lang="zh-TW" altLang="en-US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</a:t>
            </a:r>
            <a:r>
              <a:rPr lang="zh-TW" altLang="en-US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職校博覽會</a:t>
            </a:r>
            <a:endParaRPr lang="zh-TW" altLang="zh-TW" sz="28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33"/>
          <p:cNvSpPr>
            <a:spLocks noChangeArrowheads="1"/>
          </p:cNvSpPr>
          <p:nvPr/>
        </p:nvSpPr>
        <p:spPr bwMode="auto">
          <a:xfrm>
            <a:off x="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1" name="Picture 2" descr="D:\學輔科資料\簡報圖案\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4968875" y="44450"/>
            <a:ext cx="43561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志願選填試探後輔導策略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30</a:t>
            </a:fld>
            <a:endParaRPr lang="en-US" altLang="zh-TW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526" y="2682610"/>
            <a:ext cx="3778688" cy="384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0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Text Box 2">
            <a:hlinkClick r:id="rId2"/>
          </p:cNvPr>
          <p:cNvSpPr txBox="1">
            <a:spLocks noChangeArrowheads="1"/>
          </p:cNvSpPr>
          <p:nvPr/>
        </p:nvSpPr>
        <p:spPr bwMode="auto">
          <a:xfrm>
            <a:off x="420674" y="1605392"/>
            <a:ext cx="3790126" cy="107721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全國高級中等學校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課程計畫平台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24" y="2682610"/>
            <a:ext cx="3772476" cy="3837073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572000" y="2564904"/>
            <a:ext cx="4392488" cy="33547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50000"/>
              </a:lnSpc>
              <a:spcBef>
                <a:spcPts val="1800"/>
              </a:spcBef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高中職課程規劃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eaLnBrk="1" hangingPunct="1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大學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群進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路對應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產業人力需求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職場進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路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eaLnBrk="1" hangingPunct="1">
              <a:spcBef>
                <a:spcPts val="1800"/>
              </a:spcBef>
              <a:buFont typeface="Wingdings" panose="05000000000000000000" pitchFamily="2" charset="2"/>
              <a:buChar char="l"/>
              <a:defRPr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各校升學狀況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-34925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>
            <a:off x="-23813" y="1041400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-22225" y="590550"/>
            <a:ext cx="9144000" cy="576263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44600" eaLnBrk="1" hangingPunct="1">
              <a:lnSpc>
                <a:spcPct val="90000"/>
              </a:lnSpc>
              <a:defRPr/>
            </a:pPr>
            <a:r>
              <a:rPr lang="en-US" altLang="zh-TW" sz="32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lang="zh-TW" altLang="en-US" sz="32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9" name="矩形 25"/>
          <p:cNvSpPr>
            <a:spLocks noChangeArrowheads="1"/>
          </p:cNvSpPr>
          <p:nvPr/>
        </p:nvSpPr>
        <p:spPr bwMode="auto">
          <a:xfrm>
            <a:off x="193675" y="617538"/>
            <a:ext cx="893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志願選填輔導考量因素</a:t>
            </a:r>
            <a:r>
              <a:rPr lang="en-US" altLang="zh-TW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Ⅲ</a:t>
            </a: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─</a:t>
            </a:r>
            <a:r>
              <a:rPr lang="zh-TW" altLang="en-US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</a:t>
            </a:r>
            <a:r>
              <a:rPr lang="zh-TW" altLang="en-US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職校</a:t>
            </a:r>
            <a:r>
              <a:rPr lang="en-US" altLang="zh-TW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校本特色</a:t>
            </a:r>
            <a:r>
              <a:rPr lang="en-US" altLang="zh-TW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zh-TW" sz="28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33"/>
          <p:cNvSpPr>
            <a:spLocks noChangeArrowheads="1"/>
          </p:cNvSpPr>
          <p:nvPr/>
        </p:nvSpPr>
        <p:spPr bwMode="auto">
          <a:xfrm>
            <a:off x="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1" name="Picture 2" descr="D:\學輔科資料\簡報圖案\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4968875" y="44450"/>
            <a:ext cx="43561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志願選填試探後輔導策略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9256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/>
          <p:cNvCxnSpPr/>
          <p:nvPr/>
        </p:nvCxnSpPr>
        <p:spPr>
          <a:xfrm>
            <a:off x="-34925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/>
          <p:cNvCxnSpPr/>
          <p:nvPr/>
        </p:nvCxnSpPr>
        <p:spPr>
          <a:xfrm>
            <a:off x="-71438" y="2206625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-22225" y="590550"/>
            <a:ext cx="9144000" cy="576263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44600" eaLnBrk="1" hangingPunct="1">
              <a:lnSpc>
                <a:spcPct val="90000"/>
              </a:lnSpc>
              <a:defRPr/>
            </a:pPr>
            <a:r>
              <a:rPr lang="en-US" altLang="zh-TW" sz="32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lang="zh-TW" altLang="en-US" sz="32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32102" name="矩形 25"/>
          <p:cNvSpPr>
            <a:spLocks noChangeArrowheads="1"/>
          </p:cNvSpPr>
          <p:nvPr/>
        </p:nvSpPr>
        <p:spPr bwMode="auto">
          <a:xfrm>
            <a:off x="193675" y="617538"/>
            <a:ext cx="893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志願選填輔導考量因素</a:t>
            </a:r>
            <a:r>
              <a:rPr lang="en-US" altLang="zh-TW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Ⅳ</a:t>
            </a: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─</a:t>
            </a:r>
            <a:r>
              <a:rPr lang="zh-TW" altLang="en-US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生涯進</a:t>
            </a:r>
            <a:r>
              <a:rPr lang="zh-TW" altLang="en-US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</a:t>
            </a:r>
            <a:r>
              <a:rPr lang="en-US" altLang="zh-TW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</a:t>
            </a:r>
            <a:r>
              <a:rPr lang="zh-TW" altLang="en-US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學進路</a:t>
            </a:r>
            <a:r>
              <a:rPr lang="en-US" altLang="zh-TW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zh-TW" sz="28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2104" name="矩形 33"/>
          <p:cNvSpPr>
            <a:spLocks noChangeArrowheads="1"/>
          </p:cNvSpPr>
          <p:nvPr/>
        </p:nvSpPr>
        <p:spPr bwMode="auto">
          <a:xfrm>
            <a:off x="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32105" name="Picture 2" descr="D:\學輔科資料\簡報圖案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矩形 35"/>
          <p:cNvSpPr/>
          <p:nvPr/>
        </p:nvSpPr>
        <p:spPr>
          <a:xfrm>
            <a:off x="4968875" y="44450"/>
            <a:ext cx="43561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志願選填試探後輔導策略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04FDE-707B-44E2-B6BB-CA11A7F15976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  <p:grpSp>
        <p:nvGrpSpPr>
          <p:cNvPr id="12" name="群組 62"/>
          <p:cNvGrpSpPr>
            <a:grpSpLocks/>
          </p:cNvGrpSpPr>
          <p:nvPr/>
        </p:nvGrpSpPr>
        <p:grpSpPr bwMode="auto">
          <a:xfrm>
            <a:off x="1031875" y="1428750"/>
            <a:ext cx="7356475" cy="4592638"/>
            <a:chOff x="468313" y="1460500"/>
            <a:chExt cx="8223250" cy="5186363"/>
          </a:xfrm>
        </p:grpSpPr>
        <p:grpSp>
          <p:nvGrpSpPr>
            <p:cNvPr id="13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18" name="Picture 2" descr="0419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矩形 18">
                <a:extLst/>
              </p:cNvPr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20" name="矩形 19">
                <a:extLst/>
              </p:cNvPr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21" name="向上箭號 2">
                <a:extLst/>
              </p:cNvPr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2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3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24" name="矩形 23">
                <a:extLst/>
              </p:cNvPr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6" name="矩形 25">
                <a:extLst/>
              </p:cNvPr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7" name="矩形 26">
                <a:extLst/>
              </p:cNvPr>
              <p:cNvSpPr/>
              <p:nvPr/>
            </p:nvSpPr>
            <p:spPr bwMode="auto">
              <a:xfrm>
                <a:off x="6442915" y="4004791"/>
                <a:ext cx="1225879" cy="1873108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 dirty="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 dirty="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28" name="矩形 27">
                <a:extLst/>
              </p:cNvPr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29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30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53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54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55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56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57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58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31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47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8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49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3901625"/>
                  <a:ext cx="111968" cy="129933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50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39063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51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52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32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545771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3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4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5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37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38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39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40" name="矩形 38"/>
              <p:cNvSpPr>
                <a:spLocks noChangeArrowheads="1"/>
              </p:cNvSpPr>
              <p:nvPr/>
            </p:nvSpPr>
            <p:spPr bwMode="auto">
              <a:xfrm>
                <a:off x="6804248" y="3066243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41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42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43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44" name="圖案 43">
                  <a:extLst/>
                </p:cNvPr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5" name="手繪多邊形 44">
                  <a:extLst/>
                </p:cNvPr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46" name="圖案 45">
                  <a:extLst/>
                </p:cNvPr>
                <p:cNvSpPr/>
                <p:nvPr/>
              </p:nvSpPr>
              <p:spPr>
                <a:xfrm rot="1561976" flipH="1">
                  <a:off x="2627634" y="2861913"/>
                  <a:ext cx="2433841" cy="2430596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14" name="向右箭號 13">
              <a:extLst/>
            </p:cNvPr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accent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accent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" name="向右箭號 14">
              <a:extLst/>
            </p:cNvPr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tx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tx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弧形 51">
              <a:extLst/>
            </p:cNvPr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" name="弧形 51">
              <a:extLst/>
            </p:cNvPr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7557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/>
          <p:cNvCxnSpPr/>
          <p:nvPr/>
        </p:nvCxnSpPr>
        <p:spPr>
          <a:xfrm>
            <a:off x="-34925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/>
          <p:cNvCxnSpPr/>
          <p:nvPr/>
        </p:nvCxnSpPr>
        <p:spPr>
          <a:xfrm>
            <a:off x="-71438" y="2206625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-22225" y="590550"/>
            <a:ext cx="9144000" cy="576263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44600" eaLnBrk="1" hangingPunct="1">
              <a:lnSpc>
                <a:spcPct val="90000"/>
              </a:lnSpc>
              <a:defRPr/>
            </a:pPr>
            <a:r>
              <a:rPr lang="en-US" altLang="zh-TW" sz="32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lang="zh-TW" altLang="en-US" sz="32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32102" name="矩形 25"/>
          <p:cNvSpPr>
            <a:spLocks noChangeArrowheads="1"/>
          </p:cNvSpPr>
          <p:nvPr/>
        </p:nvSpPr>
        <p:spPr bwMode="auto">
          <a:xfrm>
            <a:off x="193675" y="617538"/>
            <a:ext cx="8937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志願選填輔導考量因素</a:t>
            </a:r>
            <a:r>
              <a:rPr lang="en-US" altLang="zh-TW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Ⅳ</a:t>
            </a: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─</a:t>
            </a:r>
            <a:r>
              <a:rPr lang="zh-TW" altLang="en-US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生涯進</a:t>
            </a:r>
            <a:r>
              <a:rPr lang="zh-TW" altLang="en-US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</a:t>
            </a:r>
            <a:r>
              <a:rPr lang="en-US" altLang="zh-TW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升學路徑圖</a:t>
            </a:r>
            <a:r>
              <a:rPr lang="en-US" altLang="zh-TW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zh-TW" sz="28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2104" name="矩形 33"/>
          <p:cNvSpPr>
            <a:spLocks noChangeArrowheads="1"/>
          </p:cNvSpPr>
          <p:nvPr/>
        </p:nvSpPr>
        <p:spPr bwMode="auto">
          <a:xfrm>
            <a:off x="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32105" name="Picture 2" descr="D:\學輔科資料\簡報圖案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矩形 35"/>
          <p:cNvSpPr/>
          <p:nvPr/>
        </p:nvSpPr>
        <p:spPr>
          <a:xfrm>
            <a:off x="4968875" y="44450"/>
            <a:ext cx="43561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志願選填試探後輔導策略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04FDE-707B-44E2-B6BB-CA11A7F15976}" type="slidenum">
              <a:rPr lang="en-US" altLang="zh-TW" smtClean="0"/>
              <a:pPr>
                <a:defRPr/>
              </a:pPr>
              <a:t>33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69" y="1160282"/>
            <a:ext cx="6800788" cy="555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96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/>
          <p:cNvCxnSpPr/>
          <p:nvPr/>
        </p:nvCxnSpPr>
        <p:spPr>
          <a:xfrm>
            <a:off x="-34925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/>
          <p:cNvCxnSpPr/>
          <p:nvPr/>
        </p:nvCxnSpPr>
        <p:spPr>
          <a:xfrm>
            <a:off x="-58738" y="1414463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/>
          <p:cNvCxnSpPr/>
          <p:nvPr/>
        </p:nvCxnSpPr>
        <p:spPr>
          <a:xfrm>
            <a:off x="-71438" y="2206625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-22225" y="590550"/>
            <a:ext cx="9144000" cy="576263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44600" eaLnBrk="1" hangingPunct="1">
              <a:lnSpc>
                <a:spcPct val="90000"/>
              </a:lnSpc>
              <a:defRPr/>
            </a:pPr>
            <a:r>
              <a:rPr lang="en-US" altLang="zh-TW" sz="32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lang="zh-TW" altLang="en-US" sz="32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32102" name="矩形 25"/>
          <p:cNvSpPr>
            <a:spLocks noChangeArrowheads="1"/>
          </p:cNvSpPr>
          <p:nvPr/>
        </p:nvSpPr>
        <p:spPr bwMode="auto">
          <a:xfrm>
            <a:off x="193675" y="617538"/>
            <a:ext cx="893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志願選填輔導考量因素</a:t>
            </a:r>
            <a:r>
              <a:rPr lang="en-US" altLang="zh-TW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Ⅳ</a:t>
            </a:r>
            <a:r>
              <a:rPr lang="zh-TW" altLang="en-US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─</a:t>
            </a:r>
            <a:r>
              <a:rPr lang="zh-TW" altLang="en-US" sz="2800" b="1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生涯進路</a:t>
            </a:r>
            <a:endParaRPr lang="zh-TW" altLang="zh-TW" sz="2800" b="1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144554" y="1541112"/>
          <a:ext cx="8928862" cy="4673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2104" name="矩形 33"/>
          <p:cNvSpPr>
            <a:spLocks noChangeArrowheads="1"/>
          </p:cNvSpPr>
          <p:nvPr/>
        </p:nvSpPr>
        <p:spPr bwMode="auto">
          <a:xfrm>
            <a:off x="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32105" name="Picture 2" descr="D:\學輔科資料\簡報圖案\1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矩形 35"/>
          <p:cNvSpPr/>
          <p:nvPr/>
        </p:nvSpPr>
        <p:spPr>
          <a:xfrm>
            <a:off x="4968875" y="44450"/>
            <a:ext cx="43561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志願選填試探後輔導策略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04FDE-707B-44E2-B6BB-CA11A7F15976}" type="slidenum">
              <a:rPr lang="en-US" altLang="zh-TW" smtClean="0"/>
              <a:pPr>
                <a:defRPr/>
              </a:pPr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35881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矩形 10"/>
          <p:cNvSpPr>
            <a:spLocks noChangeArrowheads="1"/>
          </p:cNvSpPr>
          <p:nvPr/>
        </p:nvSpPr>
        <p:spPr bwMode="auto">
          <a:xfrm>
            <a:off x="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33124" name="Picture 2" descr="D:\學輔科資料\簡報圖案\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4824413" y="44450"/>
            <a:ext cx="43561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志願選填試探後輔導策略與特色作法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416502"/>
              </p:ext>
            </p:extLst>
          </p:nvPr>
        </p:nvGraphicFramePr>
        <p:xfrm>
          <a:off x="0" y="1140758"/>
          <a:ext cx="9121776" cy="5717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0452">
                  <a:extLst>
                    <a:ext uri="{9D8B030D-6E8A-4147-A177-3AD203B41FA5}">
                      <a16:colId xmlns:a16="http://schemas.microsoft.com/office/drawing/2014/main" val="1510920162"/>
                    </a:ext>
                  </a:extLst>
                </a:gridCol>
                <a:gridCol w="3538295">
                  <a:extLst>
                    <a:ext uri="{9D8B030D-6E8A-4147-A177-3AD203B41FA5}">
                      <a16:colId xmlns:a16="http://schemas.microsoft.com/office/drawing/2014/main" val="1214816482"/>
                    </a:ext>
                  </a:extLst>
                </a:gridCol>
                <a:gridCol w="3263029">
                  <a:extLst>
                    <a:ext uri="{9D8B030D-6E8A-4147-A177-3AD203B41FA5}">
                      <a16:colId xmlns:a16="http://schemas.microsoft.com/office/drawing/2014/main" val="3927645719"/>
                    </a:ext>
                  </a:extLst>
                </a:gridCol>
              </a:tblGrid>
              <a:tr h="55858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時程</a:t>
                      </a:r>
                      <a:endParaRPr lang="zh-TW" alt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考試</a:t>
                      </a:r>
                      <a:endParaRPr lang="zh-TW" alt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招生</a:t>
                      </a:r>
                      <a:endParaRPr lang="zh-TW" alt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493959"/>
                  </a:ext>
                </a:extLst>
              </a:tr>
              <a:tr h="5158660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zh-TW" altLang="en-US" sz="2400" b="1" dirty="0" smtClean="0"/>
                        <a:t>高三上</a:t>
                      </a:r>
                      <a:r>
                        <a:rPr lang="en-US" altLang="zh-TW" sz="2400" b="1" dirty="0" smtClean="0"/>
                        <a:t>(</a:t>
                      </a:r>
                      <a:r>
                        <a:rPr lang="zh-TW" altLang="en-US" sz="2400" b="1" dirty="0" smtClean="0"/>
                        <a:t>期末</a:t>
                      </a:r>
                      <a:r>
                        <a:rPr lang="en-US" altLang="zh-TW" sz="2400" b="1" dirty="0" smtClean="0"/>
                        <a:t>)</a:t>
                      </a:r>
                    </a:p>
                    <a:p>
                      <a:endParaRPr lang="en-US" altLang="zh-TW" sz="2800" b="1" dirty="0" smtClean="0"/>
                    </a:p>
                    <a:p>
                      <a:r>
                        <a:rPr lang="zh-TW" altLang="en-US" sz="2400" b="1" dirty="0" smtClean="0"/>
                        <a:t>高三寒假</a:t>
                      </a:r>
                      <a:endParaRPr lang="en-US" altLang="zh-TW" sz="2400" b="1" dirty="0" smtClean="0"/>
                    </a:p>
                    <a:p>
                      <a:endParaRPr lang="en-US" altLang="zh-TW" sz="2400" b="1" dirty="0" smtClean="0"/>
                    </a:p>
                    <a:p>
                      <a:r>
                        <a:rPr lang="zh-TW" altLang="en-US" sz="2400" b="1" dirty="0" smtClean="0"/>
                        <a:t>高三下</a:t>
                      </a:r>
                      <a:r>
                        <a:rPr lang="en-US" altLang="zh-TW" sz="2400" b="1" dirty="0" smtClean="0"/>
                        <a:t>(</a:t>
                      </a:r>
                      <a:r>
                        <a:rPr lang="zh-TW" altLang="en-US" sz="2400" b="1" dirty="0" smtClean="0"/>
                        <a:t>四月</a:t>
                      </a:r>
                      <a:r>
                        <a:rPr lang="en-US" altLang="zh-TW" sz="2400" b="1" dirty="0" smtClean="0"/>
                        <a:t>)</a:t>
                      </a:r>
                    </a:p>
                    <a:p>
                      <a:endParaRPr lang="en-US" altLang="zh-TW" sz="2800" b="1" dirty="0" smtClean="0"/>
                    </a:p>
                    <a:p>
                      <a:r>
                        <a:rPr lang="zh-TW" altLang="en-US" sz="2400" b="1" dirty="0" smtClean="0"/>
                        <a:t>高三下</a:t>
                      </a:r>
                      <a:r>
                        <a:rPr lang="en-US" altLang="zh-TW" sz="2400" b="1" dirty="0" smtClean="0"/>
                        <a:t>(5-6</a:t>
                      </a:r>
                      <a:r>
                        <a:rPr lang="zh-TW" altLang="en-US" sz="2400" b="1" dirty="0" smtClean="0"/>
                        <a:t>月</a:t>
                      </a:r>
                      <a:r>
                        <a:rPr lang="en-US" altLang="zh-TW" sz="2400" b="1" dirty="0" smtClean="0"/>
                        <a:t>)</a:t>
                      </a:r>
                    </a:p>
                    <a:p>
                      <a:endParaRPr lang="en-US" altLang="zh-TW" sz="3600" b="1" dirty="0" smtClean="0"/>
                    </a:p>
                    <a:p>
                      <a:r>
                        <a:rPr lang="zh-TW" altLang="en-US" sz="2400" b="1" dirty="0" smtClean="0"/>
                        <a:t>高三畢業</a:t>
                      </a:r>
                      <a:r>
                        <a:rPr lang="en-US" altLang="zh-TW" sz="2400" b="1" dirty="0" smtClean="0"/>
                        <a:t>(7</a:t>
                      </a:r>
                      <a:r>
                        <a:rPr lang="zh-TW" altLang="en-US" sz="2400" b="1" dirty="0" smtClean="0"/>
                        <a:t>月</a:t>
                      </a:r>
                      <a:r>
                        <a:rPr lang="en-US" altLang="zh-TW" sz="2400" b="1" dirty="0" smtClean="0"/>
                        <a:t>)</a:t>
                      </a:r>
                    </a:p>
                    <a:p>
                      <a:endParaRPr lang="en-US" altLang="zh-TW" sz="4400" b="1" dirty="0" smtClean="0"/>
                    </a:p>
                    <a:p>
                      <a:r>
                        <a:rPr lang="zh-TW" altLang="en-US" sz="2400" b="1" dirty="0" smtClean="0"/>
                        <a:t>高三畢業</a:t>
                      </a:r>
                      <a:r>
                        <a:rPr lang="en-US" altLang="zh-TW" sz="2400" b="1" dirty="0" smtClean="0"/>
                        <a:t>(8</a:t>
                      </a:r>
                      <a:r>
                        <a:rPr lang="zh-TW" altLang="en-US" sz="2400" b="1" dirty="0" smtClean="0"/>
                        <a:t>月</a:t>
                      </a:r>
                      <a:r>
                        <a:rPr lang="en-US" altLang="zh-TW" sz="2400" b="1" dirty="0" smtClean="0"/>
                        <a:t>)</a:t>
                      </a:r>
                    </a:p>
                    <a:p>
                      <a:endParaRPr lang="zh-TW" alt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altLang="zh-TW" sz="2400" dirty="0" smtClean="0"/>
                    </a:p>
                    <a:p>
                      <a:endParaRPr lang="en-US" altLang="zh-TW" sz="2400" dirty="0" smtClean="0"/>
                    </a:p>
                    <a:p>
                      <a:endParaRPr lang="en-US" altLang="zh-TW" sz="2400" dirty="0" smtClean="0"/>
                    </a:p>
                    <a:p>
                      <a:endParaRPr lang="en-US" altLang="zh-TW" sz="2400" dirty="0" smtClean="0"/>
                    </a:p>
                    <a:p>
                      <a:endParaRPr lang="en-US" altLang="zh-TW" sz="2400" dirty="0" smtClean="0"/>
                    </a:p>
                    <a:p>
                      <a:endParaRPr lang="en-US" altLang="zh-TW" sz="24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00209"/>
                  </a:ext>
                </a:extLst>
              </a:tr>
            </a:tbl>
          </a:graphicData>
        </a:graphic>
      </p:graphicFrame>
      <p:grpSp>
        <p:nvGrpSpPr>
          <p:cNvPr id="6" name="群組 5"/>
          <p:cNvGrpSpPr/>
          <p:nvPr/>
        </p:nvGrpSpPr>
        <p:grpSpPr>
          <a:xfrm>
            <a:off x="2699792" y="4664392"/>
            <a:ext cx="3096344" cy="1284888"/>
            <a:chOff x="2843808" y="4653136"/>
            <a:chExt cx="2950183" cy="1212880"/>
          </a:xfrm>
        </p:grpSpPr>
        <p:sp>
          <p:nvSpPr>
            <p:cNvPr id="5" name="矩形 4"/>
            <p:cNvSpPr/>
            <p:nvPr/>
          </p:nvSpPr>
          <p:spPr>
            <a:xfrm>
              <a:off x="2843808" y="4653136"/>
              <a:ext cx="2950183" cy="342968"/>
            </a:xfrm>
            <a:prstGeom prst="rect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2000" b="1" dirty="0">
                  <a:solidFill>
                    <a:schemeClr val="accent6">
                      <a:lumMod val="50000"/>
                    </a:schemeClr>
                  </a:solidFill>
                </a:rPr>
                <a:t>分科測驗</a:t>
              </a:r>
              <a:r>
                <a:rPr lang="en-US" altLang="zh-TW" sz="2000" b="1" dirty="0">
                  <a:solidFill>
                    <a:schemeClr val="accent6">
                      <a:lumMod val="50000"/>
                    </a:schemeClr>
                  </a:solidFill>
                </a:rPr>
                <a:t>(Y)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2843808" y="4996103"/>
              <a:ext cx="2950183" cy="869913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zh-TW" altLang="en-US" dirty="0">
                  <a:solidFill>
                    <a:schemeClr val="accent6">
                      <a:lumMod val="75000"/>
                    </a:schemeClr>
                  </a:solidFill>
                </a:rPr>
                <a:t>數甲</a:t>
              </a:r>
              <a:r>
                <a:rPr lang="en-US" altLang="zh-TW" dirty="0">
                  <a:solidFill>
                    <a:schemeClr val="accent6">
                      <a:lumMod val="75000"/>
                    </a:schemeClr>
                  </a:solidFill>
                </a:rPr>
                <a:t>/</a:t>
              </a:r>
              <a:r>
                <a:rPr lang="zh-TW" altLang="en-US" dirty="0">
                  <a:solidFill>
                    <a:schemeClr val="accent6">
                      <a:lumMod val="75000"/>
                    </a:schemeClr>
                  </a:solidFill>
                </a:rPr>
                <a:t>理</a:t>
              </a:r>
              <a:r>
                <a:rPr lang="en-US" altLang="zh-TW" dirty="0">
                  <a:solidFill>
                    <a:schemeClr val="accent6">
                      <a:lumMod val="75000"/>
                    </a:schemeClr>
                  </a:solidFill>
                </a:rPr>
                <a:t>/</a:t>
              </a:r>
              <a:r>
                <a:rPr lang="zh-TW" altLang="en-US" dirty="0">
                  <a:solidFill>
                    <a:schemeClr val="accent6">
                      <a:lumMod val="75000"/>
                    </a:schemeClr>
                  </a:solidFill>
                </a:rPr>
                <a:t>化</a:t>
              </a:r>
              <a:r>
                <a:rPr lang="en-US" altLang="zh-TW" dirty="0">
                  <a:solidFill>
                    <a:schemeClr val="accent6">
                      <a:lumMod val="75000"/>
                    </a:schemeClr>
                  </a:solidFill>
                </a:rPr>
                <a:t>/</a:t>
              </a:r>
              <a:r>
                <a:rPr lang="zh-TW" altLang="en-US" dirty="0">
                  <a:solidFill>
                    <a:schemeClr val="accent6">
                      <a:lumMod val="75000"/>
                    </a:schemeClr>
                  </a:solidFill>
                </a:rPr>
                <a:t>生</a:t>
              </a:r>
              <a:r>
                <a:rPr lang="en-US" altLang="zh-TW" dirty="0">
                  <a:solidFill>
                    <a:schemeClr val="accent6">
                      <a:lumMod val="75000"/>
                    </a:schemeClr>
                  </a:solidFill>
                </a:rPr>
                <a:t>/</a:t>
              </a:r>
              <a:r>
                <a:rPr lang="zh-TW" altLang="en-US" dirty="0">
                  <a:solidFill>
                    <a:schemeClr val="accent6">
                      <a:lumMod val="75000"/>
                    </a:schemeClr>
                  </a:solidFill>
                </a:rPr>
                <a:t>史</a:t>
              </a:r>
              <a:r>
                <a:rPr lang="en-US" altLang="zh-TW" dirty="0">
                  <a:solidFill>
                    <a:schemeClr val="accent6">
                      <a:lumMod val="75000"/>
                    </a:schemeClr>
                  </a:solidFill>
                </a:rPr>
                <a:t>/</a:t>
              </a:r>
              <a:r>
                <a:rPr lang="zh-TW" altLang="en-US" dirty="0">
                  <a:solidFill>
                    <a:schemeClr val="accent6">
                      <a:lumMod val="75000"/>
                    </a:schemeClr>
                  </a:solidFill>
                </a:rPr>
                <a:t>地</a:t>
              </a:r>
              <a:r>
                <a:rPr lang="en-US" altLang="zh-TW" dirty="0">
                  <a:solidFill>
                    <a:schemeClr val="accent6">
                      <a:lumMod val="75000"/>
                    </a:schemeClr>
                  </a:solidFill>
                </a:rPr>
                <a:t>/</a:t>
              </a:r>
              <a:r>
                <a:rPr lang="zh-TW" altLang="en-US" dirty="0">
                  <a:solidFill>
                    <a:schemeClr val="accent6">
                      <a:lumMod val="75000"/>
                    </a:schemeClr>
                  </a:solidFill>
                </a:rPr>
                <a:t>公民</a:t>
              </a:r>
              <a:endParaRPr lang="en-US" altLang="zh-TW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zh-TW" altLang="en-US" b="1" dirty="0">
                  <a:solidFill>
                    <a:schemeClr val="accent6">
                      <a:lumMod val="75000"/>
                    </a:schemeClr>
                  </a:solidFill>
                </a:rPr>
                <a:t>加深加廣</a:t>
              </a:r>
              <a:r>
                <a:rPr lang="zh-TW" altLang="en-US" dirty="0">
                  <a:solidFill>
                    <a:schemeClr val="accent6">
                      <a:lumMod val="75000"/>
                    </a:schemeClr>
                  </a:solidFill>
                </a:rPr>
                <a:t>學科，視所選校系規定選</a:t>
              </a:r>
              <a:r>
                <a:rPr lang="zh-TW" altLang="en-US" dirty="0" smtClean="0">
                  <a:solidFill>
                    <a:schemeClr val="accent6">
                      <a:lumMod val="75000"/>
                    </a:schemeClr>
                  </a:solidFill>
                </a:rPr>
                <a:t>考</a:t>
              </a:r>
              <a:endParaRPr lang="zh-TW" alt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16" name="矩形 15">
            <a:hlinkClick r:id="rId4"/>
          </p:cNvPr>
          <p:cNvSpPr/>
          <p:nvPr/>
        </p:nvSpPr>
        <p:spPr>
          <a:xfrm>
            <a:off x="5968804" y="1844824"/>
            <a:ext cx="2635644" cy="413115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b="1" dirty="0">
                <a:solidFill>
                  <a:srgbClr val="00133A"/>
                </a:solidFill>
              </a:rPr>
              <a:t>特殊選才</a:t>
            </a:r>
            <a:r>
              <a:rPr lang="en-US" altLang="zh-TW" sz="2000" b="1" dirty="0">
                <a:solidFill>
                  <a:srgbClr val="00133A"/>
                </a:solidFill>
              </a:rPr>
              <a:t>(</a:t>
            </a:r>
            <a:r>
              <a:rPr lang="zh-TW" altLang="en-US" sz="2000" b="1" dirty="0">
                <a:solidFill>
                  <a:srgbClr val="00133A"/>
                </a:solidFill>
              </a:rPr>
              <a:t>特殊管道</a:t>
            </a:r>
            <a:r>
              <a:rPr lang="en-US" altLang="zh-TW" sz="2000" b="1" dirty="0">
                <a:solidFill>
                  <a:srgbClr val="00133A"/>
                </a:solidFill>
              </a:rPr>
              <a:t>)</a:t>
            </a:r>
          </a:p>
        </p:txBody>
      </p:sp>
      <p:cxnSp>
        <p:nvCxnSpPr>
          <p:cNvPr id="9" name="直線接點 8"/>
          <p:cNvCxnSpPr/>
          <p:nvPr/>
        </p:nvCxnSpPr>
        <p:spPr>
          <a:xfrm>
            <a:off x="2520144" y="2060848"/>
            <a:ext cx="3456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2336641" y="3412023"/>
            <a:ext cx="3600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>
            <a:off x="2556160" y="4293096"/>
            <a:ext cx="338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>
            <a:off x="2519792" y="6309320"/>
            <a:ext cx="3456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2519792" y="5301208"/>
            <a:ext cx="180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1907760" y="2708920"/>
            <a:ext cx="1008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9" name="群組 18"/>
          <p:cNvGrpSpPr/>
          <p:nvPr/>
        </p:nvGrpSpPr>
        <p:grpSpPr>
          <a:xfrm>
            <a:off x="5938942" y="3933056"/>
            <a:ext cx="2665506" cy="1718726"/>
            <a:chOff x="5938942" y="4005064"/>
            <a:chExt cx="2665506" cy="1718726"/>
          </a:xfrm>
        </p:grpSpPr>
        <p:sp>
          <p:nvSpPr>
            <p:cNvPr id="18" name="矩形 17"/>
            <p:cNvSpPr/>
            <p:nvPr/>
          </p:nvSpPr>
          <p:spPr>
            <a:xfrm>
              <a:off x="5939477" y="4005064"/>
              <a:ext cx="2662669" cy="413115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2000" b="1" dirty="0">
                  <a:solidFill>
                    <a:srgbClr val="00133A"/>
                  </a:solidFill>
                </a:rPr>
                <a:t>個人申請</a:t>
              </a:r>
              <a:r>
                <a:rPr lang="en-US" altLang="zh-TW" b="1" dirty="0">
                  <a:solidFill>
                    <a:srgbClr val="00133A"/>
                  </a:solidFill>
                </a:rPr>
                <a:t>(</a:t>
              </a:r>
              <a:r>
                <a:rPr lang="zh-TW" altLang="en-US" b="1" dirty="0">
                  <a:solidFill>
                    <a:srgbClr val="00133A"/>
                  </a:solidFill>
                </a:rPr>
                <a:t>第</a:t>
              </a:r>
              <a:r>
                <a:rPr lang="en-US" altLang="zh-TW" b="1" dirty="0">
                  <a:solidFill>
                    <a:srgbClr val="00133A"/>
                  </a:solidFill>
                </a:rPr>
                <a:t>1</a:t>
              </a:r>
              <a:r>
                <a:rPr lang="zh-TW" altLang="en-US" b="1" dirty="0">
                  <a:solidFill>
                    <a:srgbClr val="00133A"/>
                  </a:solidFill>
                </a:rPr>
                <a:t>次分發</a:t>
              </a:r>
              <a:r>
                <a:rPr lang="en-US" altLang="zh-TW" b="1" dirty="0">
                  <a:solidFill>
                    <a:srgbClr val="00133A"/>
                  </a:solidFill>
                </a:rPr>
                <a:t>)</a:t>
              </a:r>
              <a:endParaRPr lang="en-US" altLang="zh-TW" sz="2000" b="1" dirty="0">
                <a:solidFill>
                  <a:srgbClr val="00133A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938942" y="4398914"/>
              <a:ext cx="2665506" cy="1324876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1400" dirty="0" smtClean="0">
                  <a:solidFill>
                    <a:schemeClr val="accent4">
                      <a:lumMod val="75000"/>
                    </a:schemeClr>
                  </a:solidFill>
                </a:rPr>
                <a:t>新型學測</a:t>
              </a:r>
              <a:r>
                <a:rPr lang="en-US" altLang="zh-TW" sz="1400" dirty="0" smtClean="0">
                  <a:solidFill>
                    <a:schemeClr val="accent4">
                      <a:lumMod val="75000"/>
                    </a:schemeClr>
                  </a:solidFill>
                </a:rPr>
                <a:t>X+</a:t>
              </a:r>
              <a:r>
                <a:rPr lang="zh-TW" altLang="en-US" sz="1400" dirty="0" smtClean="0">
                  <a:solidFill>
                    <a:schemeClr val="accent4">
                      <a:lumMod val="75000"/>
                    </a:schemeClr>
                  </a:solidFill>
                </a:rPr>
                <a:t>綜合學習表現</a:t>
              </a:r>
              <a:r>
                <a:rPr lang="en-US" altLang="zh-TW" sz="1400" dirty="0" smtClean="0">
                  <a:solidFill>
                    <a:schemeClr val="accent4">
                      <a:lumMod val="75000"/>
                    </a:schemeClr>
                  </a:solidFill>
                </a:rPr>
                <a:t>P</a:t>
              </a:r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US" altLang="zh-TW" sz="1400" dirty="0" smtClean="0">
                  <a:solidFill>
                    <a:schemeClr val="accent4">
                      <a:lumMod val="75000"/>
                    </a:schemeClr>
                  </a:solidFill>
                </a:rPr>
                <a:t>X</a:t>
              </a:r>
              <a:r>
                <a:rPr lang="zh-TW" altLang="en-US" sz="1400" dirty="0" smtClean="0">
                  <a:solidFill>
                    <a:schemeClr val="accent4">
                      <a:lumMod val="75000"/>
                    </a:schemeClr>
                  </a:solidFill>
                </a:rPr>
                <a:t>：最多</a:t>
              </a:r>
              <a:r>
                <a:rPr lang="en-US" altLang="zh-TW" sz="1400" dirty="0" smtClean="0">
                  <a:solidFill>
                    <a:schemeClr val="accent4">
                      <a:lumMod val="75000"/>
                    </a:schemeClr>
                  </a:solidFill>
                </a:rPr>
                <a:t>50%</a:t>
              </a:r>
              <a:r>
                <a:rPr lang="zh-TW" altLang="en-US" sz="1400" dirty="0" smtClean="0">
                  <a:solidFill>
                    <a:schemeClr val="accent4">
                      <a:lumMod val="75000"/>
                    </a:schemeClr>
                  </a:solidFill>
                </a:rPr>
                <a:t>，最多</a:t>
              </a:r>
              <a:r>
                <a:rPr lang="en-US" altLang="zh-TW" sz="1400" dirty="0" smtClean="0">
                  <a:solidFill>
                    <a:schemeClr val="accent4">
                      <a:lumMod val="75000"/>
                    </a:schemeClr>
                  </a:solidFill>
                </a:rPr>
                <a:t>4</a:t>
              </a:r>
              <a:r>
                <a:rPr lang="zh-TW" altLang="en-US" sz="1400" dirty="0" smtClean="0">
                  <a:solidFill>
                    <a:schemeClr val="accent4">
                      <a:lumMod val="75000"/>
                    </a:schemeClr>
                  </a:solidFill>
                </a:rPr>
                <a:t>科</a:t>
              </a:r>
              <a:endParaRPr lang="en-US" altLang="zh-TW" sz="1400" dirty="0" smtClean="0">
                <a:solidFill>
                  <a:schemeClr val="accent4">
                    <a:lumMod val="75000"/>
                  </a:schemeClr>
                </a:solidFill>
              </a:endParaRPr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US" altLang="zh-TW" sz="1400" dirty="0" smtClean="0">
                  <a:solidFill>
                    <a:schemeClr val="accent4">
                      <a:lumMod val="75000"/>
                    </a:schemeClr>
                  </a:solidFill>
                </a:rPr>
                <a:t>P</a:t>
              </a:r>
              <a:r>
                <a:rPr lang="zh-TW" altLang="en-US" sz="1400" dirty="0" smtClean="0">
                  <a:solidFill>
                    <a:schemeClr val="accent4">
                      <a:lumMod val="75000"/>
                    </a:schemeClr>
                  </a:solidFill>
                </a:rPr>
                <a:t>至少</a:t>
              </a:r>
              <a:r>
                <a:rPr lang="en-US" altLang="zh-TW" sz="1400" dirty="0" smtClean="0">
                  <a:solidFill>
                    <a:schemeClr val="accent4">
                      <a:lumMod val="75000"/>
                    </a:schemeClr>
                  </a:solidFill>
                </a:rPr>
                <a:t>50%...P1+P2</a:t>
              </a:r>
            </a:p>
            <a:p>
              <a:pPr marL="461963" lvl="1" indent="-285750">
                <a:buFont typeface="Wingdings" panose="05000000000000000000" pitchFamily="2" charset="2"/>
                <a:buChar char="ü"/>
              </a:pPr>
              <a:r>
                <a:rPr lang="zh-TW" altLang="en-US" sz="1400" dirty="0" smtClean="0">
                  <a:solidFill>
                    <a:schemeClr val="accent4">
                      <a:lumMod val="75000"/>
                    </a:schemeClr>
                  </a:solidFill>
                </a:rPr>
                <a:t>學習</a:t>
              </a:r>
              <a:r>
                <a:rPr lang="zh-TW" altLang="en-US" sz="1400" dirty="0">
                  <a:solidFill>
                    <a:schemeClr val="accent4">
                      <a:lumMod val="75000"/>
                    </a:schemeClr>
                  </a:solidFill>
                </a:rPr>
                <a:t>歷程</a:t>
              </a:r>
              <a:r>
                <a:rPr lang="en-US" altLang="zh-TW" sz="1400" dirty="0" smtClean="0">
                  <a:solidFill>
                    <a:schemeClr val="accent4">
                      <a:lumMod val="75000"/>
                    </a:schemeClr>
                  </a:solidFill>
                </a:rPr>
                <a:t>P1</a:t>
              </a:r>
              <a:r>
                <a:rPr lang="zh-TW" altLang="en-US" sz="1400" dirty="0" smtClean="0">
                  <a:solidFill>
                    <a:schemeClr val="accent4">
                      <a:lumMod val="75000"/>
                    </a:schemeClr>
                  </a:solidFill>
                </a:rPr>
                <a:t>：每學期上傳</a:t>
              </a:r>
              <a:endParaRPr lang="en-US" altLang="zh-TW" sz="1400" dirty="0" smtClean="0">
                <a:solidFill>
                  <a:schemeClr val="accent4">
                    <a:lumMod val="75000"/>
                  </a:schemeClr>
                </a:solidFill>
              </a:endParaRPr>
            </a:p>
            <a:p>
              <a:pPr marL="461963" lvl="1" indent="-285750">
                <a:buFont typeface="Wingdings" panose="05000000000000000000" pitchFamily="2" charset="2"/>
                <a:buChar char="ü"/>
              </a:pPr>
              <a:r>
                <a:rPr lang="zh-TW" altLang="en-US" sz="1400" dirty="0">
                  <a:solidFill>
                    <a:schemeClr val="accent4">
                      <a:lumMod val="75000"/>
                    </a:schemeClr>
                  </a:solidFill>
                </a:rPr>
                <a:t>校系甄試</a:t>
              </a:r>
              <a:r>
                <a:rPr lang="en-US" altLang="zh-TW" sz="1400" dirty="0" smtClean="0">
                  <a:solidFill>
                    <a:schemeClr val="accent4">
                      <a:lumMod val="75000"/>
                    </a:schemeClr>
                  </a:solidFill>
                </a:rPr>
                <a:t>P2</a:t>
              </a:r>
              <a:r>
                <a:rPr lang="zh-TW" altLang="en-US" sz="1400" dirty="0" smtClean="0">
                  <a:solidFill>
                    <a:schemeClr val="accent4">
                      <a:lumMod val="75000"/>
                    </a:schemeClr>
                  </a:solidFill>
                </a:rPr>
                <a:t>：各校系筆試面試等</a:t>
              </a:r>
              <a:endParaRPr lang="zh-TW" altLang="en-US" sz="14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5936641" y="5860253"/>
            <a:ext cx="2665506" cy="881115"/>
            <a:chOff x="5936641" y="5856298"/>
            <a:chExt cx="2665506" cy="881115"/>
          </a:xfrm>
        </p:grpSpPr>
        <p:sp>
          <p:nvSpPr>
            <p:cNvPr id="26" name="矩形 25"/>
            <p:cNvSpPr/>
            <p:nvPr/>
          </p:nvSpPr>
          <p:spPr>
            <a:xfrm>
              <a:off x="5938942" y="5856298"/>
              <a:ext cx="2635644" cy="413115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2000" b="1" dirty="0">
                  <a:solidFill>
                    <a:srgbClr val="00133A"/>
                  </a:solidFill>
                </a:rPr>
                <a:t>考試分發</a:t>
              </a:r>
              <a:r>
                <a:rPr lang="en-US" altLang="zh-TW" sz="2000" dirty="0">
                  <a:solidFill>
                    <a:srgbClr val="00133A"/>
                  </a:solidFill>
                </a:rPr>
                <a:t>(</a:t>
              </a:r>
              <a:r>
                <a:rPr lang="zh-TW" altLang="en-US" sz="2000" dirty="0">
                  <a:solidFill>
                    <a:srgbClr val="00133A"/>
                  </a:solidFill>
                </a:rPr>
                <a:t>第</a:t>
              </a:r>
              <a:r>
                <a:rPr lang="en-US" altLang="zh-TW" sz="2000" dirty="0">
                  <a:solidFill>
                    <a:srgbClr val="00133A"/>
                  </a:solidFill>
                </a:rPr>
                <a:t>2</a:t>
              </a:r>
              <a:r>
                <a:rPr lang="zh-TW" altLang="en-US" sz="2000" dirty="0">
                  <a:solidFill>
                    <a:srgbClr val="00133A"/>
                  </a:solidFill>
                </a:rPr>
                <a:t>次分發</a:t>
              </a:r>
              <a:r>
                <a:rPr lang="en-US" altLang="zh-TW" sz="2000" dirty="0">
                  <a:solidFill>
                    <a:srgbClr val="00133A"/>
                  </a:solidFill>
                </a:rPr>
                <a:t>)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5936641" y="6269413"/>
              <a:ext cx="2665506" cy="468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1400" dirty="0" smtClean="0">
                  <a:solidFill>
                    <a:schemeClr val="accent4">
                      <a:lumMod val="75000"/>
                    </a:schemeClr>
                  </a:solidFill>
                </a:rPr>
                <a:t>採計學測</a:t>
              </a:r>
              <a:r>
                <a:rPr lang="en-US" altLang="zh-TW" sz="1400" dirty="0" smtClean="0">
                  <a:solidFill>
                    <a:schemeClr val="accent4">
                      <a:lumMod val="75000"/>
                    </a:schemeClr>
                  </a:solidFill>
                </a:rPr>
                <a:t>X+</a:t>
              </a:r>
              <a:r>
                <a:rPr lang="zh-TW" altLang="en-US" sz="1400" dirty="0" smtClean="0">
                  <a:solidFill>
                    <a:schemeClr val="accent4">
                      <a:lumMod val="75000"/>
                    </a:schemeClr>
                  </a:solidFill>
                </a:rPr>
                <a:t>分科測驗</a:t>
              </a:r>
              <a:r>
                <a:rPr lang="en-US" altLang="zh-TW" sz="1400" dirty="0" smtClean="0">
                  <a:solidFill>
                    <a:schemeClr val="accent4">
                      <a:lumMod val="75000"/>
                    </a:schemeClr>
                  </a:solidFill>
                </a:rPr>
                <a:t>Y+</a:t>
              </a:r>
              <a:r>
                <a:rPr lang="zh-TW" altLang="en-US" sz="1400" dirty="0" smtClean="0">
                  <a:solidFill>
                    <a:schemeClr val="accent4">
                      <a:lumMod val="75000"/>
                    </a:schemeClr>
                  </a:solidFill>
                </a:rPr>
                <a:t>術科</a:t>
              </a:r>
              <a:endParaRPr lang="en-US" altLang="zh-TW" sz="1400" dirty="0" smtClean="0">
                <a:solidFill>
                  <a:schemeClr val="accent4">
                    <a:lumMod val="75000"/>
                  </a:schemeClr>
                </a:solidFill>
              </a:endParaRPr>
            </a:p>
            <a:p>
              <a:r>
                <a:rPr lang="zh-TW" altLang="en-US" sz="1400" dirty="0" smtClean="0">
                  <a:solidFill>
                    <a:schemeClr val="accent4">
                      <a:lumMod val="75000"/>
                    </a:schemeClr>
                  </a:solidFill>
                </a:rPr>
                <a:t>合計</a:t>
              </a:r>
              <a:r>
                <a:rPr lang="en-US" altLang="zh-TW" sz="1400" dirty="0" smtClean="0">
                  <a:solidFill>
                    <a:schemeClr val="accent4">
                      <a:lumMod val="75000"/>
                    </a:schemeClr>
                  </a:solidFill>
                </a:rPr>
                <a:t>3-5</a:t>
              </a:r>
              <a:r>
                <a:rPr lang="zh-TW" altLang="en-US" sz="1400" dirty="0">
                  <a:solidFill>
                    <a:schemeClr val="accent4">
                      <a:lumMod val="75000"/>
                    </a:schemeClr>
                  </a:solidFill>
                </a:rPr>
                <a:t>科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2699792" y="2268244"/>
            <a:ext cx="2950293" cy="915391"/>
            <a:chOff x="2843808" y="4653136"/>
            <a:chExt cx="2881574" cy="754821"/>
          </a:xfrm>
        </p:grpSpPr>
        <p:sp>
          <p:nvSpPr>
            <p:cNvPr id="14" name="矩形 13"/>
            <p:cNvSpPr/>
            <p:nvPr/>
          </p:nvSpPr>
          <p:spPr>
            <a:xfrm>
              <a:off x="2843808" y="4653136"/>
              <a:ext cx="2881574" cy="342968"/>
            </a:xfrm>
            <a:prstGeom prst="rect">
              <a:avLst/>
            </a:prstGeom>
            <a:solidFill>
              <a:srgbClr val="FF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2000" b="1" dirty="0">
                  <a:solidFill>
                    <a:schemeClr val="accent6">
                      <a:lumMod val="50000"/>
                    </a:schemeClr>
                  </a:solidFill>
                </a:rPr>
                <a:t>新型學測</a:t>
              </a:r>
              <a:r>
                <a:rPr lang="en-US" altLang="zh-TW" sz="2000" b="1" dirty="0">
                  <a:solidFill>
                    <a:schemeClr val="accent6">
                      <a:lumMod val="50000"/>
                    </a:schemeClr>
                  </a:solidFill>
                </a:rPr>
                <a:t>(X)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2843808" y="4996105"/>
              <a:ext cx="2881574" cy="411852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dirty="0">
                  <a:solidFill>
                    <a:schemeClr val="accent6">
                      <a:lumMod val="75000"/>
                    </a:schemeClr>
                  </a:solidFill>
                </a:rPr>
                <a:t>國</a:t>
              </a:r>
              <a:r>
                <a:rPr lang="en-US" altLang="zh-TW" dirty="0">
                  <a:solidFill>
                    <a:schemeClr val="accent6">
                      <a:lumMod val="75000"/>
                    </a:schemeClr>
                  </a:solidFill>
                </a:rPr>
                <a:t>/</a:t>
              </a:r>
              <a:r>
                <a:rPr lang="zh-TW" altLang="en-US" dirty="0">
                  <a:solidFill>
                    <a:schemeClr val="accent6">
                      <a:lumMod val="75000"/>
                    </a:schemeClr>
                  </a:solidFill>
                </a:rPr>
                <a:t>英</a:t>
              </a:r>
              <a:r>
                <a:rPr lang="en-US" altLang="zh-TW" dirty="0">
                  <a:solidFill>
                    <a:schemeClr val="accent6">
                      <a:lumMod val="75000"/>
                    </a:schemeClr>
                  </a:solidFill>
                </a:rPr>
                <a:t>/</a:t>
              </a:r>
              <a:r>
                <a:rPr lang="zh-TW" altLang="en-US" dirty="0">
                  <a:solidFill>
                    <a:schemeClr val="accent6">
                      <a:lumMod val="75000"/>
                    </a:schemeClr>
                  </a:solidFill>
                </a:rPr>
                <a:t>數</a:t>
              </a:r>
              <a:r>
                <a:rPr lang="en-US" altLang="zh-TW" dirty="0">
                  <a:solidFill>
                    <a:schemeClr val="accent6">
                      <a:lumMod val="75000"/>
                    </a:schemeClr>
                  </a:solidFill>
                </a:rPr>
                <a:t>/</a:t>
              </a:r>
              <a:r>
                <a:rPr lang="zh-TW" altLang="en-US" dirty="0">
                  <a:solidFill>
                    <a:schemeClr val="accent6">
                      <a:lumMod val="75000"/>
                    </a:schemeClr>
                  </a:solidFill>
                </a:rPr>
                <a:t>自</a:t>
              </a:r>
              <a:r>
                <a:rPr lang="en-US" altLang="zh-TW" dirty="0">
                  <a:solidFill>
                    <a:schemeClr val="accent6">
                      <a:lumMod val="75000"/>
                    </a:schemeClr>
                  </a:solidFill>
                </a:rPr>
                <a:t>/</a:t>
              </a:r>
              <a:r>
                <a:rPr lang="zh-TW" altLang="en-US" dirty="0">
                  <a:solidFill>
                    <a:schemeClr val="accent6">
                      <a:lumMod val="75000"/>
                    </a:schemeClr>
                  </a:solidFill>
                </a:rPr>
                <a:t>社</a:t>
              </a:r>
              <a:r>
                <a:rPr lang="en-US" altLang="zh-TW" dirty="0">
                  <a:solidFill>
                    <a:schemeClr val="accent6">
                      <a:lumMod val="75000"/>
                    </a:schemeClr>
                  </a:solidFill>
                </a:rPr>
                <a:t>(</a:t>
              </a:r>
              <a:r>
                <a:rPr lang="en-US" altLang="zh-TW" sz="1600" b="1" dirty="0">
                  <a:solidFill>
                    <a:schemeClr val="accent6">
                      <a:lumMod val="75000"/>
                    </a:schemeClr>
                  </a:solidFill>
                </a:rPr>
                <a:t>5</a:t>
              </a:r>
              <a:r>
                <a:rPr lang="zh-TW" alt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科選</a:t>
              </a:r>
              <a:r>
                <a:rPr lang="en-US" altLang="zh-TW" sz="1600" b="1" dirty="0">
                  <a:solidFill>
                    <a:schemeClr val="accent6">
                      <a:lumMod val="75000"/>
                    </a:schemeClr>
                  </a:solidFill>
                </a:rPr>
                <a:t>4</a:t>
              </a:r>
              <a:r>
                <a:rPr lang="zh-TW" altLang="en-US" sz="1600" b="1" dirty="0">
                  <a:solidFill>
                    <a:schemeClr val="accent6">
                      <a:lumMod val="75000"/>
                    </a:schemeClr>
                  </a:solidFill>
                </a:rPr>
                <a:t>科</a:t>
              </a:r>
              <a:r>
                <a:rPr lang="en-US" altLang="zh-TW" dirty="0">
                  <a:solidFill>
                    <a:schemeClr val="accent6">
                      <a:lumMod val="75000"/>
                    </a:schemeClr>
                  </a:solidFill>
                </a:rPr>
                <a:t>)</a:t>
              </a:r>
            </a:p>
          </p:txBody>
        </p:sp>
      </p:grpSp>
      <p:sp>
        <p:nvSpPr>
          <p:cNvPr id="17" name="矩形 16">
            <a:hlinkClick r:id="rId5"/>
          </p:cNvPr>
          <p:cNvSpPr/>
          <p:nvPr/>
        </p:nvSpPr>
        <p:spPr>
          <a:xfrm>
            <a:off x="5968804" y="3222443"/>
            <a:ext cx="2635644" cy="413115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b="1" dirty="0">
                <a:solidFill>
                  <a:srgbClr val="00133A"/>
                </a:solidFill>
              </a:rPr>
              <a:t>繁星推薦</a:t>
            </a:r>
            <a:r>
              <a:rPr lang="en-US" altLang="zh-TW" sz="2000" dirty="0">
                <a:solidFill>
                  <a:srgbClr val="00133A"/>
                </a:solidFill>
              </a:rPr>
              <a:t>(</a:t>
            </a:r>
            <a:r>
              <a:rPr lang="zh-TW" altLang="en-US" sz="2000" dirty="0">
                <a:solidFill>
                  <a:srgbClr val="00133A"/>
                </a:solidFill>
              </a:rPr>
              <a:t>特殊管道</a:t>
            </a:r>
            <a:r>
              <a:rPr lang="en-US" altLang="zh-TW" sz="2000" dirty="0">
                <a:solidFill>
                  <a:srgbClr val="00133A"/>
                </a:solidFill>
              </a:rPr>
              <a:t>)</a:t>
            </a:r>
          </a:p>
        </p:txBody>
      </p:sp>
      <p:sp>
        <p:nvSpPr>
          <p:cNvPr id="29" name="矩形 28"/>
          <p:cNvSpPr/>
          <p:nvPr/>
        </p:nvSpPr>
        <p:spPr>
          <a:xfrm>
            <a:off x="-22225" y="590550"/>
            <a:ext cx="9144000" cy="576263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44600" eaLnBrk="1" hangingPunct="1">
              <a:lnSpc>
                <a:spcPct val="90000"/>
              </a:lnSpc>
              <a:defRPr/>
            </a:pPr>
            <a:r>
              <a:rPr lang="en-US" altLang="zh-TW" sz="32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lang="zh-TW" altLang="en-US" sz="32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30" name="矩形 25"/>
          <p:cNvSpPr>
            <a:spLocks noChangeArrowheads="1"/>
          </p:cNvSpPr>
          <p:nvPr/>
        </p:nvSpPr>
        <p:spPr bwMode="auto">
          <a:xfrm>
            <a:off x="193675" y="617538"/>
            <a:ext cx="8937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志願選填輔導考量因素</a:t>
            </a:r>
            <a:r>
              <a:rPr lang="en-US" altLang="zh-TW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Ⅳ</a:t>
            </a: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─</a:t>
            </a:r>
            <a:r>
              <a:rPr lang="zh-TW" altLang="en-US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生涯進</a:t>
            </a:r>
            <a:r>
              <a:rPr lang="zh-TW" altLang="en-US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教育部大學多元入學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方案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006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/>
          <p:cNvCxnSpPr/>
          <p:nvPr/>
        </p:nvCxnSpPr>
        <p:spPr>
          <a:xfrm>
            <a:off x="-34925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/>
          <p:cNvCxnSpPr/>
          <p:nvPr/>
        </p:nvCxnSpPr>
        <p:spPr>
          <a:xfrm>
            <a:off x="-58738" y="1414463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/>
          <p:cNvCxnSpPr/>
          <p:nvPr/>
        </p:nvCxnSpPr>
        <p:spPr>
          <a:xfrm>
            <a:off x="-71438" y="2206625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-22225" y="590550"/>
            <a:ext cx="9144000" cy="576263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44600" eaLnBrk="1" hangingPunct="1">
              <a:lnSpc>
                <a:spcPct val="90000"/>
              </a:lnSpc>
              <a:defRPr/>
            </a:pPr>
            <a:r>
              <a:rPr lang="en-US" altLang="zh-TW" sz="32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lang="zh-TW" altLang="en-US" sz="32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32102" name="矩形 25"/>
          <p:cNvSpPr>
            <a:spLocks noChangeArrowheads="1"/>
          </p:cNvSpPr>
          <p:nvPr/>
        </p:nvSpPr>
        <p:spPr bwMode="auto">
          <a:xfrm>
            <a:off x="193675" y="617538"/>
            <a:ext cx="8937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志願選填輔導考量因素</a:t>
            </a:r>
            <a:r>
              <a:rPr lang="en-US" altLang="zh-TW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Ⅳ</a:t>
            </a: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─</a:t>
            </a:r>
            <a:r>
              <a:rPr lang="zh-TW" altLang="en-US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生涯進路</a:t>
            </a:r>
            <a:endParaRPr lang="zh-TW" altLang="zh-TW" sz="28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2104" name="矩形 33"/>
          <p:cNvSpPr>
            <a:spLocks noChangeArrowheads="1"/>
          </p:cNvSpPr>
          <p:nvPr/>
        </p:nvSpPr>
        <p:spPr bwMode="auto">
          <a:xfrm>
            <a:off x="0" y="0"/>
            <a:ext cx="9144000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32105" name="Picture 2" descr="D:\學輔科資料\簡報圖案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矩形 35"/>
          <p:cNvSpPr/>
          <p:nvPr/>
        </p:nvSpPr>
        <p:spPr>
          <a:xfrm>
            <a:off x="4968875" y="44450"/>
            <a:ext cx="43561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志願選填試探後輔導策略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478844"/>
              </p:ext>
            </p:extLst>
          </p:nvPr>
        </p:nvGraphicFramePr>
        <p:xfrm>
          <a:off x="621904" y="2003426"/>
          <a:ext cx="8064896" cy="4419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4696">
                  <a:extLst>
                    <a:ext uri="{9D8B030D-6E8A-4147-A177-3AD203B41FA5}">
                      <a16:colId xmlns:a16="http://schemas.microsoft.com/office/drawing/2014/main" val="2704814143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501862962"/>
                    </a:ext>
                  </a:extLst>
                </a:gridCol>
              </a:tblGrid>
              <a:tr h="50448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solidFill>
                            <a:schemeClr val="accent3"/>
                          </a:solidFill>
                        </a:rPr>
                        <a:t>入學管道的可能性</a:t>
                      </a:r>
                      <a:endParaRPr lang="zh-TW" altLang="en-US" sz="28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solidFill>
                            <a:schemeClr val="accent3"/>
                          </a:solidFill>
                        </a:rPr>
                        <a:t>學習特質</a:t>
                      </a:r>
                      <a:endParaRPr lang="zh-TW" altLang="en-US" sz="28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9501606"/>
                  </a:ext>
                </a:extLst>
              </a:tr>
              <a:tr h="919944">
                <a:tc>
                  <a:txBody>
                    <a:bodyPr/>
                    <a:lstStyle/>
                    <a:p>
                      <a:pPr algn="l" defTabSz="914378" eaLnBrk="1" hangingPunct="1">
                        <a:defRPr/>
                      </a:pPr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Apple LiGothic Medium"/>
                        </a:rPr>
                        <a:t>特殊選才</a:t>
                      </a:r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Apple LiGothic Medium"/>
                        </a:rPr>
                        <a:t>的孩子應具備哪些特質？</a:t>
                      </a:r>
                      <a:r>
                        <a:rPr lang="en-US" altLang="zh-TW" sz="2800" b="1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 </a:t>
                      </a:r>
                      <a:br>
                        <a:rPr lang="en-US" altLang="zh-TW" sz="2800" b="1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</a:br>
                      <a:r>
                        <a:rPr lang="en-US" altLang="zh-TW" sz="2800" b="1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…………………………………………</a:t>
                      </a:r>
                      <a:r>
                        <a:rPr lang="zh-TW" altLang="en-US" sz="2400" kern="1200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+mn-cs"/>
                        </a:rPr>
                        <a:t>約</a:t>
                      </a:r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+mn-cs"/>
                        </a:rPr>
                        <a:t>1%</a:t>
                      </a:r>
                      <a:r>
                        <a:rPr lang="en-US" altLang="zh-TW" sz="2800" b="1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</a:rPr>
                        <a:t> </a:t>
                      </a:r>
                      <a:endParaRPr lang="zh-TW" altLang="en-US" sz="2800" b="1" dirty="0" smtClean="0">
                        <a:solidFill>
                          <a:schemeClr val="tx1"/>
                        </a:solidFill>
                        <a:latin typeface="Adobe 黑体 Std R" panose="020B0400000000000000" pitchFamily="34" charset="-128"/>
                        <a:ea typeface="Adobe 黑体 Std R" panose="020B0400000000000000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4378" eaLnBrk="1" hangingPunct="1">
                        <a:defRPr/>
                      </a:pPr>
                      <a:r>
                        <a:rPr lang="zh-TW" altLang="en-US" sz="2800" b="1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Apple LiGothic Medium"/>
                        </a:rPr>
                        <a:t>多元學習</a:t>
                      </a:r>
                      <a:endParaRPr lang="en-US" altLang="zh-TW" sz="2800" b="1" dirty="0" smtClean="0">
                        <a:solidFill>
                          <a:schemeClr val="tx1"/>
                        </a:solidFill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Apple LiGothic Medium"/>
                      </a:endParaRPr>
                    </a:p>
                    <a:p>
                      <a:pPr algn="ctr" defTabSz="914378" eaLnBrk="1" hangingPunct="1">
                        <a:defRPr/>
                      </a:pPr>
                      <a:r>
                        <a:rPr lang="zh-TW" altLang="en-US" sz="2800" b="1" dirty="0" smtClean="0">
                          <a:solidFill>
                            <a:srgbClr val="FF0000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Apple LiGothic Medium"/>
                        </a:rPr>
                        <a:t>特殊表現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098680"/>
                  </a:ext>
                </a:extLst>
              </a:tr>
              <a:tr h="919944">
                <a:tc>
                  <a:txBody>
                    <a:bodyPr/>
                    <a:lstStyle/>
                    <a:p>
                      <a:pPr algn="l" defTabSz="914378" eaLnBrk="1" hangingPunct="1">
                        <a:defRPr/>
                      </a:pPr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Apple LiGothic Medium"/>
                        </a:rPr>
                        <a:t>哪一種小孩適合</a:t>
                      </a:r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Apple LiGothic Medium"/>
                        </a:rPr>
                        <a:t>繁星管道</a:t>
                      </a:r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Apple LiGothic Medium"/>
                        </a:rPr>
                        <a:t>？</a:t>
                      </a:r>
                      <a:endParaRPr lang="en-US" altLang="zh-TW" sz="2800" dirty="0" smtClean="0">
                        <a:solidFill>
                          <a:schemeClr val="tx1"/>
                        </a:solidFill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Apple LiGothic Medium"/>
                      </a:endParaRPr>
                    </a:p>
                    <a:p>
                      <a:pPr algn="l" defTabSz="914378" eaLnBrk="1" hangingPunct="1">
                        <a:defRPr/>
                      </a:pPr>
                      <a:r>
                        <a:rPr lang="en-US" altLang="zh-TW" sz="2800" kern="1200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+mn-cs"/>
                        </a:rPr>
                        <a:t>………………………………………...</a:t>
                      </a:r>
                      <a:r>
                        <a:rPr lang="zh-TW" altLang="en-US" sz="2400" kern="1200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+mn-cs"/>
                        </a:rPr>
                        <a:t>約</a:t>
                      </a:r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+mn-cs"/>
                        </a:rPr>
                        <a:t>17%</a:t>
                      </a:r>
                      <a:endParaRPr lang="zh-TW" altLang="en-US" sz="2400" kern="1200" dirty="0" smtClean="0">
                        <a:solidFill>
                          <a:schemeClr val="tx1"/>
                        </a:solidFill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4378" eaLnBrk="1" hangingPunct="1">
                        <a:defRPr/>
                      </a:pPr>
                      <a:r>
                        <a:rPr lang="zh-TW" altLang="en-US" sz="2800" b="1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Apple LiGothic Medium"/>
                        </a:rPr>
                        <a:t>按部就班</a:t>
                      </a:r>
                      <a:endParaRPr lang="en-US" altLang="zh-TW" sz="2800" b="1" dirty="0" smtClean="0">
                        <a:solidFill>
                          <a:schemeClr val="tx1"/>
                        </a:solidFill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Apple LiGothic Medium"/>
                      </a:endParaRPr>
                    </a:p>
                    <a:p>
                      <a:pPr marL="0" algn="ctr" defTabSz="914378" rtl="0" eaLnBrk="1" latinLnBrk="0" hangingPunct="1">
                        <a:defRPr/>
                      </a:pPr>
                      <a:r>
                        <a:rPr lang="zh-TW" altLang="en-US" sz="2800" b="1" kern="1200" dirty="0" smtClean="0">
                          <a:solidFill>
                            <a:srgbClr val="FF0000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Apple LiGothic Medium"/>
                        </a:rPr>
                        <a:t>目標明確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139996"/>
                  </a:ext>
                </a:extLst>
              </a:tr>
              <a:tr h="919944">
                <a:tc>
                  <a:txBody>
                    <a:bodyPr/>
                    <a:lstStyle/>
                    <a:p>
                      <a:pPr algn="l" defTabSz="914378" eaLnBrk="1" hangingPunct="1">
                        <a:defRPr/>
                      </a:pPr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Apple LiGothic Medium"/>
                        </a:rPr>
                        <a:t>適合</a:t>
                      </a:r>
                      <a:r>
                        <a:rPr lang="zh-TW" altLang="en-US" sz="2800" b="1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Apple LiGothic Medium"/>
                        </a:rPr>
                        <a:t>申請</a:t>
                      </a:r>
                      <a:r>
                        <a:rPr lang="en-US" altLang="zh-TW" sz="2800" b="1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Apple LiGothic Medium"/>
                        </a:rPr>
                        <a:t>(</a:t>
                      </a:r>
                      <a:r>
                        <a:rPr lang="zh-TW" altLang="en-US" sz="2800" b="1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Apple LiGothic Medium"/>
                        </a:rPr>
                        <a:t>甄選</a:t>
                      </a:r>
                      <a:r>
                        <a:rPr lang="en-US" altLang="zh-TW" sz="2800" b="1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Apple LiGothic Medium"/>
                        </a:rPr>
                        <a:t>)</a:t>
                      </a:r>
                      <a:r>
                        <a:rPr lang="zh-TW" altLang="en-US" sz="2800" b="1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Apple LiGothic Medium"/>
                        </a:rPr>
                        <a:t>入學</a:t>
                      </a:r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Apple LiGothic Medium"/>
                        </a:rPr>
                        <a:t>的是哪種孩子？</a:t>
                      </a:r>
                      <a:endParaRPr lang="en-US" altLang="zh-TW" sz="2800" dirty="0" smtClean="0">
                        <a:solidFill>
                          <a:schemeClr val="tx1"/>
                        </a:solidFill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Apple LiGothic Medium"/>
                      </a:endParaRPr>
                    </a:p>
                    <a:p>
                      <a:pPr algn="l" defTabSz="914378" eaLnBrk="1" hangingPunct="1">
                        <a:defRPr/>
                      </a:pPr>
                      <a:r>
                        <a:rPr lang="en-US" altLang="zh-TW" sz="2800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Apple LiGothic Medium"/>
                        </a:rPr>
                        <a:t>………….……………………………..</a:t>
                      </a:r>
                      <a:r>
                        <a:rPr lang="zh-TW" altLang="en-US" sz="2400" kern="1200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+mn-cs"/>
                        </a:rPr>
                        <a:t>約</a:t>
                      </a:r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+mn-cs"/>
                        </a:rPr>
                        <a:t>55%</a:t>
                      </a:r>
                      <a:endParaRPr lang="zh-TW" altLang="en-US" sz="2400" kern="1200" dirty="0" smtClean="0">
                        <a:solidFill>
                          <a:schemeClr val="tx1"/>
                        </a:solidFill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4378" eaLnBrk="1" hangingPunct="1">
                        <a:defRPr/>
                      </a:pPr>
                      <a:r>
                        <a:rPr lang="zh-TW" altLang="en-US" sz="2800" b="1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Apple LiGothic Medium"/>
                        </a:rPr>
                        <a:t>體驗嘗試</a:t>
                      </a:r>
                      <a:endParaRPr lang="en-US" altLang="zh-TW" sz="2800" b="1" dirty="0" smtClean="0">
                        <a:solidFill>
                          <a:schemeClr val="tx1"/>
                        </a:solidFill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Apple LiGothic Medium"/>
                      </a:endParaRPr>
                    </a:p>
                    <a:p>
                      <a:pPr marL="0" algn="ctr" defTabSz="914378" rtl="0" eaLnBrk="1" latinLnBrk="0" hangingPunct="1">
                        <a:defRPr/>
                      </a:pPr>
                      <a:r>
                        <a:rPr lang="zh-TW" altLang="en-US" sz="2800" b="1" kern="1200" dirty="0" smtClean="0">
                          <a:solidFill>
                            <a:srgbClr val="FF0000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Apple LiGothic Medium"/>
                        </a:rPr>
                        <a:t>資料完備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169910"/>
                  </a:ext>
                </a:extLst>
              </a:tr>
              <a:tr h="1067114">
                <a:tc>
                  <a:txBody>
                    <a:bodyPr/>
                    <a:lstStyle/>
                    <a:p>
                      <a:pPr algn="l" defTabSz="914378" eaLnBrk="1" hangingPunct="1">
                        <a:defRPr/>
                      </a:pPr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Apple LiGothic Medium"/>
                        </a:rPr>
                        <a:t>分發入學</a:t>
                      </a:r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Apple LiGothic Medium"/>
                        </a:rPr>
                        <a:t>的孩子應具備哪些特質？</a:t>
                      </a:r>
                      <a:endParaRPr lang="en-US" altLang="zh-TW" sz="2800" dirty="0" smtClean="0">
                        <a:solidFill>
                          <a:schemeClr val="tx1"/>
                        </a:solidFill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Apple LiGothic Medium"/>
                      </a:endParaRPr>
                    </a:p>
                    <a:p>
                      <a:pPr algn="l" defTabSz="914378" eaLnBrk="1" hangingPunct="1">
                        <a:defRPr/>
                      </a:pPr>
                      <a:r>
                        <a:rPr lang="en-US" altLang="zh-TW" sz="2800" kern="1200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+mn-cs"/>
                        </a:rPr>
                        <a:t>………………………………………...</a:t>
                      </a:r>
                      <a:r>
                        <a:rPr lang="zh-TW" altLang="en-US" sz="2400" kern="1200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+mn-cs"/>
                        </a:rPr>
                        <a:t>約</a:t>
                      </a:r>
                      <a:r>
                        <a:rPr lang="en-US" altLang="zh-TW" sz="2400" kern="1200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+mn-cs"/>
                        </a:rPr>
                        <a:t>27%</a:t>
                      </a:r>
                      <a:endParaRPr lang="zh-TW" altLang="en-US" sz="2800" kern="1200" dirty="0" smtClean="0">
                        <a:solidFill>
                          <a:schemeClr val="tx1"/>
                        </a:solidFill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378" rtl="0" eaLnBrk="1" latinLnBrk="0" hangingPunct="1">
                        <a:defRPr/>
                      </a:pPr>
                      <a:r>
                        <a:rPr lang="zh-TW" altLang="en-US" sz="2800" b="1" kern="1200" dirty="0" smtClean="0">
                          <a:solidFill>
                            <a:srgbClr val="FF0000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Apple LiGothic Medium"/>
                        </a:rPr>
                        <a:t>堅持到底</a:t>
                      </a:r>
                      <a:endParaRPr lang="en-US" altLang="zh-TW" sz="2800" b="1" kern="1200" dirty="0" smtClean="0">
                        <a:solidFill>
                          <a:srgbClr val="FF0000"/>
                        </a:solidFill>
                        <a:latin typeface="Adobe 黑体 Std R" panose="020B0400000000000000" pitchFamily="34" charset="-128"/>
                        <a:ea typeface="Adobe 黑体 Std R" panose="020B0400000000000000" pitchFamily="34" charset="-128"/>
                        <a:cs typeface="Apple LiGothic Medium"/>
                      </a:endParaRPr>
                    </a:p>
                    <a:p>
                      <a:pPr algn="ctr" defTabSz="914378" eaLnBrk="1" hangingPunct="1">
                        <a:defRPr/>
                      </a:pPr>
                      <a:r>
                        <a:rPr lang="zh-TW" altLang="en-US" sz="2800" b="1" dirty="0" smtClean="0">
                          <a:solidFill>
                            <a:schemeClr val="tx1"/>
                          </a:solidFill>
                          <a:latin typeface="Adobe 黑体 Std R" panose="020B0400000000000000" pitchFamily="34" charset="-128"/>
                          <a:ea typeface="Adobe 黑体 Std R" panose="020B0400000000000000" pitchFamily="34" charset="-128"/>
                          <a:cs typeface="Apple LiGothic Medium"/>
                        </a:rPr>
                        <a:t>保持彈性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765177"/>
                  </a:ext>
                </a:extLst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04FDE-707B-44E2-B6BB-CA11A7F15976}" type="slidenum">
              <a:rPr lang="en-US" altLang="zh-TW" smtClean="0"/>
              <a:pPr>
                <a:defRPr/>
              </a:pPr>
              <a:t>36</a:t>
            </a:fld>
            <a:endParaRPr lang="en-US" altLang="zh-TW"/>
          </a:p>
        </p:txBody>
      </p:sp>
      <p:sp>
        <p:nvSpPr>
          <p:cNvPr id="12" name="矩形 11">
            <a:hlinkClick r:id="rId3"/>
          </p:cNvPr>
          <p:cNvSpPr/>
          <p:nvPr/>
        </p:nvSpPr>
        <p:spPr>
          <a:xfrm>
            <a:off x="371604" y="1124744"/>
            <a:ext cx="1620000" cy="900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3600" b="1" dirty="0" smtClean="0">
                <a:solidFill>
                  <a:schemeClr val="accent6">
                    <a:lumMod val="50000"/>
                  </a:schemeClr>
                </a:solidFill>
              </a:rPr>
              <a:t>大學問</a:t>
            </a:r>
            <a:endParaRPr lang="en-US" altLang="zh-TW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矩形 12">
            <a:hlinkClick r:id="rId4"/>
          </p:cNvPr>
          <p:cNvSpPr/>
          <p:nvPr/>
        </p:nvSpPr>
        <p:spPr>
          <a:xfrm>
            <a:off x="7271928" y="1139507"/>
            <a:ext cx="1619659" cy="900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accent6">
                    <a:lumMod val="50000"/>
                  </a:schemeClr>
                </a:solidFill>
              </a:rPr>
              <a:t>大學招生</a:t>
            </a:r>
            <a:endParaRPr lang="en-US" altLang="zh-TW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zh-TW" altLang="en-US" sz="2800" b="1" dirty="0" smtClean="0">
                <a:solidFill>
                  <a:schemeClr val="accent6">
                    <a:lumMod val="50000"/>
                  </a:schemeClr>
                </a:solidFill>
              </a:rPr>
              <a:t>委員會</a:t>
            </a:r>
            <a:endParaRPr lang="en-US" altLang="zh-TW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向左箭號 2"/>
          <p:cNvSpPr/>
          <p:nvPr/>
        </p:nvSpPr>
        <p:spPr>
          <a:xfrm>
            <a:off x="2037110" y="1522414"/>
            <a:ext cx="662682" cy="481012"/>
          </a:xfrm>
          <a:prstGeom prst="lef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solidFill>
                  <a:schemeClr val="accent6">
                    <a:lumMod val="75000"/>
                  </a:schemeClr>
                </a:solidFill>
              </a:rPr>
              <a:t>按</a:t>
            </a:r>
            <a:r>
              <a:rPr lang="zh-TW" altLang="en-US" sz="1400" dirty="0">
                <a:solidFill>
                  <a:schemeClr val="accent6">
                    <a:lumMod val="75000"/>
                  </a:schemeClr>
                </a:solidFill>
              </a:rPr>
              <a:t>我</a:t>
            </a:r>
          </a:p>
        </p:txBody>
      </p:sp>
      <p:sp>
        <p:nvSpPr>
          <p:cNvPr id="15" name="向左箭號 14"/>
          <p:cNvSpPr/>
          <p:nvPr/>
        </p:nvSpPr>
        <p:spPr>
          <a:xfrm flipH="1">
            <a:off x="6504947" y="1495902"/>
            <a:ext cx="662682" cy="481012"/>
          </a:xfrm>
          <a:prstGeom prst="lef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 smtClean="0">
                <a:solidFill>
                  <a:schemeClr val="accent6">
                    <a:lumMod val="75000"/>
                  </a:schemeClr>
                </a:solidFill>
              </a:rPr>
              <a:t>按</a:t>
            </a:r>
            <a:r>
              <a:rPr lang="zh-TW" altLang="en-US" sz="1400" dirty="0">
                <a:solidFill>
                  <a:schemeClr val="accent6">
                    <a:lumMod val="75000"/>
                  </a:schemeClr>
                </a:solidFill>
              </a:rPr>
              <a:t>我</a:t>
            </a:r>
          </a:p>
        </p:txBody>
      </p:sp>
    </p:spTree>
    <p:extLst>
      <p:ext uri="{BB962C8B-B14F-4D97-AF65-F5344CB8AC3E}">
        <p14:creationId xmlns:p14="http://schemas.microsoft.com/office/powerpoint/2010/main" val="22597466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1" lang="zh-TW" altLang="en-US" sz="3600" dirty="0">
                <a:ln w="19050">
                  <a:noFill/>
                </a:ln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尊重孩子想法，親子討論</a:t>
            </a:r>
          </a:p>
        </p:txBody>
      </p:sp>
      <p:sp>
        <p:nvSpPr>
          <p:cNvPr id="135171" name="內容版面配置區 3"/>
          <p:cNvSpPr>
            <a:spLocks noGrp="1"/>
          </p:cNvSpPr>
          <p:nvPr>
            <p:ph idx="1"/>
          </p:nvPr>
        </p:nvSpPr>
        <p:spPr>
          <a:xfrm>
            <a:off x="611560" y="1614487"/>
            <a:ext cx="8229600" cy="4924425"/>
          </a:xfrm>
        </p:spPr>
        <p:txBody>
          <a:bodyPr/>
          <a:lstStyle/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前國科會主委朱敬一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女兒在取得博士學歷後，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改行當麵包師傅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3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前經建會主委尹啟銘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女兒念完博士後，告訴他「我對你的責任已經盡到」，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就往日本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改學音樂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3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政大博士宋耿郎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賣雞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排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以自己當活教材，告訴孩子弄清楚自己想做什麼，用心去做，「炸雞排裹粉、剪開雞肉、和人互動，都要學習，都帶給我快樂和成就感。」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04FDE-707B-44E2-B6BB-CA11A7F15976}" type="slidenum">
              <a:rPr lang="en-US" altLang="zh-TW" smtClean="0"/>
              <a:pPr>
                <a:defRPr/>
              </a:pPr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6640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內容版面配置區 3"/>
          <p:cNvSpPr>
            <a:spLocks noGrp="1"/>
          </p:cNvSpPr>
          <p:nvPr>
            <p:ph idx="1"/>
          </p:nvPr>
        </p:nvSpPr>
        <p:spPr>
          <a:xfrm>
            <a:off x="498475" y="1673225"/>
            <a:ext cx="8321997" cy="485211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校優秀女同學，從小按照家長安排各種學習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對於志願選擇無想法，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完全由家長安排、規畫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錄取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傳統名校特招考試班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，雖成績表現不差，但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無法應付壓力，得身心症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，高一上學期未結束即辦理休學，家長後悔未與學生深談。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校優秀男同學，家長堅持選擇高中普通科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性向與興趣明顯朝向群科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，會考成績優秀鐵定可上公立高中普通科，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家長堅持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要學生選擇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普通科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錄取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後公立高中普通科，學生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無就學興趣，成績低落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，高一上學期未結束即尋找轉學至職校機會，若無法轉學就要辦理休學，家長後悔未尊重學生想法。</a:t>
            </a:r>
          </a:p>
        </p:txBody>
      </p:sp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2627313" y="404813"/>
            <a:ext cx="410527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案例分享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04FDE-707B-44E2-B6BB-CA11A7F15976}" type="slidenum">
              <a:rPr lang="en-US" altLang="zh-TW" smtClean="0"/>
              <a:pPr>
                <a:defRPr/>
              </a:pPr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053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D62A63-77D1-4E09-BC80-0D0185527F94}" type="slidenum">
              <a:rPr lang="en-US" altLang="zh-TW" sz="1200">
                <a:solidFill>
                  <a:srgbClr val="0C3226"/>
                </a:solidFill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zh-TW" sz="1200">
              <a:solidFill>
                <a:srgbClr val="0C3226"/>
              </a:solidFill>
            </a:endParaRPr>
          </a:p>
        </p:txBody>
      </p:sp>
      <p:sp>
        <p:nvSpPr>
          <p:cNvPr id="137219" name="內容版面配置區 3"/>
          <p:cNvSpPr>
            <a:spLocks noGrp="1"/>
          </p:cNvSpPr>
          <p:nvPr>
            <p:ph idx="1"/>
          </p:nvPr>
        </p:nvSpPr>
        <p:spPr>
          <a:xfrm>
            <a:off x="457200" y="1700610"/>
            <a:ext cx="8362950" cy="5020866"/>
          </a:xfrm>
        </p:spPr>
        <p:txBody>
          <a:bodyPr/>
          <a:lstStyle/>
          <a:p>
            <a:pPr>
              <a:buFont typeface="Wingdings" panose="05000000000000000000" pitchFamily="2" charset="2"/>
              <a:buChar char="|"/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校優秀男同學，雙親均為教師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學生性向與興趣均為普通科，學生成績優秀鐵可上公立高中普通科，但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家長研究認為技職繁星對學生升學有利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堅持安排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選讀群科。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錄取後，學生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無就學興趣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，高一上學期未結束即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鬧家庭革命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，家長後悔未尊重學生想法，目前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尋找轉學機會。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|"/>
            </a:pP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校優秀女同學，選讀五專後欲轉回高中職受困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學生性向與興趣朝向五專類科，家長也尊重，但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未弄清高中職、五專之升學差異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錄取五專後，發現畢業後插大或升大專院校之選擇較少，故欲轉回高中高職體系，但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學分間無法相互採認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2586037" y="260648"/>
            <a:ext cx="410527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案例分享</a:t>
            </a:r>
          </a:p>
        </p:txBody>
      </p:sp>
    </p:spTree>
    <p:extLst>
      <p:ext uri="{BB962C8B-B14F-4D97-AF65-F5344CB8AC3E}">
        <p14:creationId xmlns:p14="http://schemas.microsoft.com/office/powerpoint/2010/main" val="228074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0"/>
            <a:ext cx="7883525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900113" y="476672"/>
            <a:ext cx="7514031" cy="623813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82651" y="1268760"/>
            <a:ext cx="7531494" cy="91564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874713" y="5373688"/>
            <a:ext cx="7632700" cy="1484312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4788024" y="1556792"/>
            <a:ext cx="2808000" cy="288032"/>
            <a:chOff x="4788024" y="1556792"/>
            <a:chExt cx="2808000" cy="288032"/>
          </a:xfrm>
        </p:grpSpPr>
        <p:cxnSp>
          <p:nvCxnSpPr>
            <p:cNvPr id="3" name="直線接點 2"/>
            <p:cNvCxnSpPr/>
            <p:nvPr/>
          </p:nvCxnSpPr>
          <p:spPr>
            <a:xfrm>
              <a:off x="4788024" y="1844824"/>
              <a:ext cx="2808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矩形 3"/>
            <p:cNvSpPr/>
            <p:nvPr/>
          </p:nvSpPr>
          <p:spPr>
            <a:xfrm>
              <a:off x="4788024" y="1556792"/>
              <a:ext cx="1296144" cy="2880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4298588" y="6216837"/>
            <a:ext cx="4115556" cy="316379"/>
            <a:chOff x="4298588" y="6216837"/>
            <a:chExt cx="4115556" cy="316379"/>
          </a:xfrm>
        </p:grpSpPr>
        <p:grpSp>
          <p:nvGrpSpPr>
            <p:cNvPr id="11" name="群組 10"/>
            <p:cNvGrpSpPr/>
            <p:nvPr/>
          </p:nvGrpSpPr>
          <p:grpSpPr>
            <a:xfrm>
              <a:off x="4298588" y="6219825"/>
              <a:ext cx="4104000" cy="313391"/>
              <a:chOff x="4788024" y="1531433"/>
              <a:chExt cx="4104000" cy="313391"/>
            </a:xfrm>
          </p:grpSpPr>
          <p:cxnSp>
            <p:nvCxnSpPr>
              <p:cNvPr id="12" name="直線接點 11"/>
              <p:cNvCxnSpPr/>
              <p:nvPr/>
            </p:nvCxnSpPr>
            <p:spPr>
              <a:xfrm>
                <a:off x="4788024" y="1844824"/>
                <a:ext cx="41040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矩形 12"/>
              <p:cNvSpPr/>
              <p:nvPr/>
            </p:nvSpPr>
            <p:spPr>
              <a:xfrm>
                <a:off x="5997540" y="1531433"/>
                <a:ext cx="2016000" cy="29620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4" name="矩形 13"/>
            <p:cNvSpPr/>
            <p:nvPr/>
          </p:nvSpPr>
          <p:spPr>
            <a:xfrm>
              <a:off x="7694144" y="6216837"/>
              <a:ext cx="720000" cy="29620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  <p:sp>
        <p:nvSpPr>
          <p:cNvPr id="10" name="矩形圖說文字 9"/>
          <p:cNvSpPr/>
          <p:nvPr/>
        </p:nvSpPr>
        <p:spPr>
          <a:xfrm>
            <a:off x="-55829" y="776449"/>
            <a:ext cx="1861083" cy="648072"/>
          </a:xfrm>
          <a:prstGeom prst="wedgeRectCallout">
            <a:avLst>
              <a:gd name="adj1" fmla="val 41450"/>
              <a:gd name="adj2" fmla="val 6480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</a:rPr>
              <a:t>試</a:t>
            </a:r>
            <a:r>
              <a:rPr lang="zh-TW" altLang="en-US" sz="2000" b="1" dirty="0" smtClean="0">
                <a:solidFill>
                  <a:schemeClr val="accent6">
                    <a:lumMod val="50000"/>
                  </a:schemeClr>
                </a:solidFill>
              </a:rPr>
              <a:t>模擬未錄</a:t>
            </a: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</a:rPr>
              <a:t>取</a:t>
            </a:r>
          </a:p>
        </p:txBody>
      </p:sp>
      <p:sp>
        <p:nvSpPr>
          <p:cNvPr id="16" name="矩形圖說文字 15"/>
          <p:cNvSpPr/>
          <p:nvPr/>
        </p:nvSpPr>
        <p:spPr>
          <a:xfrm>
            <a:off x="7270218" y="4311118"/>
            <a:ext cx="1861083" cy="926045"/>
          </a:xfrm>
          <a:prstGeom prst="wedgeRectCallout">
            <a:avLst>
              <a:gd name="adj1" fmla="val -42076"/>
              <a:gd name="adj2" fmla="val 7186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TW" altLang="en-US" sz="2000" b="1" dirty="0" smtClean="0">
                <a:solidFill>
                  <a:schemeClr val="accent6">
                    <a:lumMod val="50000"/>
                  </a:schemeClr>
                </a:solidFill>
              </a:rPr>
              <a:t>選填志願</a:t>
            </a:r>
            <a:endParaRPr lang="en-US" altLang="zh-TW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TW" altLang="en-US" sz="2000" b="1" dirty="0" smtClean="0">
                <a:solidFill>
                  <a:schemeClr val="accent6">
                    <a:lumMod val="50000"/>
                  </a:schemeClr>
                </a:solidFill>
              </a:rPr>
              <a:t>適性選擇</a:t>
            </a:r>
            <a:endParaRPr lang="zh-TW" alt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3563888" y="2564904"/>
            <a:ext cx="3024000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>
            <a:off x="1547664" y="2852936"/>
            <a:ext cx="3024000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圖說文字 21"/>
          <p:cNvSpPr/>
          <p:nvPr/>
        </p:nvSpPr>
        <p:spPr>
          <a:xfrm>
            <a:off x="0" y="3152051"/>
            <a:ext cx="1861083" cy="648072"/>
          </a:xfrm>
          <a:prstGeom prst="wedgeRectCallout">
            <a:avLst>
              <a:gd name="adj1" fmla="val 39983"/>
              <a:gd name="adj2" fmla="val -8049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</a:rPr>
              <a:t>適</a:t>
            </a:r>
            <a:r>
              <a:rPr lang="zh-TW" altLang="en-US" sz="2000" b="1" dirty="0" smtClean="0">
                <a:solidFill>
                  <a:schemeClr val="accent6">
                    <a:lumMod val="50000"/>
                  </a:schemeClr>
                </a:solidFill>
              </a:rPr>
              <a:t>性輔導有</a:t>
            </a: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</a:rPr>
              <a:t>成</a:t>
            </a:r>
          </a:p>
        </p:txBody>
      </p:sp>
    </p:spTree>
    <p:extLst>
      <p:ext uri="{BB962C8B-B14F-4D97-AF65-F5344CB8AC3E}">
        <p14:creationId xmlns:p14="http://schemas.microsoft.com/office/powerpoint/2010/main" val="141822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1"/>
          <p:cNvPicPr>
            <a:picLocks noChangeAspect="1"/>
          </p:cNvPicPr>
          <p:nvPr/>
        </p:nvPicPr>
        <p:blipFill rotWithShape="1">
          <a:blip r:embed="rId2" cstate="print"/>
          <a:srcRect t="28559"/>
          <a:stretch/>
        </p:blipFill>
        <p:spPr bwMode="auto">
          <a:xfrm>
            <a:off x="-642974" y="714357"/>
            <a:ext cx="10715700" cy="650085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cxnSp>
        <p:nvCxnSpPr>
          <p:cNvPr id="7" name="直線接點 6"/>
          <p:cNvCxnSpPr/>
          <p:nvPr/>
        </p:nvCxnSpPr>
        <p:spPr>
          <a:xfrm>
            <a:off x="-34925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244" name="矩形 40"/>
          <p:cNvSpPr>
            <a:spLocks noChangeArrowheads="1"/>
          </p:cNvSpPr>
          <p:nvPr/>
        </p:nvSpPr>
        <p:spPr bwMode="auto">
          <a:xfrm>
            <a:off x="-36513" y="0"/>
            <a:ext cx="9169401" cy="444500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138245" name="Picture 2" descr="D:\學輔科資料\簡報圖案\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15875"/>
            <a:ext cx="19605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矩形 83"/>
          <p:cNvSpPr/>
          <p:nvPr/>
        </p:nvSpPr>
        <p:spPr>
          <a:xfrm>
            <a:off x="4824413" y="44450"/>
            <a:ext cx="43561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志願選填試探後輔導策略與特色作法</a:t>
            </a:r>
            <a:endParaRPr lang="zh-TW" altLang="en-US" sz="2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-23813" y="741363"/>
            <a:ext cx="9167813" cy="1368425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6" name="內容版面配置區 2"/>
          <p:cNvSpPr>
            <a:spLocks noGrp="1"/>
          </p:cNvSpPr>
          <p:nvPr>
            <p:ph idx="1"/>
          </p:nvPr>
        </p:nvSpPr>
        <p:spPr>
          <a:xfrm>
            <a:off x="323850" y="1095375"/>
            <a:ext cx="8351838" cy="809625"/>
          </a:xfrm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110000"/>
              </a:lnSpc>
              <a:spcBef>
                <a:spcPts val="600"/>
              </a:spcBef>
              <a:buFont typeface="Arial" charset="0"/>
              <a:buNone/>
              <a:defRPr/>
            </a:pPr>
            <a:r>
              <a:rPr lang="zh-TW" altLang="en-US" sz="3600" b="1" dirty="0" smtClean="0">
                <a:solidFill>
                  <a:srgbClr val="FFFF99"/>
                </a:solidFill>
                <a:latin typeface="Adobe 繁黑體 Std B" pitchFamily="34" charset="-120"/>
                <a:ea typeface="Adobe 繁黑體 Std B" pitchFamily="34" charset="-120"/>
              </a:rPr>
              <a:t>志願選</a:t>
            </a:r>
            <a:r>
              <a:rPr lang="zh-TW" altLang="en-US" sz="3600" b="1" dirty="0">
                <a:solidFill>
                  <a:srgbClr val="FFFF99"/>
                </a:solidFill>
                <a:latin typeface="Adobe 繁黑體 Std B" pitchFamily="34" charset="-120"/>
                <a:ea typeface="Adobe 繁黑體 Std B" pitchFamily="34" charset="-120"/>
              </a:rPr>
              <a:t>填</a:t>
            </a:r>
            <a:r>
              <a:rPr lang="zh-TW" altLang="en-US" sz="3600" b="1" dirty="0" smtClean="0">
                <a:solidFill>
                  <a:srgbClr val="FFFF99"/>
                </a:solidFill>
                <a:latin typeface="Adobe 繁黑體 Std B" pitchFamily="34" charset="-120"/>
                <a:ea typeface="Adobe 繁黑體 Std B" pitchFamily="34" charset="-120"/>
              </a:rPr>
              <a:t>輔導案例討論</a:t>
            </a:r>
            <a:endParaRPr lang="zh-TW" altLang="en-US" sz="36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</p:txBody>
      </p:sp>
      <p:cxnSp>
        <p:nvCxnSpPr>
          <p:cNvPr id="87" name="直線接點 86"/>
          <p:cNvCxnSpPr/>
          <p:nvPr/>
        </p:nvCxnSpPr>
        <p:spPr>
          <a:xfrm>
            <a:off x="-23813" y="1041400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/>
          <p:cNvCxnSpPr/>
          <p:nvPr/>
        </p:nvCxnSpPr>
        <p:spPr>
          <a:xfrm>
            <a:off x="-36513" y="1833563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2048413" y="5720380"/>
            <a:ext cx="5032147" cy="92333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成就每一個孩子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04FDE-707B-44E2-B6BB-CA11A7F15976}" type="slidenum">
              <a:rPr lang="en-US" altLang="zh-TW" smtClean="0"/>
              <a:pPr>
                <a:defRPr/>
              </a:pPr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26388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資料庫圖表 7"/>
          <p:cNvGraphicFramePr/>
          <p:nvPr>
            <p:extLst/>
          </p:nvPr>
        </p:nvGraphicFramePr>
        <p:xfrm>
          <a:off x="457200" y="548680"/>
          <a:ext cx="8229600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內容版面配置區 8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683568" y="2060848"/>
          <a:ext cx="8640960" cy="4459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473384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資料庫圖表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-42863"/>
            <a:ext cx="8277225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39" name="Picture 4" descr="https://encrypted-tbn0.gstatic.com/images?q=tbn:ANd9GcQDHj3bG4gZPKyeImmReVOBn-Hlg7v-oh-HiVfMpzsNJRoRLXU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365625"/>
            <a:ext cx="23907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0" name="內容版面配置區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8577263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729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標題 1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altLang="en-US" sz="4800" dirty="0" smtClean="0">
                <a:ln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個別序位</a:t>
            </a:r>
          </a:p>
        </p:txBody>
      </p:sp>
      <p:sp>
        <p:nvSpPr>
          <p:cNvPr id="144387" name="內容版面配置區 2"/>
          <p:cNvSpPr>
            <a:spLocks noGrp="1"/>
          </p:cNvSpPr>
          <p:nvPr>
            <p:ph idx="4294967295"/>
          </p:nvPr>
        </p:nvSpPr>
        <p:spPr>
          <a:xfrm>
            <a:off x="685800" y="1981200"/>
            <a:ext cx="8207375" cy="4471988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¯"/>
            </a:pP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今年「個別序位」區間比率為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0.3%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，且不少於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1%</a:t>
            </a:r>
            <a:r>
              <a:rPr lang="zh-TW" altLang="en-US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en-US" altLang="zh-TW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0.01</a:t>
            </a:r>
            <a:r>
              <a:rPr lang="zh-TW" altLang="en-US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0.3%</a:t>
            </a:r>
            <a:r>
              <a:rPr lang="zh-TW" altLang="en-US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en-US" altLang="zh-TW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0.003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21000 X 0.003=63(</a:t>
            </a:r>
            <a:r>
              <a:rPr lang="zh-TW" altLang="en-US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少於</a:t>
            </a:r>
            <a:r>
              <a:rPr lang="en-US" altLang="zh-TW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所以桃連區個別序位累積人數區間為</a:t>
            </a:r>
            <a:r>
              <a:rPr lang="en-US" altLang="zh-TW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en-US" altLang="zh-TW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¯"/>
            </a:pPr>
            <a:endParaRPr lang="zh-TW" altLang="en-US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118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59692" y="836712"/>
          <a:ext cx="8984307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5411" name="文字方塊 6"/>
          <p:cNvSpPr txBox="1">
            <a:spLocks noChangeArrowheads="1"/>
          </p:cNvSpPr>
          <p:nvPr/>
        </p:nvSpPr>
        <p:spPr bwMode="auto">
          <a:xfrm>
            <a:off x="286405" y="2500313"/>
            <a:ext cx="52322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１各項目加總總積分</a:t>
            </a:r>
          </a:p>
        </p:txBody>
      </p:sp>
      <p:sp>
        <p:nvSpPr>
          <p:cNvPr id="145412" name="文字方塊 7"/>
          <p:cNvSpPr txBox="1">
            <a:spLocks noChangeArrowheads="1"/>
          </p:cNvSpPr>
          <p:nvPr/>
        </p:nvSpPr>
        <p:spPr bwMode="auto">
          <a:xfrm>
            <a:off x="880130" y="2500313"/>
            <a:ext cx="523220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２低收入戶學生優先</a:t>
            </a:r>
          </a:p>
        </p:txBody>
      </p:sp>
      <p:sp>
        <p:nvSpPr>
          <p:cNvPr id="145413" name="文字方塊 8"/>
          <p:cNvSpPr txBox="1">
            <a:spLocks noChangeArrowheads="1"/>
          </p:cNvSpPr>
          <p:nvPr/>
        </p:nvSpPr>
        <p:spPr bwMode="auto">
          <a:xfrm>
            <a:off x="1475443" y="2492375"/>
            <a:ext cx="52322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３適性輔導總積分</a:t>
            </a:r>
          </a:p>
        </p:txBody>
      </p:sp>
      <p:sp>
        <p:nvSpPr>
          <p:cNvPr id="145414" name="文字方塊 9"/>
          <p:cNvSpPr txBox="1">
            <a:spLocks noChangeArrowheads="1"/>
          </p:cNvSpPr>
          <p:nvPr/>
        </p:nvSpPr>
        <p:spPr bwMode="auto">
          <a:xfrm>
            <a:off x="2032655" y="2500313"/>
            <a:ext cx="523220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４多元學習表現總積分</a:t>
            </a:r>
          </a:p>
        </p:txBody>
      </p:sp>
      <p:sp>
        <p:nvSpPr>
          <p:cNvPr id="145415" name="文字方塊 10"/>
          <p:cNvSpPr txBox="1">
            <a:spLocks noChangeArrowheads="1"/>
          </p:cNvSpPr>
          <p:nvPr/>
        </p:nvSpPr>
        <p:spPr bwMode="auto">
          <a:xfrm>
            <a:off x="2608918" y="2500313"/>
            <a:ext cx="52322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５教育會考換算總積分</a:t>
            </a:r>
          </a:p>
        </p:txBody>
      </p:sp>
      <p:sp>
        <p:nvSpPr>
          <p:cNvPr id="145416" name="文字方塊 11"/>
          <p:cNvSpPr txBox="1">
            <a:spLocks noChangeArrowheads="1"/>
          </p:cNvSpPr>
          <p:nvPr/>
        </p:nvSpPr>
        <p:spPr bwMode="auto">
          <a:xfrm>
            <a:off x="3185180" y="2500313"/>
            <a:ext cx="52322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６志願序積分</a:t>
            </a:r>
          </a:p>
        </p:txBody>
      </p:sp>
      <p:sp>
        <p:nvSpPr>
          <p:cNvPr id="145417" name="文字方塊 14"/>
          <p:cNvSpPr txBox="1">
            <a:spLocks noChangeArrowheads="1"/>
          </p:cNvSpPr>
          <p:nvPr/>
        </p:nvSpPr>
        <p:spPr bwMode="auto">
          <a:xfrm>
            <a:off x="6084055" y="2924175"/>
            <a:ext cx="67710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5418" name="文字方塊 16"/>
          <p:cNvSpPr txBox="1">
            <a:spLocks noChangeArrowheads="1"/>
          </p:cNvSpPr>
          <p:nvPr/>
        </p:nvSpPr>
        <p:spPr bwMode="auto">
          <a:xfrm>
            <a:off x="3631367" y="3381375"/>
            <a:ext cx="67710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5419" name="文字方塊 17"/>
          <p:cNvSpPr txBox="1">
            <a:spLocks noChangeArrowheads="1"/>
          </p:cNvSpPr>
          <p:nvPr/>
        </p:nvSpPr>
        <p:spPr bwMode="auto">
          <a:xfrm>
            <a:off x="3783767" y="3533775"/>
            <a:ext cx="67710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5420" name="文字方塊 19"/>
          <p:cNvSpPr txBox="1">
            <a:spLocks noChangeArrowheads="1"/>
          </p:cNvSpPr>
          <p:nvPr/>
        </p:nvSpPr>
        <p:spPr bwMode="auto">
          <a:xfrm>
            <a:off x="4455180" y="2511425"/>
            <a:ext cx="52322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８教育會考國文科標示</a:t>
            </a:r>
          </a:p>
        </p:txBody>
      </p:sp>
      <p:sp>
        <p:nvSpPr>
          <p:cNvPr id="145421" name="文字方塊 20"/>
          <p:cNvSpPr txBox="1">
            <a:spLocks noChangeArrowheads="1"/>
          </p:cNvSpPr>
          <p:nvPr/>
        </p:nvSpPr>
        <p:spPr bwMode="auto">
          <a:xfrm>
            <a:off x="5148918" y="2524125"/>
            <a:ext cx="52322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９教育會考數學科標示</a:t>
            </a:r>
          </a:p>
        </p:txBody>
      </p:sp>
      <p:sp>
        <p:nvSpPr>
          <p:cNvPr id="145422" name="文字方塊 1"/>
          <p:cNvSpPr txBox="1">
            <a:spLocks noChangeArrowheads="1"/>
          </p:cNvSpPr>
          <p:nvPr/>
        </p:nvSpPr>
        <p:spPr bwMode="auto">
          <a:xfrm>
            <a:off x="-68263" y="-373063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8726" name="Group 54"/>
          <p:cNvGraphicFramePr>
            <a:graphicFrameLocks noGrp="1"/>
          </p:cNvGraphicFramePr>
          <p:nvPr>
            <p:extLst/>
          </p:nvPr>
        </p:nvGraphicFramePr>
        <p:xfrm>
          <a:off x="37969" y="5828581"/>
          <a:ext cx="6108700" cy="952500"/>
        </p:xfrm>
        <a:graphic>
          <a:graphicData uri="http://schemas.openxmlformats.org/drawingml/2006/table">
            <a:tbl>
              <a:tblPr/>
              <a:tblGrid>
                <a:gridCol w="81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1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83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96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6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kumimoji="0" lang="en-US" altLang="zh-TW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/>
          <p:cNvGraphicFramePr>
            <a:graphicFrameLocks noGrp="1"/>
          </p:cNvGraphicFramePr>
          <p:nvPr>
            <p:extLst/>
          </p:nvPr>
        </p:nvGraphicFramePr>
        <p:xfrm>
          <a:off x="23813" y="1049338"/>
          <a:ext cx="6267450" cy="952500"/>
        </p:xfrm>
        <a:graphic>
          <a:graphicData uri="http://schemas.openxmlformats.org/drawingml/2006/table">
            <a:tbl>
              <a:tblPr/>
              <a:tblGrid>
                <a:gridCol w="781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7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0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6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6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6F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Verdana" panose="020B060403050404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0403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0403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45470" name="群組 4"/>
          <p:cNvGrpSpPr>
            <a:grpSpLocks/>
          </p:cNvGrpSpPr>
          <p:nvPr/>
        </p:nvGrpSpPr>
        <p:grpSpPr bwMode="auto">
          <a:xfrm>
            <a:off x="6397625" y="2441575"/>
            <a:ext cx="614363" cy="3598863"/>
            <a:chOff x="6164801" y="2441134"/>
            <a:chExt cx="614949" cy="3598966"/>
          </a:xfrm>
        </p:grpSpPr>
        <p:sp>
          <p:nvSpPr>
            <p:cNvPr id="145481" name="文字方塊 22"/>
            <p:cNvSpPr txBox="1">
              <a:spLocks noChangeArrowheads="1"/>
            </p:cNvSpPr>
            <p:nvPr/>
          </p:nvSpPr>
          <p:spPr bwMode="auto">
            <a:xfrm>
              <a:off x="6174353" y="2800013"/>
              <a:ext cx="523719" cy="3240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Blip>
                  <a:blip r:embed="rId8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9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8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9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200">
                  <a:solidFill>
                    <a:srgbClr val="66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45482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8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9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8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9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200">
                  <a:solidFill>
                    <a:srgbClr val="66006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</a:t>
              </a:r>
              <a:endParaRPr lang="zh-TW" altLang="en-US" sz="220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5471" name="群組 3"/>
          <p:cNvGrpSpPr>
            <a:grpSpLocks/>
          </p:cNvGrpSpPr>
          <p:nvPr/>
        </p:nvGrpSpPr>
        <p:grpSpPr bwMode="auto">
          <a:xfrm>
            <a:off x="6640691" y="2441575"/>
            <a:ext cx="1088847" cy="3629025"/>
            <a:chOff x="6437794" y="2441134"/>
            <a:chExt cx="1088622" cy="3629129"/>
          </a:xfrm>
        </p:grpSpPr>
        <p:sp>
          <p:nvSpPr>
            <p:cNvPr id="145479" name="文字方塊 23"/>
            <p:cNvSpPr txBox="1">
              <a:spLocks noChangeArrowheads="1"/>
            </p:cNvSpPr>
            <p:nvPr/>
          </p:nvSpPr>
          <p:spPr bwMode="auto">
            <a:xfrm>
              <a:off x="6437794" y="2800013"/>
              <a:ext cx="861596" cy="327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Blip>
                  <a:blip r:embed="rId8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9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8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9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20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BiauKai"/>
                </a:rPr>
                <a:t>教育會考自然科標示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20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endParaRPr>
            </a:p>
          </p:txBody>
        </p:sp>
        <p:sp>
          <p:nvSpPr>
            <p:cNvPr id="145480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8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9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8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9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20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12</a:t>
              </a:r>
              <a:endParaRPr lang="zh-TW" altLang="en-US" sz="220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5472" name="群組 7"/>
          <p:cNvGrpSpPr>
            <a:grpSpLocks/>
          </p:cNvGrpSpPr>
          <p:nvPr/>
        </p:nvGrpSpPr>
        <p:grpSpPr bwMode="auto">
          <a:xfrm>
            <a:off x="5746750" y="2449513"/>
            <a:ext cx="771525" cy="3503612"/>
            <a:chOff x="5528746" y="2449616"/>
            <a:chExt cx="771599" cy="3502928"/>
          </a:xfrm>
        </p:grpSpPr>
        <p:sp>
          <p:nvSpPr>
            <p:cNvPr id="145477" name="文字方塊 21"/>
            <p:cNvSpPr txBox="1">
              <a:spLocks noChangeArrowheads="1"/>
            </p:cNvSpPr>
            <p:nvPr/>
          </p:nvSpPr>
          <p:spPr bwMode="auto">
            <a:xfrm>
              <a:off x="5550022" y="2793419"/>
              <a:ext cx="523270" cy="315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spcBef>
                  <a:spcPct val="20000"/>
                </a:spcBef>
                <a:buBlip>
                  <a:blip r:embed="rId8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9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8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9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20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45478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Blip>
                  <a:blip r:embed="rId8"/>
                </a:buBlip>
                <a:defRPr sz="3200">
                  <a:solidFill>
                    <a:srgbClr val="10403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9"/>
                </a:buBlip>
                <a:defRPr sz="2800">
                  <a:solidFill>
                    <a:srgbClr val="10403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8"/>
                </a:buBlip>
                <a:defRPr sz="2400">
                  <a:solidFill>
                    <a:srgbClr val="10403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9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8"/>
                </a:buBlip>
                <a:defRPr sz="2000">
                  <a:solidFill>
                    <a:srgbClr val="10403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20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</a:t>
              </a:r>
              <a:endParaRPr lang="zh-TW" altLang="en-US" sz="220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8" name="標題 1"/>
          <p:cNvSpPr>
            <a:spLocks noGrp="1"/>
          </p:cNvSpPr>
          <p:nvPr>
            <p:ph type="title" idx="4294967295"/>
          </p:nvPr>
        </p:nvSpPr>
        <p:spPr bwMode="auto">
          <a:xfrm>
            <a:off x="24606" y="449330"/>
            <a:ext cx="9119394" cy="576734"/>
          </a:xfrm>
          <a:ln>
            <a:miter lim="800000"/>
            <a:headEnd/>
            <a:tailEnd/>
          </a:ln>
          <a:extLst>
            <a:ext uri="{FAA26D3D-D897-4be2-8F04-BA451C77F1D7}"/>
          </a:extLst>
        </p:spPr>
        <p:txBody>
          <a:bodyPr wrap="square" numCol="1" anchorCtr="0" compatLnSpc="1">
            <a:prstTxWarp prst="textNoShape">
              <a:avLst/>
            </a:prstTxWarp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kern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標楷體" charset="0"/>
              </a:rPr>
              <a:t>109</a:t>
            </a:r>
            <a:r>
              <a:rPr lang="zh-TW" altLang="en-US" sz="3800" kern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標楷體" charset="0"/>
              </a:rPr>
              <a:t>年桃連區</a:t>
            </a:r>
            <a:r>
              <a:rPr lang="zh-TW" altLang="en-US" sz="3800" kern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標楷體" charset="0"/>
              </a:rPr>
              <a:t>免試入學</a:t>
            </a:r>
            <a:r>
              <a:rPr lang="en-US" altLang="zh-TW" sz="3800" kern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標楷體" charset="0"/>
              </a:rPr>
              <a:t>-</a:t>
            </a:r>
            <a:r>
              <a:rPr lang="zh-TW" altLang="en-US" sz="3800" kern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標楷體" charset="0"/>
              </a:rPr>
              <a:t>同分超額比序步驟</a:t>
            </a:r>
          </a:p>
        </p:txBody>
      </p:sp>
      <p:sp>
        <p:nvSpPr>
          <p:cNvPr id="145474" name="文字方塊 24"/>
          <p:cNvSpPr txBox="1">
            <a:spLocks noChangeArrowheads="1"/>
          </p:cNvSpPr>
          <p:nvPr/>
        </p:nvSpPr>
        <p:spPr bwMode="auto">
          <a:xfrm rot="-5400000">
            <a:off x="7464308" y="5222262"/>
            <a:ext cx="861774" cy="249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2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&gt;B&gt;C)</a:t>
            </a:r>
            <a:endParaRPr lang="en-US" altLang="zh-TW" sz="2200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iauKai"/>
            </a:endParaRPr>
          </a:p>
        </p:txBody>
      </p:sp>
      <p:sp>
        <p:nvSpPr>
          <p:cNvPr id="145475" name="文字方塊 24"/>
          <p:cNvSpPr txBox="1">
            <a:spLocks noChangeArrowheads="1"/>
          </p:cNvSpPr>
          <p:nvPr/>
        </p:nvSpPr>
        <p:spPr bwMode="auto">
          <a:xfrm rot="-5400000">
            <a:off x="7477771" y="5273543"/>
            <a:ext cx="523220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iauKai"/>
            </a:endParaRPr>
          </a:p>
        </p:txBody>
      </p:sp>
      <p:sp>
        <p:nvSpPr>
          <p:cNvPr id="2" name="矩形 1"/>
          <p:cNvSpPr/>
          <p:nvPr/>
        </p:nvSpPr>
        <p:spPr bwMode="auto">
          <a:xfrm>
            <a:off x="8064500" y="2133600"/>
            <a:ext cx="900113" cy="35179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kumimoji="0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產</a:t>
            </a:r>
            <a:endParaRPr kumimoji="0" lang="en-US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kumimoji="0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生</a:t>
            </a:r>
            <a:endParaRPr kumimoji="0" lang="en-US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kumimoji="0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endParaRPr kumimoji="0" lang="en-US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kumimoji="0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別</a:t>
            </a:r>
            <a:endParaRPr kumimoji="0" lang="en-US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kumimoji="0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序</a:t>
            </a:r>
            <a:endParaRPr kumimoji="0" lang="en-US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kumimoji="0"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44</a:t>
            </a:fld>
            <a:endParaRPr lang="en-US" altLang="zh-TW"/>
          </a:p>
        </p:txBody>
      </p:sp>
      <p:sp>
        <p:nvSpPr>
          <p:cNvPr id="145423" name="文字方塊 22"/>
          <p:cNvSpPr txBox="1">
            <a:spLocks noChangeArrowheads="1"/>
          </p:cNvSpPr>
          <p:nvPr/>
        </p:nvSpPr>
        <p:spPr bwMode="auto">
          <a:xfrm>
            <a:off x="3729077" y="2001838"/>
            <a:ext cx="553998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７教育會考成績等級標示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rPr>
              <a:t>總點數</a:t>
            </a:r>
          </a:p>
        </p:txBody>
      </p:sp>
      <p:cxnSp>
        <p:nvCxnSpPr>
          <p:cNvPr id="5" name="直線單箭頭接點 4"/>
          <p:cNvCxnSpPr/>
          <p:nvPr/>
        </p:nvCxnSpPr>
        <p:spPr>
          <a:xfrm flipH="1" flipV="1">
            <a:off x="1862137" y="2090019"/>
            <a:ext cx="909664" cy="4341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 flipH="1">
            <a:off x="2813646" y="5448158"/>
            <a:ext cx="979100" cy="3112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/>
          <p:nvPr/>
        </p:nvCxnSpPr>
        <p:spPr>
          <a:xfrm>
            <a:off x="4901812" y="5342230"/>
            <a:ext cx="1951467" cy="7283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3396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標題 1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altLang="en-US" sz="4800" dirty="0">
                <a:ln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個別序位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477792" y="1700808"/>
            <a:ext cx="8340030" cy="4536206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¯"/>
              <a:defRPr/>
            </a:pP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「個別序位」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桃連區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21,000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名畢業學生中，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扣掉已錄取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報到的學生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包含</a:t>
            </a:r>
            <a:r>
              <a:rPr lang="zh-TW" altLang="zh-TW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職科特招</a:t>
            </a:r>
            <a:r>
              <a:rPr lang="zh-TW" altLang="zh-TW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、直升入學、</a:t>
            </a:r>
            <a:r>
              <a:rPr lang="zh-TW" altLang="zh-TW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技優甄審及實用技能班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再以</a:t>
            </a:r>
            <a:r>
              <a:rPr lang="zh-TW" altLang="zh-TW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本區超額比序順序排序之後</a:t>
            </a:r>
            <a:r>
              <a:rPr lang="zh-TW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的落點參考</a:t>
            </a:r>
            <a:r>
              <a:rPr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此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落點並未將志願序此一比序條件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列入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501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標題 1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zh-TW" altLang="en-US" sz="4800" dirty="0">
                <a:ln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個別序位</a:t>
            </a:r>
          </a:p>
        </p:txBody>
      </p:sp>
      <p:sp>
        <p:nvSpPr>
          <p:cNvPr id="20483" name="內容版面配置區 2"/>
          <p:cNvSpPr>
            <a:spLocks noGrp="1"/>
          </p:cNvSpPr>
          <p:nvPr>
            <p:ph idx="4294967295"/>
          </p:nvPr>
        </p:nvSpPr>
        <p:spPr>
          <a:xfrm>
            <a:off x="914400" y="1772816"/>
            <a:ext cx="8229600" cy="417646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¯"/>
              <a:defRPr/>
            </a:pP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「個別序位」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提供我們</a:t>
            </a:r>
            <a:r>
              <a:rPr lang="en-US" altLang="zh-TW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zh-TW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個重要資訊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其一為，</a:t>
            </a:r>
            <a:r>
              <a:rPr lang="zh-TW" altLang="zh-TW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比率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區間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(X%~Y%)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累積</a:t>
            </a:r>
            <a:r>
              <a:rPr lang="zh-TW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人數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區間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(M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~N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¯"/>
              <a:defRPr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舉例：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比率區間為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1.07%~1.42%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累積人數區間為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300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~400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¯"/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重點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能看懂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累積人數</a:t>
            </a:r>
            <a:r>
              <a:rPr lang="zh-TW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46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880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標題 1"/>
          <p:cNvSpPr>
            <a:spLocks noGrp="1"/>
          </p:cNvSpPr>
          <p:nvPr>
            <p:ph type="title" idx="4294967295"/>
          </p:nvPr>
        </p:nvSpPr>
        <p:spPr bwMode="auto">
          <a:xfrm>
            <a:off x="684213" y="3683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zh-TW" altLang="en-US" sz="4800" dirty="0">
                <a:ln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如何使用個別序位</a:t>
            </a:r>
          </a:p>
        </p:txBody>
      </p:sp>
      <p:sp>
        <p:nvSpPr>
          <p:cNvPr id="149507" name="內容版面配置區 2"/>
          <p:cNvSpPr>
            <a:spLocks noGrp="1"/>
          </p:cNvSpPr>
          <p:nvPr>
            <p:ph idx="4294967295"/>
          </p:nvPr>
        </p:nvSpPr>
        <p:spPr>
          <a:xfrm>
            <a:off x="725369" y="1844824"/>
            <a:ext cx="8095103" cy="4248472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ts val="1800"/>
              </a:spcBef>
              <a:buFont typeface="Wingdings" panose="05000000000000000000" pitchFamily="2" charset="2"/>
              <a:buChar char="¯"/>
            </a:pP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知悉</a:t>
            </a:r>
            <a:r>
              <a:rPr lang="zh-TW" altLang="en-US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孩子的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個別序位累積人數</a:t>
            </a:r>
            <a:endParaRPr lang="en-US" altLang="zh-TW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30000"/>
              </a:lnSpc>
              <a:spcBef>
                <a:spcPts val="1800"/>
              </a:spcBef>
              <a:buFont typeface="Wingdings" panose="05000000000000000000" pitchFamily="2" charset="2"/>
              <a:buChar char="¯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知悉</a:t>
            </a:r>
            <a:r>
              <a:rPr lang="zh-TW" altLang="en-US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免試入學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超額比序依序比</a:t>
            </a:r>
          </a:p>
          <a:p>
            <a:pPr>
              <a:lnSpc>
                <a:spcPct val="130000"/>
              </a:lnSpc>
              <a:spcBef>
                <a:spcPts val="1800"/>
              </a:spcBef>
              <a:buFont typeface="Wingdings" panose="05000000000000000000" pitchFamily="2" charset="2"/>
              <a:buChar char="¯"/>
            </a:pPr>
            <a:r>
              <a:rPr lang="zh-TW" altLang="en-US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小邦</a:t>
            </a:r>
            <a:r>
              <a:rPr lang="en-US" altLang="zh-TW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br>
              <a:rPr lang="en-US" altLang="zh-TW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國文</a:t>
            </a:r>
            <a:r>
              <a:rPr lang="en-US" altLang="zh-TW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、數學</a:t>
            </a:r>
            <a:r>
              <a:rPr lang="en-US" altLang="zh-TW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、英語</a:t>
            </a:r>
            <a:r>
              <a:rPr lang="en-US" altLang="zh-TW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、社會</a:t>
            </a:r>
            <a:r>
              <a:rPr lang="en-US" altLang="zh-TW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A++</a:t>
            </a:r>
            <a:r>
              <a:rPr lang="zh-TW" altLang="en-US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、自然</a:t>
            </a:r>
            <a:r>
              <a:rPr lang="en-US" altLang="zh-TW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A++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累積人數</a:t>
            </a:r>
            <a:r>
              <a:rPr lang="en-US" altLang="zh-TW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300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-400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人，小邦可能落在較為接近</a:t>
            </a:r>
            <a:r>
              <a:rPr lang="en-US" altLang="zh-TW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400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人這個範圍。</a:t>
            </a:r>
            <a:endParaRPr lang="en-US" altLang="zh-TW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4930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標題 1"/>
          <p:cNvSpPr>
            <a:spLocks noGrp="1"/>
          </p:cNvSpPr>
          <p:nvPr>
            <p:ph type="title" idx="4294967295"/>
          </p:nvPr>
        </p:nvSpPr>
        <p:spPr bwMode="auto">
          <a:xfrm>
            <a:off x="684213" y="152400"/>
            <a:ext cx="7772400" cy="612775"/>
          </a:xfrm>
          <a:extLst/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zh-TW" altLang="en-US" sz="3600" dirty="0">
                <a:ln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公立高中</a:t>
            </a:r>
            <a:r>
              <a:rPr lang="en-US" altLang="zh-TW" sz="3600" dirty="0">
                <a:ln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dirty="0">
                <a:ln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普通科、綜高</a:t>
            </a:r>
            <a:r>
              <a:rPr lang="en-US" altLang="zh-TW" sz="3600" dirty="0">
                <a:ln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600" dirty="0">
                <a:ln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累積人數</a:t>
            </a:r>
          </a:p>
        </p:txBody>
      </p:sp>
      <p:sp>
        <p:nvSpPr>
          <p:cNvPr id="150531" name="內容版面配置區 2"/>
          <p:cNvSpPr>
            <a:spLocks noGrp="1"/>
          </p:cNvSpPr>
          <p:nvPr>
            <p:ph idx="4294967295"/>
          </p:nvPr>
        </p:nvSpPr>
        <p:spPr>
          <a:xfrm>
            <a:off x="1405499" y="1268760"/>
            <a:ext cx="7772400" cy="5761038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學校        免試人數       累積人數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¯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桃園高中：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700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         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700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¯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中壢高中：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655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       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1,355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¯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武陵高中：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655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       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2,010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</a:p>
          <a:p>
            <a:pPr>
              <a:buFont typeface="Wingdings" panose="05000000000000000000" pitchFamily="2" charset="2"/>
              <a:buChar char="¯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內壢高中：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630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       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2,640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¯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陽明高中：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647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       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3,287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</a:p>
          <a:p>
            <a:pPr>
              <a:buFont typeface="Wingdings" panose="05000000000000000000" pitchFamily="2" charset="2"/>
              <a:buChar char="¯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平鎮高中：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455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       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3,742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¯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楊梅高中：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447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       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4,189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¯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大園國際：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420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       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4,609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¯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南崁高中：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384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       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4,993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¯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大溪高中：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350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       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5,343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4028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標題 1"/>
          <p:cNvSpPr>
            <a:spLocks noGrp="1"/>
          </p:cNvSpPr>
          <p:nvPr>
            <p:ph type="title" idx="4294967295"/>
          </p:nvPr>
        </p:nvSpPr>
        <p:spPr bwMode="auto">
          <a:xfrm>
            <a:off x="684213" y="152400"/>
            <a:ext cx="7772400" cy="612775"/>
          </a:xfrm>
          <a:extLst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zh-TW" altLang="en-US" sz="4000" dirty="0">
                <a:ln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公立高中</a:t>
            </a:r>
            <a:r>
              <a:rPr lang="en-US" altLang="zh-TW" sz="4000" dirty="0">
                <a:ln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ln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普通科、綜高</a:t>
            </a:r>
            <a:r>
              <a:rPr lang="en-US" altLang="zh-TW" sz="4000" dirty="0">
                <a:ln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>
                <a:ln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累積人數</a:t>
            </a:r>
          </a:p>
        </p:txBody>
      </p:sp>
      <p:sp>
        <p:nvSpPr>
          <p:cNvPr id="151555" name="內容版面配置區 2"/>
          <p:cNvSpPr>
            <a:spLocks noGrp="1"/>
          </p:cNvSpPr>
          <p:nvPr>
            <p:ph idx="4294967295"/>
          </p:nvPr>
        </p:nvSpPr>
        <p:spPr>
          <a:xfrm>
            <a:off x="1331640" y="1397896"/>
            <a:ext cx="8604250" cy="3727450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學校        免試人數               累積人數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¯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永豐高中：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339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               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5,682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¯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壽山高中：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330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普通科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6,012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¯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新屋高中：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143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               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6,155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¯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中壢高商：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138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綜合高中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      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6,293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¯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龍潭高中：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135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                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6,428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¯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觀音高中：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126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                   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6,554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（少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125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人）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1583531" y="5125346"/>
          <a:ext cx="5973763" cy="1523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2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43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9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76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4666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solidFill>
                            <a:schemeClr val="tx1"/>
                          </a:solidFill>
                        </a:rPr>
                        <a:t>高中職新生入學編班</a:t>
                      </a:r>
                      <a:r>
                        <a:rPr lang="zh-TW" altLang="en-US" sz="1800" dirty="0" smtClean="0">
                          <a:solidFill>
                            <a:srgbClr val="FF0000"/>
                          </a:solidFill>
                        </a:rPr>
                        <a:t>班級人數變化</a:t>
                      </a:r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42" marR="91442" marT="45729" marB="45729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310"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學年度</a:t>
                      </a:r>
                      <a:endParaRPr lang="zh-TW" altLang="en-US" sz="1800" dirty="0"/>
                    </a:p>
                  </a:txBody>
                  <a:tcPr marL="91442" marR="91442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107</a:t>
                      </a:r>
                      <a:r>
                        <a:rPr lang="zh-TW" altLang="en-US" sz="1800" dirty="0" smtClean="0"/>
                        <a:t>學年度</a:t>
                      </a:r>
                      <a:endParaRPr lang="zh-TW" altLang="en-US" sz="1800" dirty="0"/>
                    </a:p>
                  </a:txBody>
                  <a:tcPr marL="91442" marR="91442"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108</a:t>
                      </a:r>
                      <a:r>
                        <a:rPr lang="zh-TW" altLang="en-US" sz="1800" dirty="0" smtClean="0"/>
                        <a:t>學年度</a:t>
                      </a:r>
                      <a:endParaRPr lang="zh-TW" altLang="en-US" sz="1800" dirty="0"/>
                    </a:p>
                  </a:txBody>
                  <a:tcPr marL="91442" marR="91442" marT="45729" marB="4572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/>
                        <a:t>109</a:t>
                      </a:r>
                      <a:r>
                        <a:rPr lang="zh-TW" altLang="en-US" sz="1800" dirty="0" smtClean="0"/>
                        <a:t>學年度</a:t>
                      </a:r>
                    </a:p>
                  </a:txBody>
                  <a:tcPr marL="91442" marR="91442" marT="45729" marB="4572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954"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普通科、綜高</a:t>
                      </a:r>
                      <a:endParaRPr lang="zh-TW" altLang="en-US" sz="1800" dirty="0"/>
                    </a:p>
                  </a:txBody>
                  <a:tcPr marL="91442" marR="91442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38</a:t>
                      </a:r>
                      <a:endParaRPr lang="zh-TW" altLang="en-US" sz="1800" dirty="0"/>
                    </a:p>
                  </a:txBody>
                  <a:tcPr marL="91442" marR="91442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solidFill>
                            <a:srgbClr val="FF0000"/>
                          </a:solidFill>
                        </a:rPr>
                        <a:t>35</a:t>
                      </a:r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42" marR="91442" marT="45729" marB="4572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954">
                <a:tc>
                  <a:txBody>
                    <a:bodyPr/>
                    <a:lstStyle/>
                    <a:p>
                      <a:r>
                        <a:rPr lang="zh-TW" altLang="en-US" sz="1800" dirty="0" smtClean="0"/>
                        <a:t>專業群科</a:t>
                      </a:r>
                      <a:endParaRPr lang="zh-TW" altLang="en-US" sz="1800" dirty="0"/>
                    </a:p>
                  </a:txBody>
                  <a:tcPr marL="91442" marR="91442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/>
                        <a:t>37</a:t>
                      </a:r>
                      <a:endParaRPr lang="zh-TW" altLang="en-US" sz="1800" dirty="0"/>
                    </a:p>
                  </a:txBody>
                  <a:tcPr marL="91442" marR="91442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9" marB="4572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solidFill>
                            <a:srgbClr val="FF0000"/>
                          </a:solidFill>
                        </a:rPr>
                        <a:t>35</a:t>
                      </a:r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42" marR="91442" marT="45729" marB="4572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4459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251520" y="2492896"/>
            <a:ext cx="8785225" cy="2667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zh-TW" sz="5400" b="0" dirty="0" smtClean="0">
                <a:ln>
                  <a:noFill/>
                </a:ln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5400" b="0" dirty="0" smtClean="0">
                <a:ln>
                  <a:noFill/>
                </a:ln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年適性入學重要日程</a:t>
            </a:r>
          </a:p>
        </p:txBody>
      </p:sp>
      <p:pic>
        <p:nvPicPr>
          <p:cNvPr id="70660" name="群組 2162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25" y="1700808"/>
            <a:ext cx="115887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75467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標題 1"/>
          <p:cNvSpPr>
            <a:spLocks noGrp="1"/>
          </p:cNvSpPr>
          <p:nvPr>
            <p:ph type="title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altLang="en-US" sz="4800" dirty="0">
                <a:ln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志願規畫範例</a:t>
            </a:r>
          </a:p>
        </p:txBody>
      </p:sp>
      <p:sp>
        <p:nvSpPr>
          <p:cNvPr id="152579" name="內容版面配置區 2"/>
          <p:cNvSpPr>
            <a:spLocks noGrp="1"/>
          </p:cNvSpPr>
          <p:nvPr>
            <p:ph idx="4294967295"/>
          </p:nvPr>
        </p:nvSpPr>
        <p:spPr>
          <a:xfrm>
            <a:off x="827584" y="1988840"/>
            <a:ext cx="7776864" cy="341786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小明個別序位累積人數區間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850~950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可填</a:t>
            </a:r>
            <a:endParaRPr lang="en-US" altLang="zh-TW" sz="3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1800"/>
              </a:spcBef>
              <a:buFont typeface="Wingdings" panose="05000000000000000000" pitchFamily="2" charset="2"/>
              <a:buChar char="¯"/>
            </a:pP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第一志願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夢幻志願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武陵高中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邊緣，可拼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ct val="150000"/>
              </a:lnSpc>
              <a:spcBef>
                <a:spcPts val="1800"/>
              </a:spcBef>
              <a:buFont typeface="Wingdings" panose="05000000000000000000" pitchFamily="2" charset="2"/>
              <a:buChar char="¯"/>
            </a:pP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第二志願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現實志願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桃園高中或中大壢中</a:t>
            </a:r>
            <a:endParaRPr lang="en-US" altLang="zh-TW" sz="3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1800"/>
              </a:spcBef>
              <a:buFont typeface="Wingdings" panose="05000000000000000000" pitchFamily="2" charset="2"/>
              <a:buChar char="¯"/>
            </a:pP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第三志願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保險志願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內壢、陽明、平鎮</a:t>
            </a:r>
            <a:r>
              <a:rPr lang="en-US" altLang="zh-TW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50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26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5292725" y="4868863"/>
            <a:ext cx="2087563" cy="15700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個別序位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~10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2242~2492</a:t>
            </a:r>
          </a:p>
        </p:txBody>
      </p:sp>
      <p:sp>
        <p:nvSpPr>
          <p:cNvPr id="3" name="矩形 2"/>
          <p:cNvSpPr/>
          <p:nvPr/>
        </p:nvSpPr>
        <p:spPr>
          <a:xfrm>
            <a:off x="250825" y="2344738"/>
            <a:ext cx="3673475" cy="288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5508625" y="4005263"/>
            <a:ext cx="2519363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夢幻生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51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30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AutoShape 105"/>
          <p:cNvSpPr>
            <a:spLocks noChangeArrowheads="1"/>
          </p:cNvSpPr>
          <p:nvPr/>
        </p:nvSpPr>
        <p:spPr bwMode="gray">
          <a:xfrm>
            <a:off x="3995738" y="1557338"/>
            <a:ext cx="5148262" cy="5184775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6800" rIns="46800" anchor="ctr"/>
          <a:lstStyle>
            <a:lvl1pPr marL="342900" indent="-342900"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None/>
            </a:pPr>
            <a:r>
              <a:rPr kumimoji="0" lang="zh-TW" altLang="en-US" b="1" dirty="0" smtClean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手冊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可幫助學生</a:t>
            </a:r>
            <a:r>
              <a:rPr kumimoji="0" lang="zh-TW" altLang="zh-TW" b="1" dirty="0" smtClean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澄清</a:t>
            </a:r>
            <a:endParaRPr kumimoji="0" lang="en-US" altLang="zh-TW" b="1" dirty="0" smtClean="0">
              <a:solidFill>
                <a:schemeClr val="hlin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kumimoji="0" lang="zh-TW" altLang="en-US" b="1" dirty="0" smtClean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</a:t>
            </a:r>
            <a:r>
              <a:rPr kumimoji="0" lang="zh-TW" altLang="en-US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性向</a:t>
            </a:r>
            <a:r>
              <a:rPr kumimoji="0" lang="zh-TW" altLang="en-US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、興趣、</a:t>
            </a:r>
            <a:r>
              <a:rPr kumimoji="0" lang="zh-TW" altLang="en-US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價值觀</a:t>
            </a:r>
            <a:endParaRPr kumimoji="0" lang="en-US" altLang="zh-TW" b="1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kumimoji="0" lang="zh-TW" altLang="en-US" b="1" dirty="0" smtClean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瞭</a:t>
            </a:r>
            <a:r>
              <a:rPr kumimoji="0" lang="zh-TW" altLang="zh-TW" b="1" dirty="0" smtClean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</a:t>
            </a:r>
            <a:r>
              <a:rPr kumimoji="0" lang="zh-TW" altLang="en-US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家人的</a:t>
            </a:r>
            <a:r>
              <a:rPr kumimoji="0" lang="zh-TW" altLang="en-US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期待</a:t>
            </a:r>
            <a:endParaRPr kumimoji="0" lang="en-US" altLang="zh-TW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kumimoji="0" lang="zh-TW" altLang="en-US" b="1" dirty="0" smtClean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kumimoji="0" lang="zh-TW" altLang="en-US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kumimoji="0" lang="zh-TW" altLang="en-US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表現</a:t>
            </a:r>
            <a:r>
              <a:rPr kumimoji="0" lang="en-US" altLang="zh-TW" sz="1800" b="1" dirty="0" smtClean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kumimoji="0" lang="en-US" altLang="zh-TW" sz="1800" b="1" dirty="0" smtClean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0" lang="zh-TW" altLang="en-US" sz="2400" b="1" dirty="0" smtClean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會考</a:t>
            </a:r>
            <a:r>
              <a:rPr kumimoji="0" lang="zh-TW" altLang="en-US" sz="2400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、學習成就、社團幹部、獎懲、職業試探結果</a:t>
            </a:r>
            <a:r>
              <a:rPr kumimoji="0" lang="zh-TW" altLang="en-US" sz="2400" b="1" dirty="0" smtClean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endParaRPr kumimoji="0" lang="en-US" altLang="zh-TW" sz="2400" b="1" dirty="0" smtClean="0">
              <a:solidFill>
                <a:schemeClr val="hlin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None/>
            </a:pPr>
            <a:r>
              <a:rPr kumimoji="0" lang="zh-TW" altLang="en-US" b="1" dirty="0" smtClean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考量較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適合</a:t>
            </a:r>
            <a:r>
              <a:rPr kumimoji="0" lang="zh-TW" altLang="en-US" b="1" dirty="0" smtClean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哪類</a:t>
            </a:r>
            <a:r>
              <a:rPr kumimoji="0" lang="zh-TW" altLang="en-US" b="1" dirty="0">
                <a:solidFill>
                  <a:schemeClr val="hlin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學校及科別，做為升學選校參考</a:t>
            </a:r>
            <a:endParaRPr kumimoji="0" lang="en-US" altLang="zh-TW" dirty="0">
              <a:solidFill>
                <a:schemeClr val="hlin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5651" name="矩形 5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國中學生生涯輔導紀錄手冊</a:t>
            </a:r>
            <a:endParaRPr lang="zh-TW" altLang="zh-TW" sz="28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565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584325"/>
            <a:ext cx="3989388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579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3" descr="Capture_2016_05_10_20_35_41_5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0"/>
            <a:ext cx="7164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785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5292725" y="4868863"/>
            <a:ext cx="2087563" cy="15700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個別序位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~10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2242~2492</a:t>
            </a:r>
          </a:p>
        </p:txBody>
      </p:sp>
      <p:sp>
        <p:nvSpPr>
          <p:cNvPr id="3" name="矩形 2"/>
          <p:cNvSpPr/>
          <p:nvPr/>
        </p:nvSpPr>
        <p:spPr>
          <a:xfrm>
            <a:off x="250825" y="2344738"/>
            <a:ext cx="3673475" cy="288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5508625" y="4005263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36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甲生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54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4320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5292725" y="4868863"/>
            <a:ext cx="2808288" cy="15700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個別序位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11.39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~11.87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TW" sz="24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2470~2575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950" y="1412875"/>
            <a:ext cx="4448175" cy="288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5508625" y="4005263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36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甲生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1771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P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55575"/>
            <a:ext cx="43497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19" name="Picture 3" descr="P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913"/>
            <a:ext cx="4416425" cy="647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451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3" descr="P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4224338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4" descr="Capture_2017_05_21_21_52_45_5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16113"/>
            <a:ext cx="4162425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57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778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75" name="Text Box 31"/>
          <p:cNvSpPr txBox="1">
            <a:spLocks noChangeArrowheads="1"/>
          </p:cNvSpPr>
          <p:nvPr/>
        </p:nvSpPr>
        <p:spPr bwMode="auto">
          <a:xfrm>
            <a:off x="5724128" y="3930649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36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乙生</a:t>
            </a: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4860032" y="4791075"/>
            <a:ext cx="2087563" cy="15700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個別序位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~41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9968~10217</a:t>
            </a:r>
          </a:p>
        </p:txBody>
      </p:sp>
      <p:sp>
        <p:nvSpPr>
          <p:cNvPr id="3" name="矩形 2"/>
          <p:cNvSpPr/>
          <p:nvPr/>
        </p:nvSpPr>
        <p:spPr>
          <a:xfrm>
            <a:off x="250825" y="2565400"/>
            <a:ext cx="3673475" cy="287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58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107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5035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75" name="Text Box 31"/>
          <p:cNvSpPr txBox="1">
            <a:spLocks noChangeArrowheads="1"/>
          </p:cNvSpPr>
          <p:nvPr/>
        </p:nvSpPr>
        <p:spPr bwMode="auto">
          <a:xfrm>
            <a:off x="5795963" y="414972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36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乙生</a:t>
            </a: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5292725" y="4868863"/>
            <a:ext cx="2735263" cy="15700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個別序位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55.92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~58.08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12130~12600</a:t>
            </a:r>
          </a:p>
        </p:txBody>
      </p:sp>
      <p:sp>
        <p:nvSpPr>
          <p:cNvPr id="3" name="矩形 2"/>
          <p:cNvSpPr/>
          <p:nvPr/>
        </p:nvSpPr>
        <p:spPr>
          <a:xfrm>
            <a:off x="107950" y="2205038"/>
            <a:ext cx="4467225" cy="3603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59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93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0"/>
          <p:cNvSpPr>
            <a:spLocks noChangeArrowheads="1"/>
          </p:cNvSpPr>
          <p:nvPr/>
        </p:nvSpPr>
        <p:spPr bwMode="auto">
          <a:xfrm>
            <a:off x="2268538" y="333375"/>
            <a:ext cx="5399087" cy="579438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prstShdw prst="shdw17" dist="17961" dir="2700000">
              <a:srgbClr val="995C1F"/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zh-TW" altLang="en-US" b="1">
                <a:solidFill>
                  <a:srgbClr val="FFFFFF"/>
                </a:solidFill>
                <a:latin typeface="Calibri" panose="020F0502020204030204" pitchFamily="34" charset="0"/>
                <a:ea typeface="標楷體" panose="03000509000000000000" pitchFamily="65" charset="-120"/>
              </a:rPr>
              <a:t>桃連區入學管道辦理流程圖</a:t>
            </a:r>
          </a:p>
        </p:txBody>
      </p:sp>
      <p:sp>
        <p:nvSpPr>
          <p:cNvPr id="72707" name="AutoShape 74"/>
          <p:cNvSpPr>
            <a:spLocks noChangeArrowheads="1"/>
          </p:cNvSpPr>
          <p:nvPr/>
        </p:nvSpPr>
        <p:spPr bwMode="auto">
          <a:xfrm>
            <a:off x="323528" y="6178550"/>
            <a:ext cx="1109662" cy="407987"/>
          </a:xfrm>
          <a:prstGeom prst="flowChartTerminator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zh-TW" altLang="en-US" sz="14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報到入學</a:t>
            </a:r>
          </a:p>
          <a:p>
            <a:pPr>
              <a:buFontTx/>
              <a:buNone/>
            </a:pPr>
            <a:endParaRPr kumimoji="0" lang="zh-TW" altLang="en-US" sz="1400" b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08" name="AutoShape 4"/>
          <p:cNvSpPr>
            <a:spLocks noChangeArrowheads="1"/>
          </p:cNvSpPr>
          <p:nvPr/>
        </p:nvSpPr>
        <p:spPr bwMode="auto">
          <a:xfrm>
            <a:off x="4070350" y="1401763"/>
            <a:ext cx="1843088" cy="301625"/>
          </a:xfrm>
          <a:prstGeom prst="flowChartPreparation">
            <a:avLst/>
          </a:prstGeom>
          <a:solidFill>
            <a:srgbClr val="FF66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zh-TW" altLang="en-US" sz="14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國中學生</a:t>
            </a:r>
          </a:p>
        </p:txBody>
      </p:sp>
      <p:sp>
        <p:nvSpPr>
          <p:cNvPr id="72709" name="Text Box 64"/>
          <p:cNvSpPr txBox="1">
            <a:spLocks noChangeArrowheads="1"/>
          </p:cNvSpPr>
          <p:nvPr/>
        </p:nvSpPr>
        <p:spPr bwMode="auto">
          <a:xfrm>
            <a:off x="0" y="3860800"/>
            <a:ext cx="122555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endParaRPr kumimoji="0" lang="zh-TW" altLang="en-US" sz="1400" b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FontTx/>
              <a:buNone/>
            </a:pPr>
            <a:r>
              <a:rPr kumimoji="0" lang="en-US" altLang="zh-TW" sz="14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kumimoji="0" lang="zh-TW" altLang="en-US" sz="14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月底</a:t>
            </a:r>
            <a:r>
              <a:rPr kumimoji="0" lang="en-US" altLang="zh-TW" sz="14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~6</a:t>
            </a:r>
            <a:r>
              <a:rPr kumimoji="0" lang="zh-TW" altLang="en-US" sz="14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</a:p>
        </p:txBody>
      </p:sp>
      <p:sp>
        <p:nvSpPr>
          <p:cNvPr id="72710" name="AutoShape 74"/>
          <p:cNvSpPr>
            <a:spLocks noChangeArrowheads="1"/>
          </p:cNvSpPr>
          <p:nvPr/>
        </p:nvSpPr>
        <p:spPr bwMode="auto">
          <a:xfrm>
            <a:off x="3950399" y="6220650"/>
            <a:ext cx="1295400" cy="360363"/>
          </a:xfrm>
          <a:prstGeom prst="flowChartTerminator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zh-TW" altLang="en-US" sz="16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續招</a:t>
            </a:r>
          </a:p>
          <a:p>
            <a:pPr>
              <a:buFontTx/>
              <a:buNone/>
            </a:pPr>
            <a:endParaRPr kumimoji="0" lang="zh-TW" altLang="en-US" sz="2000" b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11" name="Line 85"/>
          <p:cNvSpPr>
            <a:spLocks noChangeShapeType="1"/>
          </p:cNvSpPr>
          <p:nvPr/>
        </p:nvSpPr>
        <p:spPr bwMode="auto">
          <a:xfrm>
            <a:off x="7891463" y="4479925"/>
            <a:ext cx="0" cy="2016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12" name="Line 86"/>
          <p:cNvSpPr>
            <a:spLocks noChangeShapeType="1"/>
          </p:cNvSpPr>
          <p:nvPr/>
        </p:nvSpPr>
        <p:spPr bwMode="auto">
          <a:xfrm>
            <a:off x="6289675" y="1803400"/>
            <a:ext cx="0" cy="2016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13" name="Line 87"/>
          <p:cNvSpPr>
            <a:spLocks noChangeShapeType="1"/>
          </p:cNvSpPr>
          <p:nvPr/>
        </p:nvSpPr>
        <p:spPr bwMode="auto">
          <a:xfrm flipH="1">
            <a:off x="2163763" y="3516313"/>
            <a:ext cx="3175" cy="4714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14" name="AutoShape 10"/>
          <p:cNvSpPr>
            <a:spLocks noChangeArrowheads="1"/>
          </p:cNvSpPr>
          <p:nvPr/>
        </p:nvSpPr>
        <p:spPr bwMode="auto">
          <a:xfrm>
            <a:off x="2768600" y="1997869"/>
            <a:ext cx="1585913" cy="680244"/>
          </a:xfrm>
          <a:prstGeom prst="flowChartProcess">
            <a:avLst/>
          </a:prstGeom>
          <a:solidFill>
            <a:srgbClr val="FF66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3035" tIns="26518" rIns="53035" bIns="26518"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1800"/>
              </a:spcBef>
              <a:buFontTx/>
              <a:buNone/>
            </a:pPr>
            <a:r>
              <a:rPr kumimoji="0" lang="zh-TW" altLang="en-US" sz="1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國中適性輔導</a:t>
            </a:r>
          </a:p>
        </p:txBody>
      </p:sp>
      <p:sp>
        <p:nvSpPr>
          <p:cNvPr id="72715" name="AutoShape 20"/>
          <p:cNvSpPr>
            <a:spLocks noChangeArrowheads="1"/>
          </p:cNvSpPr>
          <p:nvPr/>
        </p:nvSpPr>
        <p:spPr bwMode="auto">
          <a:xfrm>
            <a:off x="3133725" y="4076700"/>
            <a:ext cx="3489325" cy="504825"/>
          </a:xfrm>
          <a:prstGeom prst="flowChartProcess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zh-TW" altLang="en-US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高中、高職免試入學</a:t>
            </a:r>
            <a:endParaRPr kumimoji="0" lang="en-US" altLang="zh-TW" sz="1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</a:t>
            </a:r>
            <a:r>
              <a:rPr kumimoji="0"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技優生</a:t>
            </a:r>
            <a:r>
              <a:rPr kumimoji="0" lang="zh-TW" altLang="en-US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甄審、再</a:t>
            </a:r>
            <a:r>
              <a:rPr kumimoji="0"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一般生</a:t>
            </a:r>
            <a:r>
              <a:rPr kumimoji="0" lang="zh-TW" altLang="en-US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免試入學</a:t>
            </a:r>
            <a:r>
              <a:rPr kumimoji="0" lang="en-US" altLang="zh-TW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ctr">
              <a:spcBef>
                <a:spcPct val="0"/>
              </a:spcBef>
              <a:buFontTx/>
              <a:buNone/>
            </a:pPr>
            <a:endParaRPr kumimoji="0" lang="zh-TW" altLang="en-US" sz="1800" b="1" dirty="0">
              <a:solidFill>
                <a:srgbClr val="0000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16" name="AutoShape 5"/>
          <p:cNvSpPr>
            <a:spLocks noChangeArrowheads="1"/>
          </p:cNvSpPr>
          <p:nvPr/>
        </p:nvSpPr>
        <p:spPr bwMode="auto">
          <a:xfrm>
            <a:off x="3117850" y="3113088"/>
            <a:ext cx="3806825" cy="301625"/>
          </a:xfrm>
          <a:prstGeom prst="flowChartProcess">
            <a:avLst/>
          </a:prstGeom>
          <a:solidFill>
            <a:srgbClr val="FF66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zh-TW" altLang="en-US" sz="14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國中提供學生升學輔導建議</a:t>
            </a:r>
          </a:p>
        </p:txBody>
      </p:sp>
      <p:sp>
        <p:nvSpPr>
          <p:cNvPr id="72717" name="AutoShape 21"/>
          <p:cNvSpPr>
            <a:spLocks noChangeArrowheads="1"/>
          </p:cNvSpPr>
          <p:nvPr/>
        </p:nvSpPr>
        <p:spPr bwMode="auto">
          <a:xfrm>
            <a:off x="1547813" y="4076700"/>
            <a:ext cx="1268412" cy="565150"/>
          </a:xfrm>
          <a:prstGeom prst="flowChartProcess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440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85000"/>
              </a:lnSpc>
              <a:buFontTx/>
              <a:buNone/>
            </a:pPr>
            <a:r>
              <a:rPr kumimoji="0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五專免試入學</a:t>
            </a:r>
          </a:p>
          <a:p>
            <a:pPr algn="ctr">
              <a:lnSpc>
                <a:spcPct val="85000"/>
              </a:lnSpc>
              <a:buFontTx/>
              <a:buNone/>
            </a:pPr>
            <a:r>
              <a:rPr kumimoji="0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北中南可各</a:t>
            </a:r>
          </a:p>
          <a:p>
            <a:pPr algn="ctr">
              <a:lnSpc>
                <a:spcPct val="85000"/>
              </a:lnSpc>
              <a:buFontTx/>
              <a:buNone/>
            </a:pPr>
            <a:r>
              <a:rPr kumimoji="0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報名</a:t>
            </a:r>
            <a:r>
              <a:rPr kumimoji="0"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一所</a:t>
            </a:r>
            <a:r>
              <a:rPr kumimoji="0" lang="zh-TW" altLang="en-US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kumimoji="0" lang="en-US" altLang="zh-TW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72718" name="AutoShape 32"/>
          <p:cNvSpPr>
            <a:spLocks noChangeArrowheads="1"/>
          </p:cNvSpPr>
          <p:nvPr/>
        </p:nvSpPr>
        <p:spPr bwMode="auto">
          <a:xfrm>
            <a:off x="1544637" y="5264547"/>
            <a:ext cx="1268413" cy="403225"/>
          </a:xfrm>
          <a:prstGeom prst="flowChartDecision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zh-TW" altLang="en-US" sz="14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錄取</a:t>
            </a:r>
          </a:p>
        </p:txBody>
      </p:sp>
      <p:sp>
        <p:nvSpPr>
          <p:cNvPr id="72719" name="AutoShape 33"/>
          <p:cNvSpPr>
            <a:spLocks noChangeArrowheads="1"/>
          </p:cNvSpPr>
          <p:nvPr/>
        </p:nvSpPr>
        <p:spPr bwMode="auto">
          <a:xfrm>
            <a:off x="6039892" y="5330031"/>
            <a:ext cx="1268412" cy="403225"/>
          </a:xfrm>
          <a:prstGeom prst="flowChartDecision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zh-TW" altLang="en-US" sz="14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錄取</a:t>
            </a:r>
          </a:p>
        </p:txBody>
      </p:sp>
      <p:sp>
        <p:nvSpPr>
          <p:cNvPr id="72720" name="Line 41"/>
          <p:cNvSpPr>
            <a:spLocks noChangeShapeType="1"/>
          </p:cNvSpPr>
          <p:nvPr/>
        </p:nvSpPr>
        <p:spPr bwMode="auto">
          <a:xfrm flipH="1">
            <a:off x="2171700" y="4581525"/>
            <a:ext cx="11113" cy="6270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21" name="Rectangle 35"/>
          <p:cNvSpPr>
            <a:spLocks noChangeArrowheads="1"/>
          </p:cNvSpPr>
          <p:nvPr/>
        </p:nvSpPr>
        <p:spPr bwMode="auto">
          <a:xfrm>
            <a:off x="6127750" y="5685378"/>
            <a:ext cx="32385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kumimoji="0" lang="en-US" altLang="zh-TW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</a:p>
        </p:txBody>
      </p:sp>
      <p:sp>
        <p:nvSpPr>
          <p:cNvPr id="72722" name="Rectangle 91"/>
          <p:cNvSpPr>
            <a:spLocks noChangeArrowheads="1"/>
          </p:cNvSpPr>
          <p:nvPr/>
        </p:nvSpPr>
        <p:spPr bwMode="auto">
          <a:xfrm>
            <a:off x="2730153" y="3538537"/>
            <a:ext cx="441359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10440" tIns="26518" rIns="10440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kumimoji="0" lang="en-US" altLang="zh-TW" sz="1400" b="1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 </a:t>
            </a:r>
            <a:r>
              <a:rPr kumimoji="0" lang="zh-TW" altLang="en-US" sz="1400" b="1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 同 時 報 名 ， 但 錄 取 後 擇 一 校 報 到 </a:t>
            </a:r>
            <a:r>
              <a:rPr kumimoji="0" lang="en-US" altLang="zh-TW" sz="1400" b="1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en-US" altLang="zh-TW" sz="1400" b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23" name="Rectangle 35"/>
          <p:cNvSpPr>
            <a:spLocks noChangeArrowheads="1"/>
          </p:cNvSpPr>
          <p:nvPr/>
        </p:nvSpPr>
        <p:spPr bwMode="auto">
          <a:xfrm>
            <a:off x="7537419" y="5558630"/>
            <a:ext cx="31750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kumimoji="0" lang="en-US" altLang="zh-TW" sz="14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</a:t>
            </a:r>
          </a:p>
        </p:txBody>
      </p:sp>
      <p:sp>
        <p:nvSpPr>
          <p:cNvPr id="72724" name="AutoShape 20"/>
          <p:cNvSpPr>
            <a:spLocks noChangeArrowheads="1"/>
          </p:cNvSpPr>
          <p:nvPr/>
        </p:nvSpPr>
        <p:spPr bwMode="auto">
          <a:xfrm>
            <a:off x="6877050" y="4076700"/>
            <a:ext cx="1111250" cy="504825"/>
          </a:xfrm>
          <a:prstGeom prst="flowChartProcess">
            <a:avLst/>
          </a:prstGeom>
          <a:solidFill>
            <a:srgbClr val="99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zh-TW" altLang="en-US" sz="14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</a:t>
            </a:r>
          </a:p>
          <a:p>
            <a:pPr algn="ctr">
              <a:buFontTx/>
              <a:buNone/>
            </a:pPr>
            <a:r>
              <a:rPr kumimoji="0" lang="zh-TW" altLang="en-US" sz="14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</a:t>
            </a:r>
          </a:p>
        </p:txBody>
      </p:sp>
      <p:sp>
        <p:nvSpPr>
          <p:cNvPr id="72725" name="Line 101"/>
          <p:cNvSpPr>
            <a:spLocks noChangeShapeType="1"/>
          </p:cNvSpPr>
          <p:nvPr/>
        </p:nvSpPr>
        <p:spPr bwMode="auto">
          <a:xfrm flipH="1">
            <a:off x="5003800" y="3414713"/>
            <a:ext cx="17463" cy="5905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26" name="Line 102"/>
          <p:cNvSpPr>
            <a:spLocks noChangeShapeType="1"/>
          </p:cNvSpPr>
          <p:nvPr/>
        </p:nvSpPr>
        <p:spPr bwMode="auto">
          <a:xfrm>
            <a:off x="5037138" y="4581525"/>
            <a:ext cx="0" cy="1000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27" name="Line 103"/>
          <p:cNvSpPr>
            <a:spLocks noChangeShapeType="1"/>
          </p:cNvSpPr>
          <p:nvPr/>
        </p:nvSpPr>
        <p:spPr bwMode="auto">
          <a:xfrm>
            <a:off x="5037138" y="4681538"/>
            <a:ext cx="28543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29" name="Line 105"/>
          <p:cNvSpPr>
            <a:spLocks noChangeShapeType="1"/>
          </p:cNvSpPr>
          <p:nvPr/>
        </p:nvSpPr>
        <p:spPr bwMode="auto">
          <a:xfrm>
            <a:off x="5021263" y="1703388"/>
            <a:ext cx="0" cy="1000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30" name="Line 106"/>
          <p:cNvSpPr>
            <a:spLocks noChangeShapeType="1"/>
          </p:cNvSpPr>
          <p:nvPr/>
        </p:nvSpPr>
        <p:spPr bwMode="auto">
          <a:xfrm>
            <a:off x="3594100" y="1803400"/>
            <a:ext cx="26955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31" name="Line 107"/>
          <p:cNvSpPr>
            <a:spLocks noChangeShapeType="1"/>
          </p:cNvSpPr>
          <p:nvPr/>
        </p:nvSpPr>
        <p:spPr bwMode="auto">
          <a:xfrm>
            <a:off x="3594100" y="1803400"/>
            <a:ext cx="0" cy="2016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32" name="Line 108"/>
          <p:cNvSpPr>
            <a:spLocks noChangeShapeType="1"/>
          </p:cNvSpPr>
          <p:nvPr/>
        </p:nvSpPr>
        <p:spPr bwMode="auto">
          <a:xfrm>
            <a:off x="6289675" y="2911475"/>
            <a:ext cx="0" cy="66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33" name="Line 109"/>
          <p:cNvSpPr>
            <a:spLocks noChangeShapeType="1"/>
          </p:cNvSpPr>
          <p:nvPr/>
        </p:nvSpPr>
        <p:spPr bwMode="auto">
          <a:xfrm>
            <a:off x="3563938" y="2986088"/>
            <a:ext cx="27368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34" name="Line 110"/>
          <p:cNvSpPr>
            <a:spLocks noChangeShapeType="1"/>
          </p:cNvSpPr>
          <p:nvPr/>
        </p:nvSpPr>
        <p:spPr bwMode="auto">
          <a:xfrm>
            <a:off x="3563938" y="2697163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35" name="Line 111"/>
          <p:cNvSpPr>
            <a:spLocks noChangeShapeType="1"/>
          </p:cNvSpPr>
          <p:nvPr/>
        </p:nvSpPr>
        <p:spPr bwMode="auto">
          <a:xfrm>
            <a:off x="5021263" y="2978150"/>
            <a:ext cx="0" cy="134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36" name="Line 112"/>
          <p:cNvSpPr>
            <a:spLocks noChangeShapeType="1"/>
          </p:cNvSpPr>
          <p:nvPr/>
        </p:nvSpPr>
        <p:spPr bwMode="auto">
          <a:xfrm>
            <a:off x="5021263" y="3514725"/>
            <a:ext cx="285432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37" name="Line 113"/>
          <p:cNvSpPr>
            <a:spLocks noChangeShapeType="1"/>
          </p:cNvSpPr>
          <p:nvPr/>
        </p:nvSpPr>
        <p:spPr bwMode="auto">
          <a:xfrm>
            <a:off x="2166938" y="3514725"/>
            <a:ext cx="285432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38" name="Line 114"/>
          <p:cNvSpPr>
            <a:spLocks noChangeShapeType="1"/>
          </p:cNvSpPr>
          <p:nvPr/>
        </p:nvSpPr>
        <p:spPr bwMode="auto">
          <a:xfrm>
            <a:off x="7281387" y="5703126"/>
            <a:ext cx="663768" cy="38677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39" name="AutoShape 74"/>
          <p:cNvSpPr>
            <a:spLocks noChangeArrowheads="1"/>
          </p:cNvSpPr>
          <p:nvPr/>
        </p:nvSpPr>
        <p:spPr bwMode="auto">
          <a:xfrm>
            <a:off x="7358063" y="6122226"/>
            <a:ext cx="1268412" cy="458787"/>
          </a:xfrm>
          <a:prstGeom prst="flowChartTerminator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zh-TW" altLang="en-US" sz="14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報到入學</a:t>
            </a:r>
          </a:p>
          <a:p>
            <a:pPr>
              <a:buFontTx/>
              <a:buNone/>
            </a:pPr>
            <a:endParaRPr kumimoji="0" lang="zh-TW" altLang="en-US" sz="1400" b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40" name="Rectangle 91"/>
          <p:cNvSpPr>
            <a:spLocks noChangeArrowheads="1"/>
          </p:cNvSpPr>
          <p:nvPr/>
        </p:nvSpPr>
        <p:spPr bwMode="auto">
          <a:xfrm>
            <a:off x="2500313" y="5040733"/>
            <a:ext cx="41227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10440" tIns="26518" rIns="10440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kumimoji="0" lang="en-US" altLang="zh-TW" sz="14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14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 同 時 報 名，但 錄 取 後 擇 一 校 報 到</a:t>
            </a:r>
            <a:r>
              <a:rPr kumimoji="0" lang="en-US" altLang="zh-TW" sz="14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en-US" altLang="zh-TW" sz="1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42" name="Rectangle 70"/>
          <p:cNvSpPr>
            <a:spLocks noChangeArrowheads="1"/>
          </p:cNvSpPr>
          <p:nvPr/>
        </p:nvSpPr>
        <p:spPr bwMode="auto">
          <a:xfrm>
            <a:off x="7875588" y="2308225"/>
            <a:ext cx="1109662" cy="401638"/>
          </a:xfrm>
          <a:prstGeom prst="rect">
            <a:avLst/>
          </a:prstGeom>
          <a:solidFill>
            <a:srgbClr val="99CC00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lIns="10440" tIns="26518" rIns="10440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zh-TW" altLang="en-US" sz="12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</a:t>
            </a:r>
          </a:p>
          <a:p>
            <a:pPr algn="ctr">
              <a:buFontTx/>
              <a:buNone/>
            </a:pPr>
            <a:r>
              <a:rPr kumimoji="0" lang="zh-TW" altLang="en-US" sz="12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術科測驗</a:t>
            </a:r>
            <a:endParaRPr kumimoji="0" lang="zh-TW" altLang="en-US" sz="2400" b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43" name="Line 130"/>
          <p:cNvSpPr>
            <a:spLocks noChangeShapeType="1"/>
          </p:cNvSpPr>
          <p:nvPr/>
        </p:nvSpPr>
        <p:spPr bwMode="auto">
          <a:xfrm>
            <a:off x="7875588" y="3516313"/>
            <a:ext cx="9525" cy="4889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44" name="Line 142"/>
          <p:cNvSpPr>
            <a:spLocks noChangeShapeType="1"/>
          </p:cNvSpPr>
          <p:nvPr/>
        </p:nvSpPr>
        <p:spPr bwMode="auto">
          <a:xfrm flipH="1">
            <a:off x="713232" y="5733256"/>
            <a:ext cx="533876" cy="3566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45" name="Rectangle 35"/>
          <p:cNvSpPr>
            <a:spLocks noChangeArrowheads="1"/>
          </p:cNvSpPr>
          <p:nvPr/>
        </p:nvSpPr>
        <p:spPr bwMode="auto">
          <a:xfrm>
            <a:off x="1247108" y="5490686"/>
            <a:ext cx="275971" cy="20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kumimoji="0" lang="en-US" altLang="zh-TW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</a:t>
            </a:r>
          </a:p>
        </p:txBody>
      </p:sp>
      <p:sp>
        <p:nvSpPr>
          <p:cNvPr id="72746" name="Line 149"/>
          <p:cNvSpPr>
            <a:spLocks noChangeShapeType="1"/>
          </p:cNvSpPr>
          <p:nvPr/>
        </p:nvSpPr>
        <p:spPr bwMode="auto">
          <a:xfrm>
            <a:off x="6289675" y="2441575"/>
            <a:ext cx="1585913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47" name="AutoShape 6"/>
          <p:cNvSpPr>
            <a:spLocks noChangeArrowheads="1"/>
          </p:cNvSpPr>
          <p:nvPr/>
        </p:nvSpPr>
        <p:spPr bwMode="auto">
          <a:xfrm>
            <a:off x="5222876" y="1998874"/>
            <a:ext cx="2020888" cy="679239"/>
          </a:xfrm>
          <a:prstGeom prst="flowChartProcess">
            <a:avLst/>
          </a:prstGeom>
          <a:solidFill>
            <a:srgbClr val="FF66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53035" tIns="26518" rIns="53035" bIns="26518"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kumimoji="0"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國中教育會考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kumimoji="0" lang="zh-TW" altLang="en-US" sz="2000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kumimoji="0" lang="en-US" altLang="zh-TW" sz="2000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5/16-5/17</a:t>
            </a:r>
            <a:r>
              <a:rPr kumimoji="0" lang="zh-TW" altLang="en-US" sz="2000" b="1" dirty="0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</p:txBody>
      </p:sp>
      <p:sp>
        <p:nvSpPr>
          <p:cNvPr id="72748" name="Line 154"/>
          <p:cNvSpPr>
            <a:spLocks noChangeShapeType="1"/>
          </p:cNvSpPr>
          <p:nvPr/>
        </p:nvSpPr>
        <p:spPr bwMode="auto">
          <a:xfrm>
            <a:off x="7399338" y="2422525"/>
            <a:ext cx="1587" cy="477838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49" name="AutoShape 85"/>
          <p:cNvSpPr>
            <a:spLocks noChangeArrowheads="1"/>
          </p:cNvSpPr>
          <p:nvPr/>
        </p:nvSpPr>
        <p:spPr bwMode="auto">
          <a:xfrm>
            <a:off x="7859713" y="2800350"/>
            <a:ext cx="1176337" cy="401638"/>
          </a:xfrm>
          <a:prstGeom prst="flowChartProcess">
            <a:avLst/>
          </a:prstGeom>
          <a:solidFill>
            <a:srgbClr val="CC99FF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kumimoji="0" lang="zh-TW" altLang="en-US" sz="12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身心障礙學生就學輔導</a:t>
            </a:r>
            <a:endParaRPr kumimoji="0" lang="zh-TW" altLang="en-US" sz="2400" b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50" name="Line 156"/>
          <p:cNvSpPr>
            <a:spLocks noChangeShapeType="1"/>
          </p:cNvSpPr>
          <p:nvPr/>
        </p:nvSpPr>
        <p:spPr bwMode="auto">
          <a:xfrm>
            <a:off x="7394575" y="2898775"/>
            <a:ext cx="4318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51" name="Text Box 82"/>
          <p:cNvSpPr txBox="1">
            <a:spLocks noChangeArrowheads="1"/>
          </p:cNvSpPr>
          <p:nvPr/>
        </p:nvSpPr>
        <p:spPr bwMode="auto">
          <a:xfrm>
            <a:off x="7632700" y="1760538"/>
            <a:ext cx="1511300" cy="34073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5C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kumimoji="0"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三、四、五月</a:t>
            </a:r>
          </a:p>
        </p:txBody>
      </p:sp>
      <p:sp>
        <p:nvSpPr>
          <p:cNvPr id="713810" name="Rectangle 83"/>
          <p:cNvSpPr>
            <a:spLocks noChangeArrowheads="1"/>
          </p:cNvSpPr>
          <p:nvPr/>
        </p:nvSpPr>
        <p:spPr bwMode="auto">
          <a:xfrm>
            <a:off x="8101013" y="3273425"/>
            <a:ext cx="1042987" cy="1727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>
              <a:lnSpc>
                <a:spcPct val="96000"/>
              </a:lnSpc>
              <a:spcBef>
                <a:spcPct val="20000"/>
              </a:spcBef>
              <a:defRPr/>
            </a:pPr>
            <a:r>
              <a:rPr kumimoji="0" lang="zh-TW" altLang="en-US" sz="1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音樂、美術</a:t>
            </a:r>
          </a:p>
          <a:p>
            <a:pPr algn="just">
              <a:lnSpc>
                <a:spcPct val="96000"/>
              </a:lnSpc>
              <a:spcBef>
                <a:spcPct val="20000"/>
              </a:spcBef>
              <a:defRPr/>
            </a:pPr>
            <a:r>
              <a:rPr kumimoji="0" lang="zh-TW" altLang="en-US" sz="1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舞蹈、戲劇</a:t>
            </a:r>
          </a:p>
          <a:p>
            <a:pPr algn="just">
              <a:lnSpc>
                <a:spcPct val="96000"/>
              </a:lnSpc>
              <a:spcBef>
                <a:spcPct val="20000"/>
              </a:spcBef>
              <a:defRPr/>
            </a:pPr>
            <a:r>
              <a:rPr kumimoji="0" lang="zh-TW" altLang="en-US" sz="1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藝術才能班</a:t>
            </a:r>
          </a:p>
          <a:p>
            <a:pPr algn="just">
              <a:lnSpc>
                <a:spcPct val="96000"/>
              </a:lnSpc>
              <a:spcBef>
                <a:spcPct val="20000"/>
              </a:spcBef>
              <a:defRPr/>
            </a:pPr>
            <a:r>
              <a:rPr kumimoji="0" lang="zh-TW" altLang="en-US" sz="1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體育班</a:t>
            </a:r>
          </a:p>
          <a:p>
            <a:pPr algn="just">
              <a:lnSpc>
                <a:spcPct val="96000"/>
              </a:lnSpc>
              <a:spcBef>
                <a:spcPct val="20000"/>
              </a:spcBef>
              <a:defRPr/>
            </a:pPr>
            <a:r>
              <a:rPr kumimoji="0" lang="zh-TW" altLang="en-US" sz="1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科學班</a:t>
            </a:r>
          </a:p>
          <a:p>
            <a:pPr algn="just">
              <a:lnSpc>
                <a:spcPct val="96000"/>
              </a:lnSpc>
              <a:spcBef>
                <a:spcPct val="20000"/>
              </a:spcBef>
              <a:defRPr/>
            </a:pPr>
            <a:r>
              <a:rPr kumimoji="0" lang="zh-TW" altLang="en-US" sz="1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特色招生高職甄選入學</a:t>
            </a:r>
            <a:endParaRPr kumimoji="0" lang="en-US" altLang="zh-TW" sz="12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96000"/>
              </a:lnSpc>
              <a:spcBef>
                <a:spcPct val="20000"/>
              </a:spcBef>
              <a:defRPr/>
            </a:pPr>
            <a:r>
              <a:rPr kumimoji="0" lang="zh-TW" altLang="en-US" sz="1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建教合作班</a:t>
            </a:r>
            <a:endParaRPr kumimoji="0" lang="en-US" altLang="zh-TW" sz="12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53" name="Oval 85"/>
          <p:cNvSpPr>
            <a:spLocks noChangeArrowheads="1"/>
          </p:cNvSpPr>
          <p:nvPr/>
        </p:nvSpPr>
        <p:spPr bwMode="auto">
          <a:xfrm>
            <a:off x="0" y="4005263"/>
            <a:ext cx="1187450" cy="576262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buFontTx/>
              <a:buNone/>
            </a:pPr>
            <a:endParaRPr kumimoji="0" lang="zh-TW" altLang="en-US" sz="24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54" name="Oval 87"/>
          <p:cNvSpPr>
            <a:spLocks noChangeArrowheads="1"/>
          </p:cNvSpPr>
          <p:nvPr/>
        </p:nvSpPr>
        <p:spPr bwMode="auto">
          <a:xfrm>
            <a:off x="5072063" y="1857375"/>
            <a:ext cx="2286000" cy="1071563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/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buFontTx/>
              <a:buNone/>
            </a:pPr>
            <a:endParaRPr kumimoji="0" lang="zh-TW" altLang="en-US" sz="24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55" name="Oval 88"/>
          <p:cNvSpPr>
            <a:spLocks noChangeArrowheads="1"/>
          </p:cNvSpPr>
          <p:nvPr/>
        </p:nvSpPr>
        <p:spPr bwMode="auto">
          <a:xfrm>
            <a:off x="7572375" y="1689100"/>
            <a:ext cx="1571625" cy="576263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buFontTx/>
              <a:buNone/>
            </a:pPr>
            <a:endParaRPr kumimoji="0" lang="zh-TW" altLang="en-US" sz="24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56" name="Line 121"/>
          <p:cNvSpPr>
            <a:spLocks noChangeShapeType="1"/>
          </p:cNvSpPr>
          <p:nvPr/>
        </p:nvSpPr>
        <p:spPr bwMode="auto">
          <a:xfrm>
            <a:off x="3237818" y="5690593"/>
            <a:ext cx="614102" cy="42763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757" name="Rectangle 35"/>
          <p:cNvSpPr>
            <a:spLocks noChangeArrowheads="1"/>
          </p:cNvSpPr>
          <p:nvPr/>
        </p:nvSpPr>
        <p:spPr bwMode="auto">
          <a:xfrm>
            <a:off x="2912395" y="5482464"/>
            <a:ext cx="32385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buFontTx/>
              <a:buNone/>
            </a:pPr>
            <a:r>
              <a:rPr kumimoji="0" lang="en-US" altLang="zh-TW" sz="1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</a:p>
        </p:txBody>
      </p:sp>
      <p:sp>
        <p:nvSpPr>
          <p:cNvPr id="72758" name="Text Box 64"/>
          <p:cNvSpPr txBox="1">
            <a:spLocks noChangeArrowheads="1"/>
          </p:cNvSpPr>
          <p:nvPr/>
        </p:nvSpPr>
        <p:spPr bwMode="auto">
          <a:xfrm>
            <a:off x="0" y="4724400"/>
            <a:ext cx="122555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035" tIns="26518" rIns="53035" bIns="26518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buFontTx/>
              <a:buNone/>
            </a:pPr>
            <a:endParaRPr kumimoji="0" lang="zh-TW" altLang="en-US" sz="1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ts val="0"/>
              </a:spcBef>
              <a:buFontTx/>
              <a:buNone/>
            </a:pPr>
            <a:r>
              <a:rPr kumimoji="0" lang="en-US" altLang="zh-TW" sz="2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kumimoji="0" lang="zh-TW" altLang="en-US" sz="20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月初</a:t>
            </a:r>
          </a:p>
        </p:txBody>
      </p:sp>
      <p:sp>
        <p:nvSpPr>
          <p:cNvPr id="72759" name="Oval 85"/>
          <p:cNvSpPr>
            <a:spLocks noChangeArrowheads="1"/>
          </p:cNvSpPr>
          <p:nvPr/>
        </p:nvSpPr>
        <p:spPr bwMode="auto">
          <a:xfrm>
            <a:off x="0" y="4797425"/>
            <a:ext cx="1187450" cy="576263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buFontTx/>
              <a:buNone/>
            </a:pPr>
            <a:endParaRPr kumimoji="0" lang="zh-TW" altLang="en-US" sz="24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Line 121"/>
          <p:cNvSpPr>
            <a:spLocks noChangeShapeType="1"/>
          </p:cNvSpPr>
          <p:nvPr/>
        </p:nvSpPr>
        <p:spPr bwMode="auto">
          <a:xfrm flipH="1">
            <a:off x="5388226" y="5690594"/>
            <a:ext cx="649288" cy="43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Line 87"/>
          <p:cNvSpPr>
            <a:spLocks noChangeShapeType="1"/>
          </p:cNvSpPr>
          <p:nvPr/>
        </p:nvSpPr>
        <p:spPr bwMode="auto">
          <a:xfrm>
            <a:off x="6660232" y="4685507"/>
            <a:ext cx="18700" cy="5790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Line 110"/>
          <p:cNvSpPr>
            <a:spLocks noChangeShapeType="1"/>
          </p:cNvSpPr>
          <p:nvPr/>
        </p:nvSpPr>
        <p:spPr bwMode="auto">
          <a:xfrm>
            <a:off x="6289675" y="2697163"/>
            <a:ext cx="0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48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P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4271962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1" name="Picture 3" descr="P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350"/>
            <a:ext cx="4392613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60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822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1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9" name="Text Box 11"/>
          <p:cNvSpPr txBox="1">
            <a:spLocks noChangeArrowheads="1"/>
          </p:cNvSpPr>
          <p:nvPr/>
        </p:nvSpPr>
        <p:spPr bwMode="auto">
          <a:xfrm>
            <a:off x="6156325" y="4292600"/>
            <a:ext cx="1368425" cy="646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36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丙生</a:t>
            </a:r>
          </a:p>
        </p:txBody>
      </p:sp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5364163" y="4941888"/>
            <a:ext cx="3108325" cy="15700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個別序位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~19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4485~4734</a:t>
            </a:r>
          </a:p>
        </p:txBody>
      </p:sp>
      <p:sp>
        <p:nvSpPr>
          <p:cNvPr id="6" name="矩形 5"/>
          <p:cNvSpPr/>
          <p:nvPr/>
        </p:nvSpPr>
        <p:spPr>
          <a:xfrm>
            <a:off x="228600" y="2870200"/>
            <a:ext cx="3671888" cy="4143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61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80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5400"/>
            <a:ext cx="9137650" cy="496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9" name="Text Box 11"/>
          <p:cNvSpPr txBox="1">
            <a:spLocks noChangeArrowheads="1"/>
          </p:cNvSpPr>
          <p:nvPr/>
        </p:nvSpPr>
        <p:spPr bwMode="auto">
          <a:xfrm>
            <a:off x="6156325" y="4292600"/>
            <a:ext cx="1368425" cy="646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36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丙生</a:t>
            </a:r>
          </a:p>
        </p:txBody>
      </p:sp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5286375" y="4986338"/>
            <a:ext cx="3108325" cy="15700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個別序位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25.28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~25.96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5464~5631</a:t>
            </a:r>
          </a:p>
        </p:txBody>
      </p:sp>
      <p:sp>
        <p:nvSpPr>
          <p:cNvPr id="6" name="矩形 5"/>
          <p:cNvSpPr/>
          <p:nvPr/>
        </p:nvSpPr>
        <p:spPr>
          <a:xfrm>
            <a:off x="6350" y="1773238"/>
            <a:ext cx="4421188" cy="4143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62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7259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5" descr="P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5" name="Picture 6" descr="P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63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855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P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8139"/>
            <a:ext cx="4302224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3" name="Picture 4" descr="Capture_2017_05_21_21_55_30_3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92896"/>
            <a:ext cx="4428554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64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8528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36063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75" name="Text Box 31"/>
          <p:cNvSpPr txBox="1">
            <a:spLocks noChangeArrowheads="1"/>
          </p:cNvSpPr>
          <p:nvPr/>
        </p:nvSpPr>
        <p:spPr bwMode="auto">
          <a:xfrm>
            <a:off x="5253038" y="2276475"/>
            <a:ext cx="1368425" cy="646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丁</a:t>
            </a:r>
            <a:r>
              <a:rPr lang="zh-TW" altLang="en-US" sz="36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</a:t>
            </a:r>
          </a:p>
        </p:txBody>
      </p: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4705350" y="3068638"/>
            <a:ext cx="2314575" cy="15700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個別序位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~17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3984~4236</a:t>
            </a:r>
          </a:p>
        </p:txBody>
      </p:sp>
      <p:sp>
        <p:nvSpPr>
          <p:cNvPr id="7" name="矩形 6"/>
          <p:cNvSpPr/>
          <p:nvPr/>
        </p:nvSpPr>
        <p:spPr>
          <a:xfrm>
            <a:off x="250825" y="2370138"/>
            <a:ext cx="3673475" cy="2873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65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154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75" name="Text Box 31"/>
          <p:cNvSpPr txBox="1">
            <a:spLocks noChangeArrowheads="1"/>
          </p:cNvSpPr>
          <p:nvPr/>
        </p:nvSpPr>
        <p:spPr bwMode="auto">
          <a:xfrm>
            <a:off x="5919788" y="2657475"/>
            <a:ext cx="1368425" cy="646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36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丁</a:t>
            </a:r>
            <a:r>
              <a:rPr lang="zh-TW" altLang="en-US" sz="36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</a:t>
            </a:r>
          </a:p>
        </p:txBody>
      </p: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5580063" y="3644900"/>
            <a:ext cx="2962275" cy="15700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個別序位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25.28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~25.96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5484~5631</a:t>
            </a:r>
          </a:p>
        </p:txBody>
      </p:sp>
      <p:sp>
        <p:nvSpPr>
          <p:cNvPr id="7" name="矩形 6"/>
          <p:cNvSpPr/>
          <p:nvPr/>
        </p:nvSpPr>
        <p:spPr>
          <a:xfrm>
            <a:off x="107950" y="2370138"/>
            <a:ext cx="4464050" cy="4111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66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485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P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0888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47" name="Picture 3" descr="P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67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5918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3" descr="Capture_2017_05_21_21_58_28_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96975"/>
            <a:ext cx="6265862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68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742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6084888" y="4300538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zh-TW" sz="360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36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</a:t>
            </a:r>
          </a:p>
        </p:txBody>
      </p:sp>
      <p:sp>
        <p:nvSpPr>
          <p:cNvPr id="166918" name="Text Box 6"/>
          <p:cNvSpPr txBox="1">
            <a:spLocks noChangeArrowheads="1"/>
          </p:cNvSpPr>
          <p:nvPr/>
        </p:nvSpPr>
        <p:spPr bwMode="auto">
          <a:xfrm>
            <a:off x="5651500" y="5157788"/>
            <a:ext cx="2663825" cy="15684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個別序位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20.48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r>
              <a:rPr lang="en-US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~20.93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endParaRPr lang="en-US" altLang="zh-TW" sz="24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4460~4560</a:t>
            </a:r>
          </a:p>
        </p:txBody>
      </p:sp>
      <p:sp>
        <p:nvSpPr>
          <p:cNvPr id="116743" name="Rectangle 7"/>
          <p:cNvSpPr>
            <a:spLocks noChangeArrowheads="1"/>
          </p:cNvSpPr>
          <p:nvPr/>
        </p:nvSpPr>
        <p:spPr bwMode="auto">
          <a:xfrm>
            <a:off x="0" y="2276475"/>
            <a:ext cx="4572000" cy="3603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69</a:t>
            </a:fld>
            <a:endParaRPr lang="en-US" altLang="zh-TW"/>
          </a:p>
        </p:txBody>
      </p:sp>
      <p:grpSp>
        <p:nvGrpSpPr>
          <p:cNvPr id="3" name="群組 2"/>
          <p:cNvGrpSpPr/>
          <p:nvPr/>
        </p:nvGrpSpPr>
        <p:grpSpPr>
          <a:xfrm>
            <a:off x="395536" y="1628800"/>
            <a:ext cx="3096344" cy="1152128"/>
            <a:chOff x="395536" y="1628800"/>
            <a:chExt cx="3096344" cy="1152128"/>
          </a:xfrm>
        </p:grpSpPr>
        <p:cxnSp>
          <p:nvCxnSpPr>
            <p:cNvPr id="4" name="直線接點 3"/>
            <p:cNvCxnSpPr/>
            <p:nvPr/>
          </p:nvCxnSpPr>
          <p:spPr>
            <a:xfrm>
              <a:off x="1835696" y="2780928"/>
              <a:ext cx="1656184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左大括弧 4"/>
            <p:cNvSpPr/>
            <p:nvPr/>
          </p:nvSpPr>
          <p:spPr>
            <a:xfrm>
              <a:off x="395536" y="1628800"/>
              <a:ext cx="144016" cy="360040"/>
            </a:xfrm>
            <a:prstGeom prst="leftBrac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7353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798566"/>
              </p:ext>
            </p:extLst>
          </p:nvPr>
        </p:nvGraphicFramePr>
        <p:xfrm>
          <a:off x="250825" y="1196975"/>
          <a:ext cx="8715375" cy="518160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0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6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2100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科學班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報名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2020/03/05 ~ 03/06</a:t>
                      </a:r>
                      <a:endParaRPr kumimoji="0" lang="zh-TW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能力檢定</a:t>
                      </a: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2020/03/14</a:t>
                      </a:r>
                      <a:endParaRPr kumimoji="0" lang="zh-TW" altLang="zh-CN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1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錄取報到</a:t>
                      </a: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2020/04/10</a:t>
                      </a:r>
                      <a:endParaRPr kumimoji="0" lang="zh-TW" altLang="zh-CN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275">
                <a:tc row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特色招生專業群科甄選入學</a:t>
                      </a:r>
                      <a:endParaRPr kumimoji="0" lang="zh-TW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報名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2020/03/16 ~ 03/20</a:t>
                      </a:r>
                      <a:endParaRPr kumimoji="0" lang="zh-TW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1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術科測驗</a:t>
                      </a: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2020/04/25 ~ 04/26</a:t>
                      </a:r>
                      <a:endParaRPr kumimoji="0" lang="zh-TW" altLang="zh-CN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1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2020/06/10</a:t>
                      </a:r>
                      <a:endParaRPr kumimoji="0" lang="zh-TW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1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2020/06/11</a:t>
                      </a:r>
                      <a:endParaRPr kumimoji="0" lang="zh-TW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1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放棄、遞補截止</a:t>
                      </a: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2020/06/12</a:t>
                      </a:r>
                      <a:endParaRPr kumimoji="0" lang="zh-TW" altLang="zh-CN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863">
                <a:tc rowSpan="6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免試入學</a:t>
                      </a:r>
                      <a:endParaRPr kumimoji="0" lang="zh-TW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變更就學區申請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2020/05/04 ~05/08</a:t>
                      </a:r>
                      <a:endParaRPr kumimoji="0" lang="zh-TW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1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公告實際招生名額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2020/06/17</a:t>
                      </a:r>
                      <a:endParaRPr kumimoji="0" lang="zh-TW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21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志願選填、序位查詢</a:t>
                      </a:r>
                      <a:endParaRPr kumimoji="0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2020/06/17~ 06/24</a:t>
                      </a:r>
                      <a:endParaRPr kumimoji="0" lang="zh-TW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21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報名截止</a:t>
                      </a:r>
                      <a:endParaRPr kumimoji="0" lang="zh-TW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2020/07/01</a:t>
                      </a:r>
                      <a:endParaRPr kumimoji="0" lang="zh-TW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21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放榜</a:t>
                      </a:r>
                      <a:endParaRPr kumimoji="0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2020/07/08</a:t>
                      </a:r>
                      <a:endParaRPr kumimoji="0" lang="zh-TW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21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報到</a:t>
                      </a:r>
                      <a:endParaRPr kumimoji="0" lang="zh-TW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2020/07/13</a:t>
                      </a:r>
                      <a:endParaRPr kumimoji="0" lang="zh-TW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2100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報名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2020/06/01 ~06/05</a:t>
                      </a:r>
                      <a:endParaRPr kumimoji="0" lang="zh-TW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21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放榜</a:t>
                      </a: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2020/06/10</a:t>
                      </a:r>
                      <a:endParaRPr kumimoji="0" lang="zh-TW" altLang="zh-CN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21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報到</a:t>
                      </a: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2020/06/12</a:t>
                      </a:r>
                      <a:endParaRPr kumimoji="0" lang="zh-TW" altLang="zh-CN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03350" y="188913"/>
            <a:ext cx="6408738" cy="871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年各入學管道辦理時程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  <p:sp>
        <p:nvSpPr>
          <p:cNvPr id="3" name="爆炸 1 2"/>
          <p:cNvSpPr/>
          <p:nvPr/>
        </p:nvSpPr>
        <p:spPr>
          <a:xfrm>
            <a:off x="6156176" y="4941169"/>
            <a:ext cx="1440160" cy="648072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0000FF"/>
                </a:solidFill>
              </a:rPr>
              <a:t>重要</a:t>
            </a:r>
          </a:p>
        </p:txBody>
      </p:sp>
      <p:sp>
        <p:nvSpPr>
          <p:cNvPr id="6" name="爆炸 1 5"/>
          <p:cNvSpPr/>
          <p:nvPr/>
        </p:nvSpPr>
        <p:spPr>
          <a:xfrm>
            <a:off x="6156176" y="2848856"/>
            <a:ext cx="999728" cy="440432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rgbClr val="0000FF"/>
                </a:solidFill>
              </a:rPr>
              <a:t>重要</a:t>
            </a:r>
          </a:p>
        </p:txBody>
      </p:sp>
    </p:spTree>
    <p:extLst>
      <p:ext uri="{BB962C8B-B14F-4D97-AF65-F5344CB8AC3E}">
        <p14:creationId xmlns:p14="http://schemas.microsoft.com/office/powerpoint/2010/main" val="239757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8" name="Text Box 4"/>
          <p:cNvSpPr txBox="1">
            <a:spLocks noChangeArrowheads="1"/>
          </p:cNvSpPr>
          <p:nvPr/>
        </p:nvSpPr>
        <p:spPr bwMode="auto">
          <a:xfrm>
            <a:off x="7091859" y="4381052"/>
            <a:ext cx="1080541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36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3600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</a:t>
            </a:r>
          </a:p>
        </p:txBody>
      </p:sp>
      <p:sp>
        <p:nvSpPr>
          <p:cNvPr id="168966" name="Text Box 6"/>
          <p:cNvSpPr txBox="1">
            <a:spLocks noChangeArrowheads="1"/>
          </p:cNvSpPr>
          <p:nvPr/>
        </p:nvSpPr>
        <p:spPr bwMode="auto">
          <a:xfrm>
            <a:off x="5436096" y="5151437"/>
            <a:ext cx="3024188" cy="15700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個別序位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41.17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r>
              <a:rPr lang="en-US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~41.67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％</a:t>
            </a:r>
            <a:endParaRPr lang="en-US" altLang="zh-TW" sz="24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8972~9078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-38100" y="2781300"/>
            <a:ext cx="4610100" cy="3587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70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02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114" name="群組 396"/>
          <p:cNvGrpSpPr>
            <a:grpSpLocks/>
          </p:cNvGrpSpPr>
          <p:nvPr/>
        </p:nvGrpSpPr>
        <p:grpSpPr bwMode="auto">
          <a:xfrm>
            <a:off x="-180975" y="1125537"/>
            <a:ext cx="9432925" cy="5832476"/>
            <a:chOff x="-180528" y="1124743"/>
            <a:chExt cx="9433048" cy="5832649"/>
          </a:xfrm>
        </p:grpSpPr>
        <p:pic>
          <p:nvPicPr>
            <p:cNvPr id="218118" name="圖片 13" descr="人.bmp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528" y="2523782"/>
              <a:ext cx="4536504" cy="4361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8119" name="Group 14"/>
            <p:cNvGrpSpPr>
              <a:grpSpLocks noChangeAspect="1"/>
            </p:cNvGrpSpPr>
            <p:nvPr/>
          </p:nvGrpSpPr>
          <p:grpSpPr bwMode="auto">
            <a:xfrm>
              <a:off x="6192219" y="3312369"/>
              <a:ext cx="3060301" cy="3645023"/>
              <a:chOff x="1728" y="1440"/>
              <a:chExt cx="2418" cy="2880"/>
            </a:xfrm>
          </p:grpSpPr>
          <p:sp>
            <p:nvSpPr>
              <p:cNvPr id="218121" name="AutoShape 13"/>
              <p:cNvSpPr>
                <a:spLocks noChangeAspect="1" noChangeArrowheads="1" noTextEdit="1"/>
              </p:cNvSpPr>
              <p:nvPr/>
            </p:nvSpPr>
            <p:spPr bwMode="auto">
              <a:xfrm>
                <a:off x="1728" y="1440"/>
                <a:ext cx="2418" cy="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218122" name="Group 215"/>
              <p:cNvGrpSpPr>
                <a:grpSpLocks/>
              </p:cNvGrpSpPr>
              <p:nvPr/>
            </p:nvGrpSpPr>
            <p:grpSpPr bwMode="auto">
              <a:xfrm>
                <a:off x="1732" y="1475"/>
                <a:ext cx="2377" cy="2808"/>
                <a:chOff x="1732" y="1475"/>
                <a:chExt cx="2377" cy="2808"/>
              </a:xfrm>
            </p:grpSpPr>
            <p:sp>
              <p:nvSpPr>
                <p:cNvPr id="218302" name="Freeform 15"/>
                <p:cNvSpPr>
                  <a:spLocks/>
                </p:cNvSpPr>
                <p:nvPr/>
              </p:nvSpPr>
              <p:spPr bwMode="auto">
                <a:xfrm>
                  <a:off x="3767" y="3883"/>
                  <a:ext cx="325" cy="222"/>
                </a:xfrm>
                <a:custGeom>
                  <a:avLst/>
                  <a:gdLst>
                    <a:gd name="T0" fmla="*/ 187 w 325"/>
                    <a:gd name="T1" fmla="*/ 207 h 222"/>
                    <a:gd name="T2" fmla="*/ 5 w 325"/>
                    <a:gd name="T3" fmla="*/ 126 h 222"/>
                    <a:gd name="T4" fmla="*/ 0 w 325"/>
                    <a:gd name="T5" fmla="*/ 48 h 222"/>
                    <a:gd name="T6" fmla="*/ 161 w 325"/>
                    <a:gd name="T7" fmla="*/ 0 h 222"/>
                    <a:gd name="T8" fmla="*/ 299 w 325"/>
                    <a:gd name="T9" fmla="*/ 13 h 222"/>
                    <a:gd name="T10" fmla="*/ 325 w 325"/>
                    <a:gd name="T11" fmla="*/ 61 h 222"/>
                    <a:gd name="T12" fmla="*/ 320 w 325"/>
                    <a:gd name="T13" fmla="*/ 222 h 222"/>
                    <a:gd name="T14" fmla="*/ 187 w 325"/>
                    <a:gd name="T15" fmla="*/ 207 h 222"/>
                    <a:gd name="T16" fmla="*/ 187 w 325"/>
                    <a:gd name="T17" fmla="*/ 207 h 22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25"/>
                    <a:gd name="T28" fmla="*/ 0 h 222"/>
                    <a:gd name="T29" fmla="*/ 325 w 325"/>
                    <a:gd name="T30" fmla="*/ 222 h 22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25" h="222">
                      <a:moveTo>
                        <a:pt x="187" y="207"/>
                      </a:moveTo>
                      <a:lnTo>
                        <a:pt x="5" y="126"/>
                      </a:lnTo>
                      <a:lnTo>
                        <a:pt x="0" y="48"/>
                      </a:lnTo>
                      <a:lnTo>
                        <a:pt x="161" y="0"/>
                      </a:lnTo>
                      <a:lnTo>
                        <a:pt x="299" y="13"/>
                      </a:lnTo>
                      <a:lnTo>
                        <a:pt x="325" y="61"/>
                      </a:lnTo>
                      <a:lnTo>
                        <a:pt x="320" y="222"/>
                      </a:lnTo>
                      <a:lnTo>
                        <a:pt x="187" y="207"/>
                      </a:lnTo>
                      <a:close/>
                    </a:path>
                  </a:pathLst>
                </a:custGeom>
                <a:solidFill>
                  <a:srgbClr val="BFA8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03" name="Freeform 16"/>
                <p:cNvSpPr>
                  <a:spLocks/>
                </p:cNvSpPr>
                <p:nvPr/>
              </p:nvSpPr>
              <p:spPr bwMode="auto">
                <a:xfrm>
                  <a:off x="1735" y="1479"/>
                  <a:ext cx="2357" cy="2378"/>
                </a:xfrm>
                <a:custGeom>
                  <a:avLst/>
                  <a:gdLst>
                    <a:gd name="T0" fmla="*/ 60 w 2357"/>
                    <a:gd name="T1" fmla="*/ 7 h 2378"/>
                    <a:gd name="T2" fmla="*/ 746 w 2357"/>
                    <a:gd name="T3" fmla="*/ 0 h 2378"/>
                    <a:gd name="T4" fmla="*/ 1978 w 2357"/>
                    <a:gd name="T5" fmla="*/ 13 h 2378"/>
                    <a:gd name="T6" fmla="*/ 2156 w 2357"/>
                    <a:gd name="T7" fmla="*/ 381 h 2378"/>
                    <a:gd name="T8" fmla="*/ 2309 w 2357"/>
                    <a:gd name="T9" fmla="*/ 1223 h 2378"/>
                    <a:gd name="T10" fmla="*/ 2357 w 2357"/>
                    <a:gd name="T11" fmla="*/ 1727 h 2378"/>
                    <a:gd name="T12" fmla="*/ 2320 w 2357"/>
                    <a:gd name="T13" fmla="*/ 1893 h 2378"/>
                    <a:gd name="T14" fmla="*/ 2169 w 2357"/>
                    <a:gd name="T15" fmla="*/ 2065 h 2378"/>
                    <a:gd name="T16" fmla="*/ 1717 w 2357"/>
                    <a:gd name="T17" fmla="*/ 1699 h 2378"/>
                    <a:gd name="T18" fmla="*/ 1262 w 2357"/>
                    <a:gd name="T19" fmla="*/ 1234 h 2378"/>
                    <a:gd name="T20" fmla="*/ 824 w 2357"/>
                    <a:gd name="T21" fmla="*/ 1721 h 2378"/>
                    <a:gd name="T22" fmla="*/ 681 w 2357"/>
                    <a:gd name="T23" fmla="*/ 2225 h 2378"/>
                    <a:gd name="T24" fmla="*/ 433 w 2357"/>
                    <a:gd name="T25" fmla="*/ 2378 h 2378"/>
                    <a:gd name="T26" fmla="*/ 113 w 2357"/>
                    <a:gd name="T27" fmla="*/ 2236 h 2378"/>
                    <a:gd name="T28" fmla="*/ 113 w 2357"/>
                    <a:gd name="T29" fmla="*/ 818 h 2378"/>
                    <a:gd name="T30" fmla="*/ 0 w 2357"/>
                    <a:gd name="T31" fmla="*/ 0 h 2378"/>
                    <a:gd name="T32" fmla="*/ 60 w 2357"/>
                    <a:gd name="T33" fmla="*/ 7 h 2378"/>
                    <a:gd name="T34" fmla="*/ 60 w 2357"/>
                    <a:gd name="T35" fmla="*/ 7 h 2378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357"/>
                    <a:gd name="T55" fmla="*/ 0 h 2378"/>
                    <a:gd name="T56" fmla="*/ 2357 w 2357"/>
                    <a:gd name="T57" fmla="*/ 2378 h 2378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357" h="2378">
                      <a:moveTo>
                        <a:pt x="60" y="7"/>
                      </a:moveTo>
                      <a:lnTo>
                        <a:pt x="746" y="0"/>
                      </a:lnTo>
                      <a:lnTo>
                        <a:pt x="1978" y="13"/>
                      </a:lnTo>
                      <a:lnTo>
                        <a:pt x="2156" y="381"/>
                      </a:lnTo>
                      <a:lnTo>
                        <a:pt x="2309" y="1223"/>
                      </a:lnTo>
                      <a:lnTo>
                        <a:pt x="2357" y="1727"/>
                      </a:lnTo>
                      <a:lnTo>
                        <a:pt x="2320" y="1893"/>
                      </a:lnTo>
                      <a:lnTo>
                        <a:pt x="2169" y="2065"/>
                      </a:lnTo>
                      <a:lnTo>
                        <a:pt x="1717" y="1699"/>
                      </a:lnTo>
                      <a:lnTo>
                        <a:pt x="1262" y="1234"/>
                      </a:lnTo>
                      <a:lnTo>
                        <a:pt x="824" y="1721"/>
                      </a:lnTo>
                      <a:lnTo>
                        <a:pt x="681" y="2225"/>
                      </a:lnTo>
                      <a:lnTo>
                        <a:pt x="433" y="2378"/>
                      </a:lnTo>
                      <a:lnTo>
                        <a:pt x="113" y="2236"/>
                      </a:lnTo>
                      <a:lnTo>
                        <a:pt x="113" y="818"/>
                      </a:lnTo>
                      <a:lnTo>
                        <a:pt x="0" y="0"/>
                      </a:lnTo>
                      <a:lnTo>
                        <a:pt x="60" y="7"/>
                      </a:lnTo>
                      <a:close/>
                    </a:path>
                  </a:pathLst>
                </a:custGeom>
                <a:solidFill>
                  <a:srgbClr val="BDC9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04" name="Freeform 17"/>
                <p:cNvSpPr>
                  <a:spLocks/>
                </p:cNvSpPr>
                <p:nvPr/>
              </p:nvSpPr>
              <p:spPr bwMode="auto">
                <a:xfrm>
                  <a:off x="2686" y="1882"/>
                  <a:ext cx="387" cy="210"/>
                </a:xfrm>
                <a:custGeom>
                  <a:avLst/>
                  <a:gdLst>
                    <a:gd name="T0" fmla="*/ 270 w 387"/>
                    <a:gd name="T1" fmla="*/ 6 h 210"/>
                    <a:gd name="T2" fmla="*/ 241 w 387"/>
                    <a:gd name="T3" fmla="*/ 56 h 210"/>
                    <a:gd name="T4" fmla="*/ 189 w 387"/>
                    <a:gd name="T5" fmla="*/ 41 h 210"/>
                    <a:gd name="T6" fmla="*/ 148 w 387"/>
                    <a:gd name="T7" fmla="*/ 0 h 210"/>
                    <a:gd name="T8" fmla="*/ 26 w 387"/>
                    <a:gd name="T9" fmla="*/ 17 h 210"/>
                    <a:gd name="T10" fmla="*/ 32 w 387"/>
                    <a:gd name="T11" fmla="*/ 106 h 210"/>
                    <a:gd name="T12" fmla="*/ 0 w 387"/>
                    <a:gd name="T13" fmla="*/ 152 h 210"/>
                    <a:gd name="T14" fmla="*/ 97 w 387"/>
                    <a:gd name="T15" fmla="*/ 152 h 210"/>
                    <a:gd name="T16" fmla="*/ 169 w 387"/>
                    <a:gd name="T17" fmla="*/ 187 h 210"/>
                    <a:gd name="T18" fmla="*/ 224 w 387"/>
                    <a:gd name="T19" fmla="*/ 210 h 210"/>
                    <a:gd name="T20" fmla="*/ 245 w 387"/>
                    <a:gd name="T21" fmla="*/ 152 h 210"/>
                    <a:gd name="T22" fmla="*/ 324 w 387"/>
                    <a:gd name="T23" fmla="*/ 187 h 210"/>
                    <a:gd name="T24" fmla="*/ 381 w 387"/>
                    <a:gd name="T25" fmla="*/ 158 h 210"/>
                    <a:gd name="T26" fmla="*/ 387 w 387"/>
                    <a:gd name="T27" fmla="*/ 76 h 210"/>
                    <a:gd name="T28" fmla="*/ 270 w 387"/>
                    <a:gd name="T29" fmla="*/ 6 h 210"/>
                    <a:gd name="T30" fmla="*/ 270 w 387"/>
                    <a:gd name="T31" fmla="*/ 6 h 2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387"/>
                    <a:gd name="T49" fmla="*/ 0 h 210"/>
                    <a:gd name="T50" fmla="*/ 387 w 387"/>
                    <a:gd name="T51" fmla="*/ 210 h 2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387" h="210">
                      <a:moveTo>
                        <a:pt x="270" y="6"/>
                      </a:moveTo>
                      <a:lnTo>
                        <a:pt x="241" y="56"/>
                      </a:lnTo>
                      <a:lnTo>
                        <a:pt x="189" y="41"/>
                      </a:lnTo>
                      <a:lnTo>
                        <a:pt x="148" y="0"/>
                      </a:lnTo>
                      <a:lnTo>
                        <a:pt x="26" y="17"/>
                      </a:lnTo>
                      <a:lnTo>
                        <a:pt x="32" y="106"/>
                      </a:lnTo>
                      <a:lnTo>
                        <a:pt x="0" y="152"/>
                      </a:lnTo>
                      <a:lnTo>
                        <a:pt x="97" y="152"/>
                      </a:lnTo>
                      <a:lnTo>
                        <a:pt x="169" y="187"/>
                      </a:lnTo>
                      <a:lnTo>
                        <a:pt x="224" y="210"/>
                      </a:lnTo>
                      <a:lnTo>
                        <a:pt x="245" y="152"/>
                      </a:lnTo>
                      <a:lnTo>
                        <a:pt x="324" y="187"/>
                      </a:lnTo>
                      <a:lnTo>
                        <a:pt x="381" y="158"/>
                      </a:lnTo>
                      <a:lnTo>
                        <a:pt x="387" y="76"/>
                      </a:lnTo>
                      <a:lnTo>
                        <a:pt x="270" y="6"/>
                      </a:lnTo>
                      <a:close/>
                    </a:path>
                  </a:pathLst>
                </a:custGeom>
                <a:solidFill>
                  <a:srgbClr val="D4C2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05" name="Freeform 18"/>
                <p:cNvSpPr>
                  <a:spLocks/>
                </p:cNvSpPr>
                <p:nvPr/>
              </p:nvSpPr>
              <p:spPr bwMode="auto">
                <a:xfrm>
                  <a:off x="1963" y="2771"/>
                  <a:ext cx="2092" cy="1038"/>
                </a:xfrm>
                <a:custGeom>
                  <a:avLst/>
                  <a:gdLst>
                    <a:gd name="T0" fmla="*/ 17 w 2092"/>
                    <a:gd name="T1" fmla="*/ 113 h 1038"/>
                    <a:gd name="T2" fmla="*/ 235 w 2092"/>
                    <a:gd name="T3" fmla="*/ 0 h 1038"/>
                    <a:gd name="T4" fmla="*/ 612 w 2092"/>
                    <a:gd name="T5" fmla="*/ 13 h 1038"/>
                    <a:gd name="T6" fmla="*/ 705 w 2092"/>
                    <a:gd name="T7" fmla="*/ 42 h 1038"/>
                    <a:gd name="T8" fmla="*/ 655 w 2092"/>
                    <a:gd name="T9" fmla="*/ 102 h 1038"/>
                    <a:gd name="T10" fmla="*/ 1301 w 2092"/>
                    <a:gd name="T11" fmla="*/ 113 h 1038"/>
                    <a:gd name="T12" fmla="*/ 1774 w 2092"/>
                    <a:gd name="T13" fmla="*/ 244 h 1038"/>
                    <a:gd name="T14" fmla="*/ 2092 w 2092"/>
                    <a:gd name="T15" fmla="*/ 263 h 1038"/>
                    <a:gd name="T16" fmla="*/ 2070 w 2092"/>
                    <a:gd name="T17" fmla="*/ 487 h 1038"/>
                    <a:gd name="T18" fmla="*/ 2052 w 2092"/>
                    <a:gd name="T19" fmla="*/ 648 h 1038"/>
                    <a:gd name="T20" fmla="*/ 2033 w 2092"/>
                    <a:gd name="T21" fmla="*/ 723 h 1038"/>
                    <a:gd name="T22" fmla="*/ 1946 w 2092"/>
                    <a:gd name="T23" fmla="*/ 855 h 1038"/>
                    <a:gd name="T24" fmla="*/ 1763 w 2092"/>
                    <a:gd name="T25" fmla="*/ 855 h 1038"/>
                    <a:gd name="T26" fmla="*/ 1585 w 2092"/>
                    <a:gd name="T27" fmla="*/ 546 h 1038"/>
                    <a:gd name="T28" fmla="*/ 1228 w 2092"/>
                    <a:gd name="T29" fmla="*/ 268 h 1038"/>
                    <a:gd name="T30" fmla="*/ 636 w 2092"/>
                    <a:gd name="T31" fmla="*/ 392 h 1038"/>
                    <a:gd name="T32" fmla="*/ 396 w 2092"/>
                    <a:gd name="T33" fmla="*/ 677 h 1038"/>
                    <a:gd name="T34" fmla="*/ 377 w 2092"/>
                    <a:gd name="T35" fmla="*/ 957 h 1038"/>
                    <a:gd name="T36" fmla="*/ 194 w 2092"/>
                    <a:gd name="T37" fmla="*/ 1038 h 1038"/>
                    <a:gd name="T38" fmla="*/ 41 w 2092"/>
                    <a:gd name="T39" fmla="*/ 944 h 1038"/>
                    <a:gd name="T40" fmla="*/ 0 w 2092"/>
                    <a:gd name="T41" fmla="*/ 498 h 1038"/>
                    <a:gd name="T42" fmla="*/ 17 w 2092"/>
                    <a:gd name="T43" fmla="*/ 113 h 1038"/>
                    <a:gd name="T44" fmla="*/ 17 w 2092"/>
                    <a:gd name="T45" fmla="*/ 113 h 103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2092"/>
                    <a:gd name="T70" fmla="*/ 0 h 1038"/>
                    <a:gd name="T71" fmla="*/ 2092 w 2092"/>
                    <a:gd name="T72" fmla="*/ 1038 h 1038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2092" h="1038">
                      <a:moveTo>
                        <a:pt x="17" y="113"/>
                      </a:moveTo>
                      <a:lnTo>
                        <a:pt x="235" y="0"/>
                      </a:lnTo>
                      <a:lnTo>
                        <a:pt x="612" y="13"/>
                      </a:lnTo>
                      <a:lnTo>
                        <a:pt x="705" y="42"/>
                      </a:lnTo>
                      <a:lnTo>
                        <a:pt x="655" y="102"/>
                      </a:lnTo>
                      <a:lnTo>
                        <a:pt x="1301" y="113"/>
                      </a:lnTo>
                      <a:lnTo>
                        <a:pt x="1774" y="244"/>
                      </a:lnTo>
                      <a:lnTo>
                        <a:pt x="2092" y="263"/>
                      </a:lnTo>
                      <a:lnTo>
                        <a:pt x="2070" y="487"/>
                      </a:lnTo>
                      <a:lnTo>
                        <a:pt x="2052" y="648"/>
                      </a:lnTo>
                      <a:lnTo>
                        <a:pt x="2033" y="723"/>
                      </a:lnTo>
                      <a:lnTo>
                        <a:pt x="1946" y="855"/>
                      </a:lnTo>
                      <a:lnTo>
                        <a:pt x="1763" y="855"/>
                      </a:lnTo>
                      <a:lnTo>
                        <a:pt x="1585" y="546"/>
                      </a:lnTo>
                      <a:lnTo>
                        <a:pt x="1228" y="268"/>
                      </a:lnTo>
                      <a:lnTo>
                        <a:pt x="636" y="392"/>
                      </a:lnTo>
                      <a:lnTo>
                        <a:pt x="396" y="677"/>
                      </a:lnTo>
                      <a:lnTo>
                        <a:pt x="377" y="957"/>
                      </a:lnTo>
                      <a:lnTo>
                        <a:pt x="194" y="1038"/>
                      </a:lnTo>
                      <a:lnTo>
                        <a:pt x="41" y="944"/>
                      </a:lnTo>
                      <a:lnTo>
                        <a:pt x="0" y="498"/>
                      </a:lnTo>
                      <a:lnTo>
                        <a:pt x="17" y="113"/>
                      </a:lnTo>
                      <a:close/>
                    </a:path>
                  </a:pathLst>
                </a:custGeom>
                <a:solidFill>
                  <a:srgbClr val="BDD1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06" name="Freeform 19"/>
                <p:cNvSpPr>
                  <a:spLocks/>
                </p:cNvSpPr>
                <p:nvPr/>
              </p:nvSpPr>
              <p:spPr bwMode="auto">
                <a:xfrm>
                  <a:off x="2205" y="2673"/>
                  <a:ext cx="280" cy="320"/>
                </a:xfrm>
                <a:custGeom>
                  <a:avLst/>
                  <a:gdLst>
                    <a:gd name="T0" fmla="*/ 89 w 280"/>
                    <a:gd name="T1" fmla="*/ 50 h 320"/>
                    <a:gd name="T2" fmla="*/ 122 w 280"/>
                    <a:gd name="T3" fmla="*/ 0 h 320"/>
                    <a:gd name="T4" fmla="*/ 165 w 280"/>
                    <a:gd name="T5" fmla="*/ 24 h 320"/>
                    <a:gd name="T6" fmla="*/ 228 w 280"/>
                    <a:gd name="T7" fmla="*/ 57 h 320"/>
                    <a:gd name="T8" fmla="*/ 272 w 280"/>
                    <a:gd name="T9" fmla="*/ 98 h 320"/>
                    <a:gd name="T10" fmla="*/ 280 w 280"/>
                    <a:gd name="T11" fmla="*/ 174 h 320"/>
                    <a:gd name="T12" fmla="*/ 232 w 280"/>
                    <a:gd name="T13" fmla="*/ 163 h 320"/>
                    <a:gd name="T14" fmla="*/ 259 w 280"/>
                    <a:gd name="T15" fmla="*/ 227 h 320"/>
                    <a:gd name="T16" fmla="*/ 232 w 280"/>
                    <a:gd name="T17" fmla="*/ 261 h 320"/>
                    <a:gd name="T18" fmla="*/ 217 w 280"/>
                    <a:gd name="T19" fmla="*/ 290 h 320"/>
                    <a:gd name="T20" fmla="*/ 132 w 280"/>
                    <a:gd name="T21" fmla="*/ 242 h 320"/>
                    <a:gd name="T22" fmla="*/ 78 w 280"/>
                    <a:gd name="T23" fmla="*/ 238 h 320"/>
                    <a:gd name="T24" fmla="*/ 78 w 280"/>
                    <a:gd name="T25" fmla="*/ 320 h 320"/>
                    <a:gd name="T26" fmla="*/ 28 w 280"/>
                    <a:gd name="T27" fmla="*/ 264 h 320"/>
                    <a:gd name="T28" fmla="*/ 0 w 280"/>
                    <a:gd name="T29" fmla="*/ 194 h 320"/>
                    <a:gd name="T30" fmla="*/ 58 w 280"/>
                    <a:gd name="T31" fmla="*/ 111 h 320"/>
                    <a:gd name="T32" fmla="*/ 89 w 280"/>
                    <a:gd name="T33" fmla="*/ 50 h 320"/>
                    <a:gd name="T34" fmla="*/ 89 w 280"/>
                    <a:gd name="T35" fmla="*/ 50 h 3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80"/>
                    <a:gd name="T55" fmla="*/ 0 h 320"/>
                    <a:gd name="T56" fmla="*/ 280 w 280"/>
                    <a:gd name="T57" fmla="*/ 320 h 32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80" h="320">
                      <a:moveTo>
                        <a:pt x="89" y="50"/>
                      </a:moveTo>
                      <a:lnTo>
                        <a:pt x="122" y="0"/>
                      </a:lnTo>
                      <a:lnTo>
                        <a:pt x="165" y="24"/>
                      </a:lnTo>
                      <a:lnTo>
                        <a:pt x="228" y="57"/>
                      </a:lnTo>
                      <a:lnTo>
                        <a:pt x="272" y="98"/>
                      </a:lnTo>
                      <a:lnTo>
                        <a:pt x="280" y="174"/>
                      </a:lnTo>
                      <a:lnTo>
                        <a:pt x="232" y="163"/>
                      </a:lnTo>
                      <a:lnTo>
                        <a:pt x="259" y="227"/>
                      </a:lnTo>
                      <a:lnTo>
                        <a:pt x="232" y="261"/>
                      </a:lnTo>
                      <a:lnTo>
                        <a:pt x="217" y="290"/>
                      </a:lnTo>
                      <a:lnTo>
                        <a:pt x="132" y="242"/>
                      </a:lnTo>
                      <a:lnTo>
                        <a:pt x="78" y="238"/>
                      </a:lnTo>
                      <a:lnTo>
                        <a:pt x="78" y="320"/>
                      </a:lnTo>
                      <a:lnTo>
                        <a:pt x="28" y="264"/>
                      </a:lnTo>
                      <a:lnTo>
                        <a:pt x="0" y="194"/>
                      </a:lnTo>
                      <a:lnTo>
                        <a:pt x="58" y="111"/>
                      </a:lnTo>
                      <a:lnTo>
                        <a:pt x="89" y="50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07" name="Freeform 20"/>
                <p:cNvSpPr>
                  <a:spLocks/>
                </p:cNvSpPr>
                <p:nvPr/>
              </p:nvSpPr>
              <p:spPr bwMode="auto">
                <a:xfrm>
                  <a:off x="2337" y="2704"/>
                  <a:ext cx="153" cy="76"/>
                </a:xfrm>
                <a:custGeom>
                  <a:avLst/>
                  <a:gdLst>
                    <a:gd name="T0" fmla="*/ 0 w 153"/>
                    <a:gd name="T1" fmla="*/ 37 h 76"/>
                    <a:gd name="T2" fmla="*/ 61 w 153"/>
                    <a:gd name="T3" fmla="*/ 0 h 76"/>
                    <a:gd name="T4" fmla="*/ 153 w 153"/>
                    <a:gd name="T5" fmla="*/ 30 h 76"/>
                    <a:gd name="T6" fmla="*/ 148 w 153"/>
                    <a:gd name="T7" fmla="*/ 70 h 76"/>
                    <a:gd name="T8" fmla="*/ 111 w 153"/>
                    <a:gd name="T9" fmla="*/ 76 h 76"/>
                    <a:gd name="T10" fmla="*/ 107 w 153"/>
                    <a:gd name="T11" fmla="*/ 46 h 76"/>
                    <a:gd name="T12" fmla="*/ 70 w 153"/>
                    <a:gd name="T13" fmla="*/ 50 h 76"/>
                    <a:gd name="T14" fmla="*/ 48 w 153"/>
                    <a:gd name="T15" fmla="*/ 37 h 76"/>
                    <a:gd name="T16" fmla="*/ 0 w 153"/>
                    <a:gd name="T17" fmla="*/ 37 h 76"/>
                    <a:gd name="T18" fmla="*/ 0 w 153"/>
                    <a:gd name="T19" fmla="*/ 37 h 7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53"/>
                    <a:gd name="T31" fmla="*/ 0 h 76"/>
                    <a:gd name="T32" fmla="*/ 153 w 153"/>
                    <a:gd name="T33" fmla="*/ 76 h 7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53" h="76">
                      <a:moveTo>
                        <a:pt x="0" y="37"/>
                      </a:moveTo>
                      <a:lnTo>
                        <a:pt x="61" y="0"/>
                      </a:lnTo>
                      <a:lnTo>
                        <a:pt x="153" y="30"/>
                      </a:lnTo>
                      <a:lnTo>
                        <a:pt x="148" y="70"/>
                      </a:lnTo>
                      <a:lnTo>
                        <a:pt x="111" y="76"/>
                      </a:lnTo>
                      <a:lnTo>
                        <a:pt x="107" y="46"/>
                      </a:lnTo>
                      <a:lnTo>
                        <a:pt x="70" y="50"/>
                      </a:lnTo>
                      <a:lnTo>
                        <a:pt x="48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08" name="Freeform 21"/>
                <p:cNvSpPr>
                  <a:spLocks/>
                </p:cNvSpPr>
                <p:nvPr/>
              </p:nvSpPr>
              <p:spPr bwMode="auto">
                <a:xfrm>
                  <a:off x="2152" y="3184"/>
                  <a:ext cx="259" cy="99"/>
                </a:xfrm>
                <a:custGeom>
                  <a:avLst/>
                  <a:gdLst>
                    <a:gd name="T0" fmla="*/ 46 w 259"/>
                    <a:gd name="T1" fmla="*/ 0 h 99"/>
                    <a:gd name="T2" fmla="*/ 183 w 259"/>
                    <a:gd name="T3" fmla="*/ 11 h 99"/>
                    <a:gd name="T4" fmla="*/ 259 w 259"/>
                    <a:gd name="T5" fmla="*/ 35 h 99"/>
                    <a:gd name="T6" fmla="*/ 188 w 259"/>
                    <a:gd name="T7" fmla="*/ 99 h 99"/>
                    <a:gd name="T8" fmla="*/ 0 w 259"/>
                    <a:gd name="T9" fmla="*/ 29 h 99"/>
                    <a:gd name="T10" fmla="*/ 46 w 259"/>
                    <a:gd name="T11" fmla="*/ 0 h 99"/>
                    <a:gd name="T12" fmla="*/ 46 w 259"/>
                    <a:gd name="T13" fmla="*/ 0 h 9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59"/>
                    <a:gd name="T22" fmla="*/ 0 h 99"/>
                    <a:gd name="T23" fmla="*/ 259 w 259"/>
                    <a:gd name="T24" fmla="*/ 99 h 9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59" h="99">
                      <a:moveTo>
                        <a:pt x="46" y="0"/>
                      </a:moveTo>
                      <a:lnTo>
                        <a:pt x="183" y="11"/>
                      </a:lnTo>
                      <a:lnTo>
                        <a:pt x="259" y="35"/>
                      </a:lnTo>
                      <a:lnTo>
                        <a:pt x="188" y="99"/>
                      </a:lnTo>
                      <a:lnTo>
                        <a:pt x="0" y="29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FFF2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09" name="Freeform 22"/>
                <p:cNvSpPr>
                  <a:spLocks/>
                </p:cNvSpPr>
                <p:nvPr/>
              </p:nvSpPr>
              <p:spPr bwMode="auto">
                <a:xfrm>
                  <a:off x="2181" y="4015"/>
                  <a:ext cx="1058" cy="133"/>
                </a:xfrm>
                <a:custGeom>
                  <a:avLst/>
                  <a:gdLst>
                    <a:gd name="T0" fmla="*/ 0 w 1058"/>
                    <a:gd name="T1" fmla="*/ 70 h 133"/>
                    <a:gd name="T2" fmla="*/ 602 w 1058"/>
                    <a:gd name="T3" fmla="*/ 14 h 133"/>
                    <a:gd name="T4" fmla="*/ 910 w 1058"/>
                    <a:gd name="T5" fmla="*/ 0 h 133"/>
                    <a:gd name="T6" fmla="*/ 1058 w 1058"/>
                    <a:gd name="T7" fmla="*/ 20 h 133"/>
                    <a:gd name="T8" fmla="*/ 1049 w 1058"/>
                    <a:gd name="T9" fmla="*/ 66 h 133"/>
                    <a:gd name="T10" fmla="*/ 546 w 1058"/>
                    <a:gd name="T11" fmla="*/ 100 h 133"/>
                    <a:gd name="T12" fmla="*/ 257 w 1058"/>
                    <a:gd name="T13" fmla="*/ 133 h 133"/>
                    <a:gd name="T14" fmla="*/ 65 w 1058"/>
                    <a:gd name="T15" fmla="*/ 116 h 133"/>
                    <a:gd name="T16" fmla="*/ 0 w 1058"/>
                    <a:gd name="T17" fmla="*/ 70 h 133"/>
                    <a:gd name="T18" fmla="*/ 0 w 1058"/>
                    <a:gd name="T19" fmla="*/ 70 h 13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58"/>
                    <a:gd name="T31" fmla="*/ 0 h 133"/>
                    <a:gd name="T32" fmla="*/ 1058 w 1058"/>
                    <a:gd name="T33" fmla="*/ 133 h 13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58" h="133">
                      <a:moveTo>
                        <a:pt x="0" y="70"/>
                      </a:moveTo>
                      <a:lnTo>
                        <a:pt x="602" y="14"/>
                      </a:lnTo>
                      <a:lnTo>
                        <a:pt x="910" y="0"/>
                      </a:lnTo>
                      <a:lnTo>
                        <a:pt x="1058" y="20"/>
                      </a:lnTo>
                      <a:lnTo>
                        <a:pt x="1049" y="66"/>
                      </a:lnTo>
                      <a:lnTo>
                        <a:pt x="546" y="100"/>
                      </a:lnTo>
                      <a:lnTo>
                        <a:pt x="257" y="133"/>
                      </a:lnTo>
                      <a:lnTo>
                        <a:pt x="65" y="116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FFDB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10" name="Freeform 23"/>
                <p:cNvSpPr>
                  <a:spLocks/>
                </p:cNvSpPr>
                <p:nvPr/>
              </p:nvSpPr>
              <p:spPr bwMode="auto">
                <a:xfrm>
                  <a:off x="2092" y="3378"/>
                  <a:ext cx="171" cy="253"/>
                </a:xfrm>
                <a:custGeom>
                  <a:avLst/>
                  <a:gdLst>
                    <a:gd name="T0" fmla="*/ 30 w 171"/>
                    <a:gd name="T1" fmla="*/ 13 h 253"/>
                    <a:gd name="T2" fmla="*/ 171 w 171"/>
                    <a:gd name="T3" fmla="*/ 0 h 253"/>
                    <a:gd name="T4" fmla="*/ 160 w 171"/>
                    <a:gd name="T5" fmla="*/ 54 h 253"/>
                    <a:gd name="T6" fmla="*/ 60 w 171"/>
                    <a:gd name="T7" fmla="*/ 94 h 253"/>
                    <a:gd name="T8" fmla="*/ 124 w 171"/>
                    <a:gd name="T9" fmla="*/ 154 h 253"/>
                    <a:gd name="T10" fmla="*/ 84 w 171"/>
                    <a:gd name="T11" fmla="*/ 191 h 253"/>
                    <a:gd name="T12" fmla="*/ 106 w 171"/>
                    <a:gd name="T13" fmla="*/ 248 h 253"/>
                    <a:gd name="T14" fmla="*/ 30 w 171"/>
                    <a:gd name="T15" fmla="*/ 253 h 253"/>
                    <a:gd name="T16" fmla="*/ 0 w 171"/>
                    <a:gd name="T17" fmla="*/ 166 h 253"/>
                    <a:gd name="T18" fmla="*/ 12 w 171"/>
                    <a:gd name="T19" fmla="*/ 54 h 253"/>
                    <a:gd name="T20" fmla="*/ 30 w 171"/>
                    <a:gd name="T21" fmla="*/ 13 h 253"/>
                    <a:gd name="T22" fmla="*/ 30 w 171"/>
                    <a:gd name="T23" fmla="*/ 13 h 25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1"/>
                    <a:gd name="T37" fmla="*/ 0 h 253"/>
                    <a:gd name="T38" fmla="*/ 171 w 171"/>
                    <a:gd name="T39" fmla="*/ 253 h 25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1" h="253">
                      <a:moveTo>
                        <a:pt x="30" y="13"/>
                      </a:moveTo>
                      <a:lnTo>
                        <a:pt x="171" y="0"/>
                      </a:lnTo>
                      <a:lnTo>
                        <a:pt x="160" y="54"/>
                      </a:lnTo>
                      <a:lnTo>
                        <a:pt x="60" y="94"/>
                      </a:lnTo>
                      <a:lnTo>
                        <a:pt x="124" y="154"/>
                      </a:lnTo>
                      <a:lnTo>
                        <a:pt x="84" y="191"/>
                      </a:lnTo>
                      <a:lnTo>
                        <a:pt x="106" y="248"/>
                      </a:lnTo>
                      <a:lnTo>
                        <a:pt x="30" y="253"/>
                      </a:lnTo>
                      <a:lnTo>
                        <a:pt x="0" y="166"/>
                      </a:lnTo>
                      <a:lnTo>
                        <a:pt x="12" y="54"/>
                      </a:lnTo>
                      <a:lnTo>
                        <a:pt x="30" y="13"/>
                      </a:lnTo>
                      <a:close/>
                    </a:path>
                  </a:pathLst>
                </a:custGeom>
                <a:solidFill>
                  <a:srgbClr val="E8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11" name="Freeform 24"/>
                <p:cNvSpPr>
                  <a:spLocks/>
                </p:cNvSpPr>
                <p:nvPr/>
              </p:nvSpPr>
              <p:spPr bwMode="auto">
                <a:xfrm>
                  <a:off x="1959" y="3935"/>
                  <a:ext cx="1490" cy="341"/>
                </a:xfrm>
                <a:custGeom>
                  <a:avLst/>
                  <a:gdLst>
                    <a:gd name="T0" fmla="*/ 256 w 1490"/>
                    <a:gd name="T1" fmla="*/ 0 h 341"/>
                    <a:gd name="T2" fmla="*/ 143 w 1490"/>
                    <a:gd name="T3" fmla="*/ 80 h 341"/>
                    <a:gd name="T4" fmla="*/ 93 w 1490"/>
                    <a:gd name="T5" fmla="*/ 100 h 341"/>
                    <a:gd name="T6" fmla="*/ 0 w 1490"/>
                    <a:gd name="T7" fmla="*/ 109 h 341"/>
                    <a:gd name="T8" fmla="*/ 30 w 1490"/>
                    <a:gd name="T9" fmla="*/ 248 h 341"/>
                    <a:gd name="T10" fmla="*/ 350 w 1490"/>
                    <a:gd name="T11" fmla="*/ 324 h 341"/>
                    <a:gd name="T12" fmla="*/ 594 w 1490"/>
                    <a:gd name="T13" fmla="*/ 341 h 341"/>
                    <a:gd name="T14" fmla="*/ 912 w 1490"/>
                    <a:gd name="T15" fmla="*/ 341 h 341"/>
                    <a:gd name="T16" fmla="*/ 1151 w 1490"/>
                    <a:gd name="T17" fmla="*/ 322 h 341"/>
                    <a:gd name="T18" fmla="*/ 1371 w 1490"/>
                    <a:gd name="T19" fmla="*/ 300 h 341"/>
                    <a:gd name="T20" fmla="*/ 1478 w 1490"/>
                    <a:gd name="T21" fmla="*/ 272 h 341"/>
                    <a:gd name="T22" fmla="*/ 1490 w 1490"/>
                    <a:gd name="T23" fmla="*/ 180 h 341"/>
                    <a:gd name="T24" fmla="*/ 1473 w 1490"/>
                    <a:gd name="T25" fmla="*/ 117 h 341"/>
                    <a:gd name="T26" fmla="*/ 1282 w 1490"/>
                    <a:gd name="T27" fmla="*/ 106 h 341"/>
                    <a:gd name="T28" fmla="*/ 1231 w 1490"/>
                    <a:gd name="T29" fmla="*/ 124 h 341"/>
                    <a:gd name="T30" fmla="*/ 1010 w 1490"/>
                    <a:gd name="T31" fmla="*/ 131 h 341"/>
                    <a:gd name="T32" fmla="*/ 853 w 1490"/>
                    <a:gd name="T33" fmla="*/ 124 h 341"/>
                    <a:gd name="T34" fmla="*/ 824 w 1490"/>
                    <a:gd name="T35" fmla="*/ 117 h 341"/>
                    <a:gd name="T36" fmla="*/ 761 w 1490"/>
                    <a:gd name="T37" fmla="*/ 135 h 341"/>
                    <a:gd name="T38" fmla="*/ 820 w 1490"/>
                    <a:gd name="T39" fmla="*/ 150 h 341"/>
                    <a:gd name="T40" fmla="*/ 670 w 1490"/>
                    <a:gd name="T41" fmla="*/ 163 h 341"/>
                    <a:gd name="T42" fmla="*/ 507 w 1490"/>
                    <a:gd name="T43" fmla="*/ 180 h 341"/>
                    <a:gd name="T44" fmla="*/ 372 w 1490"/>
                    <a:gd name="T45" fmla="*/ 157 h 341"/>
                    <a:gd name="T46" fmla="*/ 318 w 1490"/>
                    <a:gd name="T47" fmla="*/ 146 h 341"/>
                    <a:gd name="T48" fmla="*/ 296 w 1490"/>
                    <a:gd name="T49" fmla="*/ 81 h 341"/>
                    <a:gd name="T50" fmla="*/ 256 w 1490"/>
                    <a:gd name="T51" fmla="*/ 0 h 341"/>
                    <a:gd name="T52" fmla="*/ 256 w 1490"/>
                    <a:gd name="T53" fmla="*/ 0 h 34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490"/>
                    <a:gd name="T82" fmla="*/ 0 h 341"/>
                    <a:gd name="T83" fmla="*/ 1490 w 1490"/>
                    <a:gd name="T84" fmla="*/ 341 h 341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490" h="341">
                      <a:moveTo>
                        <a:pt x="256" y="0"/>
                      </a:moveTo>
                      <a:lnTo>
                        <a:pt x="143" y="80"/>
                      </a:lnTo>
                      <a:lnTo>
                        <a:pt x="93" y="100"/>
                      </a:lnTo>
                      <a:lnTo>
                        <a:pt x="0" y="109"/>
                      </a:lnTo>
                      <a:lnTo>
                        <a:pt x="30" y="248"/>
                      </a:lnTo>
                      <a:lnTo>
                        <a:pt x="350" y="324"/>
                      </a:lnTo>
                      <a:lnTo>
                        <a:pt x="594" y="341"/>
                      </a:lnTo>
                      <a:lnTo>
                        <a:pt x="912" y="341"/>
                      </a:lnTo>
                      <a:lnTo>
                        <a:pt x="1151" y="322"/>
                      </a:lnTo>
                      <a:lnTo>
                        <a:pt x="1371" y="300"/>
                      </a:lnTo>
                      <a:lnTo>
                        <a:pt x="1478" y="272"/>
                      </a:lnTo>
                      <a:lnTo>
                        <a:pt x="1490" y="180"/>
                      </a:lnTo>
                      <a:lnTo>
                        <a:pt x="1473" y="117"/>
                      </a:lnTo>
                      <a:lnTo>
                        <a:pt x="1282" y="106"/>
                      </a:lnTo>
                      <a:lnTo>
                        <a:pt x="1231" y="124"/>
                      </a:lnTo>
                      <a:lnTo>
                        <a:pt x="1010" y="131"/>
                      </a:lnTo>
                      <a:lnTo>
                        <a:pt x="853" y="124"/>
                      </a:lnTo>
                      <a:lnTo>
                        <a:pt x="824" y="117"/>
                      </a:lnTo>
                      <a:lnTo>
                        <a:pt x="761" y="135"/>
                      </a:lnTo>
                      <a:lnTo>
                        <a:pt x="820" y="150"/>
                      </a:lnTo>
                      <a:lnTo>
                        <a:pt x="670" y="163"/>
                      </a:lnTo>
                      <a:lnTo>
                        <a:pt x="507" y="180"/>
                      </a:lnTo>
                      <a:lnTo>
                        <a:pt x="372" y="157"/>
                      </a:lnTo>
                      <a:lnTo>
                        <a:pt x="318" y="146"/>
                      </a:lnTo>
                      <a:lnTo>
                        <a:pt x="296" y="81"/>
                      </a:lnTo>
                      <a:lnTo>
                        <a:pt x="256" y="0"/>
                      </a:lnTo>
                      <a:close/>
                    </a:path>
                  </a:pathLst>
                </a:custGeom>
                <a:solidFill>
                  <a:srgbClr val="C299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12" name="Freeform 25"/>
                <p:cNvSpPr>
                  <a:spLocks/>
                </p:cNvSpPr>
                <p:nvPr/>
              </p:nvSpPr>
              <p:spPr bwMode="auto">
                <a:xfrm>
                  <a:off x="2191" y="3965"/>
                  <a:ext cx="70" cy="157"/>
                </a:xfrm>
                <a:custGeom>
                  <a:avLst/>
                  <a:gdLst>
                    <a:gd name="T0" fmla="*/ 48 w 70"/>
                    <a:gd name="T1" fmla="*/ 0 h 157"/>
                    <a:gd name="T2" fmla="*/ 70 w 70"/>
                    <a:gd name="T3" fmla="*/ 157 h 157"/>
                    <a:gd name="T4" fmla="*/ 0 w 70"/>
                    <a:gd name="T5" fmla="*/ 144 h 157"/>
                    <a:gd name="T6" fmla="*/ 18 w 70"/>
                    <a:gd name="T7" fmla="*/ 111 h 157"/>
                    <a:gd name="T8" fmla="*/ 49 w 70"/>
                    <a:gd name="T9" fmla="*/ 74 h 157"/>
                    <a:gd name="T10" fmla="*/ 48 w 70"/>
                    <a:gd name="T11" fmla="*/ 0 h 157"/>
                    <a:gd name="T12" fmla="*/ 48 w 70"/>
                    <a:gd name="T13" fmla="*/ 0 h 15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0"/>
                    <a:gd name="T22" fmla="*/ 0 h 157"/>
                    <a:gd name="T23" fmla="*/ 70 w 70"/>
                    <a:gd name="T24" fmla="*/ 157 h 15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0" h="157">
                      <a:moveTo>
                        <a:pt x="48" y="0"/>
                      </a:moveTo>
                      <a:lnTo>
                        <a:pt x="70" y="157"/>
                      </a:lnTo>
                      <a:lnTo>
                        <a:pt x="0" y="144"/>
                      </a:lnTo>
                      <a:lnTo>
                        <a:pt x="18" y="111"/>
                      </a:lnTo>
                      <a:lnTo>
                        <a:pt x="49" y="74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5461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13" name="Freeform 26"/>
                <p:cNvSpPr>
                  <a:spLocks/>
                </p:cNvSpPr>
                <p:nvPr/>
              </p:nvSpPr>
              <p:spPr bwMode="auto">
                <a:xfrm>
                  <a:off x="2313" y="4213"/>
                  <a:ext cx="131" cy="64"/>
                </a:xfrm>
                <a:custGeom>
                  <a:avLst/>
                  <a:gdLst>
                    <a:gd name="T0" fmla="*/ 85 w 131"/>
                    <a:gd name="T1" fmla="*/ 0 h 64"/>
                    <a:gd name="T2" fmla="*/ 131 w 131"/>
                    <a:gd name="T3" fmla="*/ 18 h 64"/>
                    <a:gd name="T4" fmla="*/ 131 w 131"/>
                    <a:gd name="T5" fmla="*/ 51 h 64"/>
                    <a:gd name="T6" fmla="*/ 94 w 131"/>
                    <a:gd name="T7" fmla="*/ 64 h 64"/>
                    <a:gd name="T8" fmla="*/ 0 w 131"/>
                    <a:gd name="T9" fmla="*/ 51 h 64"/>
                    <a:gd name="T10" fmla="*/ 13 w 131"/>
                    <a:gd name="T11" fmla="*/ 33 h 64"/>
                    <a:gd name="T12" fmla="*/ 48 w 131"/>
                    <a:gd name="T13" fmla="*/ 27 h 64"/>
                    <a:gd name="T14" fmla="*/ 61 w 131"/>
                    <a:gd name="T15" fmla="*/ 0 h 64"/>
                    <a:gd name="T16" fmla="*/ 85 w 131"/>
                    <a:gd name="T17" fmla="*/ 0 h 64"/>
                    <a:gd name="T18" fmla="*/ 85 w 131"/>
                    <a:gd name="T19" fmla="*/ 0 h 6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1"/>
                    <a:gd name="T31" fmla="*/ 0 h 64"/>
                    <a:gd name="T32" fmla="*/ 131 w 131"/>
                    <a:gd name="T33" fmla="*/ 64 h 6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1" h="64">
                      <a:moveTo>
                        <a:pt x="85" y="0"/>
                      </a:moveTo>
                      <a:lnTo>
                        <a:pt x="131" y="18"/>
                      </a:lnTo>
                      <a:lnTo>
                        <a:pt x="131" y="51"/>
                      </a:lnTo>
                      <a:lnTo>
                        <a:pt x="94" y="64"/>
                      </a:lnTo>
                      <a:lnTo>
                        <a:pt x="0" y="51"/>
                      </a:lnTo>
                      <a:lnTo>
                        <a:pt x="13" y="33"/>
                      </a:lnTo>
                      <a:lnTo>
                        <a:pt x="48" y="27"/>
                      </a:lnTo>
                      <a:lnTo>
                        <a:pt x="61" y="0"/>
                      </a:lnTo>
                      <a:lnTo>
                        <a:pt x="85" y="0"/>
                      </a:lnTo>
                      <a:close/>
                    </a:path>
                  </a:pathLst>
                </a:custGeom>
                <a:solidFill>
                  <a:srgbClr val="8C5E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14" name="Freeform 27"/>
                <p:cNvSpPr>
                  <a:spLocks/>
                </p:cNvSpPr>
                <p:nvPr/>
              </p:nvSpPr>
              <p:spPr bwMode="auto">
                <a:xfrm>
                  <a:off x="2165" y="4098"/>
                  <a:ext cx="116" cy="79"/>
                </a:xfrm>
                <a:custGeom>
                  <a:avLst/>
                  <a:gdLst>
                    <a:gd name="T0" fmla="*/ 116 w 116"/>
                    <a:gd name="T1" fmla="*/ 9 h 79"/>
                    <a:gd name="T2" fmla="*/ 96 w 116"/>
                    <a:gd name="T3" fmla="*/ 35 h 79"/>
                    <a:gd name="T4" fmla="*/ 55 w 116"/>
                    <a:gd name="T5" fmla="*/ 33 h 79"/>
                    <a:gd name="T6" fmla="*/ 29 w 116"/>
                    <a:gd name="T7" fmla="*/ 42 h 79"/>
                    <a:gd name="T8" fmla="*/ 66 w 116"/>
                    <a:gd name="T9" fmla="*/ 61 h 79"/>
                    <a:gd name="T10" fmla="*/ 103 w 116"/>
                    <a:gd name="T11" fmla="*/ 59 h 79"/>
                    <a:gd name="T12" fmla="*/ 68 w 116"/>
                    <a:gd name="T13" fmla="*/ 79 h 79"/>
                    <a:gd name="T14" fmla="*/ 0 w 116"/>
                    <a:gd name="T15" fmla="*/ 59 h 79"/>
                    <a:gd name="T16" fmla="*/ 11 w 116"/>
                    <a:gd name="T17" fmla="*/ 37 h 79"/>
                    <a:gd name="T18" fmla="*/ 18 w 116"/>
                    <a:gd name="T19" fmla="*/ 0 h 79"/>
                    <a:gd name="T20" fmla="*/ 50 w 116"/>
                    <a:gd name="T21" fmla="*/ 0 h 79"/>
                    <a:gd name="T22" fmla="*/ 116 w 116"/>
                    <a:gd name="T23" fmla="*/ 9 h 79"/>
                    <a:gd name="T24" fmla="*/ 116 w 116"/>
                    <a:gd name="T25" fmla="*/ 9 h 7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16"/>
                    <a:gd name="T40" fmla="*/ 0 h 79"/>
                    <a:gd name="T41" fmla="*/ 116 w 116"/>
                    <a:gd name="T42" fmla="*/ 79 h 79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16" h="79">
                      <a:moveTo>
                        <a:pt x="116" y="9"/>
                      </a:moveTo>
                      <a:lnTo>
                        <a:pt x="96" y="35"/>
                      </a:lnTo>
                      <a:lnTo>
                        <a:pt x="55" y="33"/>
                      </a:lnTo>
                      <a:lnTo>
                        <a:pt x="29" y="42"/>
                      </a:lnTo>
                      <a:lnTo>
                        <a:pt x="66" y="61"/>
                      </a:lnTo>
                      <a:lnTo>
                        <a:pt x="103" y="59"/>
                      </a:lnTo>
                      <a:lnTo>
                        <a:pt x="68" y="79"/>
                      </a:lnTo>
                      <a:lnTo>
                        <a:pt x="0" y="59"/>
                      </a:lnTo>
                      <a:lnTo>
                        <a:pt x="11" y="37"/>
                      </a:lnTo>
                      <a:lnTo>
                        <a:pt x="18" y="0"/>
                      </a:lnTo>
                      <a:lnTo>
                        <a:pt x="50" y="0"/>
                      </a:lnTo>
                      <a:lnTo>
                        <a:pt x="116" y="9"/>
                      </a:lnTo>
                      <a:close/>
                    </a:path>
                  </a:pathLst>
                </a:custGeom>
                <a:solidFill>
                  <a:srgbClr val="8C5E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15" name="Freeform 28"/>
                <p:cNvSpPr>
                  <a:spLocks/>
                </p:cNvSpPr>
                <p:nvPr/>
              </p:nvSpPr>
              <p:spPr bwMode="auto">
                <a:xfrm>
                  <a:off x="2821" y="4159"/>
                  <a:ext cx="172" cy="85"/>
                </a:xfrm>
                <a:custGeom>
                  <a:avLst/>
                  <a:gdLst>
                    <a:gd name="T0" fmla="*/ 13 w 172"/>
                    <a:gd name="T1" fmla="*/ 15 h 85"/>
                    <a:gd name="T2" fmla="*/ 30 w 172"/>
                    <a:gd name="T3" fmla="*/ 0 h 85"/>
                    <a:gd name="T4" fmla="*/ 73 w 172"/>
                    <a:gd name="T5" fmla="*/ 0 h 85"/>
                    <a:gd name="T6" fmla="*/ 50 w 172"/>
                    <a:gd name="T7" fmla="*/ 30 h 85"/>
                    <a:gd name="T8" fmla="*/ 67 w 172"/>
                    <a:gd name="T9" fmla="*/ 35 h 85"/>
                    <a:gd name="T10" fmla="*/ 87 w 172"/>
                    <a:gd name="T11" fmla="*/ 24 h 85"/>
                    <a:gd name="T12" fmla="*/ 111 w 172"/>
                    <a:gd name="T13" fmla="*/ 9 h 85"/>
                    <a:gd name="T14" fmla="*/ 111 w 172"/>
                    <a:gd name="T15" fmla="*/ 31 h 85"/>
                    <a:gd name="T16" fmla="*/ 172 w 172"/>
                    <a:gd name="T17" fmla="*/ 18 h 85"/>
                    <a:gd name="T18" fmla="*/ 119 w 172"/>
                    <a:gd name="T19" fmla="*/ 55 h 85"/>
                    <a:gd name="T20" fmla="*/ 111 w 172"/>
                    <a:gd name="T21" fmla="*/ 85 h 85"/>
                    <a:gd name="T22" fmla="*/ 93 w 172"/>
                    <a:gd name="T23" fmla="*/ 54 h 85"/>
                    <a:gd name="T24" fmla="*/ 30 w 172"/>
                    <a:gd name="T25" fmla="*/ 61 h 85"/>
                    <a:gd name="T26" fmla="*/ 24 w 172"/>
                    <a:gd name="T27" fmla="*/ 31 h 85"/>
                    <a:gd name="T28" fmla="*/ 0 w 172"/>
                    <a:gd name="T29" fmla="*/ 24 h 85"/>
                    <a:gd name="T30" fmla="*/ 13 w 172"/>
                    <a:gd name="T31" fmla="*/ 15 h 85"/>
                    <a:gd name="T32" fmla="*/ 13 w 172"/>
                    <a:gd name="T33" fmla="*/ 15 h 8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2"/>
                    <a:gd name="T52" fmla="*/ 0 h 85"/>
                    <a:gd name="T53" fmla="*/ 172 w 172"/>
                    <a:gd name="T54" fmla="*/ 85 h 8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2" h="85">
                      <a:moveTo>
                        <a:pt x="13" y="15"/>
                      </a:moveTo>
                      <a:lnTo>
                        <a:pt x="30" y="0"/>
                      </a:lnTo>
                      <a:lnTo>
                        <a:pt x="73" y="0"/>
                      </a:lnTo>
                      <a:lnTo>
                        <a:pt x="50" y="30"/>
                      </a:lnTo>
                      <a:lnTo>
                        <a:pt x="67" y="35"/>
                      </a:lnTo>
                      <a:lnTo>
                        <a:pt x="87" y="24"/>
                      </a:lnTo>
                      <a:lnTo>
                        <a:pt x="111" y="9"/>
                      </a:lnTo>
                      <a:lnTo>
                        <a:pt x="111" y="31"/>
                      </a:lnTo>
                      <a:lnTo>
                        <a:pt x="172" y="18"/>
                      </a:lnTo>
                      <a:lnTo>
                        <a:pt x="119" y="55"/>
                      </a:lnTo>
                      <a:lnTo>
                        <a:pt x="111" y="85"/>
                      </a:lnTo>
                      <a:lnTo>
                        <a:pt x="93" y="54"/>
                      </a:lnTo>
                      <a:lnTo>
                        <a:pt x="30" y="61"/>
                      </a:lnTo>
                      <a:lnTo>
                        <a:pt x="24" y="31"/>
                      </a:lnTo>
                      <a:lnTo>
                        <a:pt x="0" y="24"/>
                      </a:lnTo>
                      <a:lnTo>
                        <a:pt x="13" y="15"/>
                      </a:lnTo>
                      <a:close/>
                    </a:path>
                  </a:pathLst>
                </a:custGeom>
                <a:solidFill>
                  <a:srgbClr val="8F4A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16" name="Freeform 29"/>
                <p:cNvSpPr>
                  <a:spLocks/>
                </p:cNvSpPr>
                <p:nvPr/>
              </p:nvSpPr>
              <p:spPr bwMode="auto">
                <a:xfrm>
                  <a:off x="2710" y="4072"/>
                  <a:ext cx="148" cy="80"/>
                </a:xfrm>
                <a:custGeom>
                  <a:avLst/>
                  <a:gdLst>
                    <a:gd name="T0" fmla="*/ 63 w 148"/>
                    <a:gd name="T1" fmla="*/ 17 h 80"/>
                    <a:gd name="T2" fmla="*/ 97 w 148"/>
                    <a:gd name="T3" fmla="*/ 0 h 80"/>
                    <a:gd name="T4" fmla="*/ 148 w 148"/>
                    <a:gd name="T5" fmla="*/ 0 h 80"/>
                    <a:gd name="T6" fmla="*/ 106 w 148"/>
                    <a:gd name="T7" fmla="*/ 48 h 80"/>
                    <a:gd name="T8" fmla="*/ 130 w 148"/>
                    <a:gd name="T9" fmla="*/ 68 h 80"/>
                    <a:gd name="T10" fmla="*/ 91 w 148"/>
                    <a:gd name="T11" fmla="*/ 80 h 80"/>
                    <a:gd name="T12" fmla="*/ 41 w 148"/>
                    <a:gd name="T13" fmla="*/ 80 h 80"/>
                    <a:gd name="T14" fmla="*/ 0 w 148"/>
                    <a:gd name="T15" fmla="*/ 72 h 80"/>
                    <a:gd name="T16" fmla="*/ 24 w 148"/>
                    <a:gd name="T17" fmla="*/ 50 h 80"/>
                    <a:gd name="T18" fmla="*/ 87 w 148"/>
                    <a:gd name="T19" fmla="*/ 43 h 80"/>
                    <a:gd name="T20" fmla="*/ 63 w 148"/>
                    <a:gd name="T21" fmla="*/ 17 h 80"/>
                    <a:gd name="T22" fmla="*/ 63 w 148"/>
                    <a:gd name="T23" fmla="*/ 17 h 8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48"/>
                    <a:gd name="T37" fmla="*/ 0 h 80"/>
                    <a:gd name="T38" fmla="*/ 148 w 148"/>
                    <a:gd name="T39" fmla="*/ 80 h 8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48" h="80">
                      <a:moveTo>
                        <a:pt x="63" y="17"/>
                      </a:moveTo>
                      <a:lnTo>
                        <a:pt x="97" y="0"/>
                      </a:lnTo>
                      <a:lnTo>
                        <a:pt x="148" y="0"/>
                      </a:lnTo>
                      <a:lnTo>
                        <a:pt x="106" y="48"/>
                      </a:lnTo>
                      <a:lnTo>
                        <a:pt x="130" y="68"/>
                      </a:lnTo>
                      <a:lnTo>
                        <a:pt x="91" y="80"/>
                      </a:lnTo>
                      <a:lnTo>
                        <a:pt x="41" y="80"/>
                      </a:lnTo>
                      <a:lnTo>
                        <a:pt x="0" y="72"/>
                      </a:lnTo>
                      <a:lnTo>
                        <a:pt x="24" y="50"/>
                      </a:lnTo>
                      <a:lnTo>
                        <a:pt x="87" y="43"/>
                      </a:lnTo>
                      <a:lnTo>
                        <a:pt x="63" y="17"/>
                      </a:lnTo>
                      <a:close/>
                    </a:path>
                  </a:pathLst>
                </a:custGeom>
                <a:solidFill>
                  <a:srgbClr val="8C38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17" name="Freeform 30"/>
                <p:cNvSpPr>
                  <a:spLocks/>
                </p:cNvSpPr>
                <p:nvPr/>
              </p:nvSpPr>
              <p:spPr bwMode="auto">
                <a:xfrm>
                  <a:off x="2462" y="4153"/>
                  <a:ext cx="463" cy="130"/>
                </a:xfrm>
                <a:custGeom>
                  <a:avLst/>
                  <a:gdLst>
                    <a:gd name="T0" fmla="*/ 446 w 463"/>
                    <a:gd name="T1" fmla="*/ 130 h 130"/>
                    <a:gd name="T2" fmla="*/ 80 w 463"/>
                    <a:gd name="T3" fmla="*/ 130 h 130"/>
                    <a:gd name="T4" fmla="*/ 6 w 463"/>
                    <a:gd name="T5" fmla="*/ 119 h 130"/>
                    <a:gd name="T6" fmla="*/ 0 w 463"/>
                    <a:gd name="T7" fmla="*/ 54 h 130"/>
                    <a:gd name="T8" fmla="*/ 12 w 463"/>
                    <a:gd name="T9" fmla="*/ 49 h 130"/>
                    <a:gd name="T10" fmla="*/ 17 w 463"/>
                    <a:gd name="T11" fmla="*/ 78 h 130"/>
                    <a:gd name="T12" fmla="*/ 100 w 463"/>
                    <a:gd name="T13" fmla="*/ 61 h 130"/>
                    <a:gd name="T14" fmla="*/ 74 w 463"/>
                    <a:gd name="T15" fmla="*/ 43 h 130"/>
                    <a:gd name="T16" fmla="*/ 69 w 463"/>
                    <a:gd name="T17" fmla="*/ 17 h 130"/>
                    <a:gd name="T18" fmla="*/ 136 w 463"/>
                    <a:gd name="T19" fmla="*/ 41 h 130"/>
                    <a:gd name="T20" fmla="*/ 130 w 463"/>
                    <a:gd name="T21" fmla="*/ 87 h 130"/>
                    <a:gd name="T22" fmla="*/ 154 w 463"/>
                    <a:gd name="T23" fmla="*/ 74 h 130"/>
                    <a:gd name="T24" fmla="*/ 226 w 463"/>
                    <a:gd name="T25" fmla="*/ 106 h 130"/>
                    <a:gd name="T26" fmla="*/ 234 w 463"/>
                    <a:gd name="T27" fmla="*/ 82 h 130"/>
                    <a:gd name="T28" fmla="*/ 161 w 463"/>
                    <a:gd name="T29" fmla="*/ 43 h 130"/>
                    <a:gd name="T30" fmla="*/ 154 w 463"/>
                    <a:gd name="T31" fmla="*/ 0 h 130"/>
                    <a:gd name="T32" fmla="*/ 184 w 463"/>
                    <a:gd name="T33" fmla="*/ 12 h 130"/>
                    <a:gd name="T34" fmla="*/ 198 w 463"/>
                    <a:gd name="T35" fmla="*/ 43 h 130"/>
                    <a:gd name="T36" fmla="*/ 211 w 463"/>
                    <a:gd name="T37" fmla="*/ 4 h 130"/>
                    <a:gd name="T38" fmla="*/ 284 w 463"/>
                    <a:gd name="T39" fmla="*/ 6 h 130"/>
                    <a:gd name="T40" fmla="*/ 254 w 463"/>
                    <a:gd name="T41" fmla="*/ 32 h 130"/>
                    <a:gd name="T42" fmla="*/ 278 w 463"/>
                    <a:gd name="T43" fmla="*/ 60 h 130"/>
                    <a:gd name="T44" fmla="*/ 350 w 463"/>
                    <a:gd name="T45" fmla="*/ 49 h 130"/>
                    <a:gd name="T46" fmla="*/ 382 w 463"/>
                    <a:gd name="T47" fmla="*/ 54 h 130"/>
                    <a:gd name="T48" fmla="*/ 376 w 463"/>
                    <a:gd name="T49" fmla="*/ 91 h 130"/>
                    <a:gd name="T50" fmla="*/ 309 w 463"/>
                    <a:gd name="T51" fmla="*/ 78 h 130"/>
                    <a:gd name="T52" fmla="*/ 258 w 463"/>
                    <a:gd name="T53" fmla="*/ 87 h 130"/>
                    <a:gd name="T54" fmla="*/ 291 w 463"/>
                    <a:gd name="T55" fmla="*/ 111 h 130"/>
                    <a:gd name="T56" fmla="*/ 359 w 463"/>
                    <a:gd name="T57" fmla="*/ 111 h 130"/>
                    <a:gd name="T58" fmla="*/ 415 w 463"/>
                    <a:gd name="T59" fmla="*/ 102 h 130"/>
                    <a:gd name="T60" fmla="*/ 463 w 463"/>
                    <a:gd name="T61" fmla="*/ 111 h 130"/>
                    <a:gd name="T62" fmla="*/ 446 w 463"/>
                    <a:gd name="T63" fmla="*/ 130 h 130"/>
                    <a:gd name="T64" fmla="*/ 446 w 463"/>
                    <a:gd name="T65" fmla="*/ 130 h 13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63"/>
                    <a:gd name="T100" fmla="*/ 0 h 130"/>
                    <a:gd name="T101" fmla="*/ 463 w 463"/>
                    <a:gd name="T102" fmla="*/ 130 h 13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63" h="130">
                      <a:moveTo>
                        <a:pt x="446" y="130"/>
                      </a:moveTo>
                      <a:lnTo>
                        <a:pt x="80" y="130"/>
                      </a:lnTo>
                      <a:lnTo>
                        <a:pt x="6" y="119"/>
                      </a:lnTo>
                      <a:lnTo>
                        <a:pt x="0" y="54"/>
                      </a:lnTo>
                      <a:lnTo>
                        <a:pt x="12" y="49"/>
                      </a:lnTo>
                      <a:lnTo>
                        <a:pt x="17" y="78"/>
                      </a:lnTo>
                      <a:lnTo>
                        <a:pt x="100" y="61"/>
                      </a:lnTo>
                      <a:lnTo>
                        <a:pt x="74" y="43"/>
                      </a:lnTo>
                      <a:lnTo>
                        <a:pt x="69" y="17"/>
                      </a:lnTo>
                      <a:lnTo>
                        <a:pt x="136" y="41"/>
                      </a:lnTo>
                      <a:lnTo>
                        <a:pt x="130" y="87"/>
                      </a:lnTo>
                      <a:lnTo>
                        <a:pt x="154" y="74"/>
                      </a:lnTo>
                      <a:lnTo>
                        <a:pt x="226" y="106"/>
                      </a:lnTo>
                      <a:lnTo>
                        <a:pt x="234" y="82"/>
                      </a:lnTo>
                      <a:lnTo>
                        <a:pt x="161" y="43"/>
                      </a:lnTo>
                      <a:lnTo>
                        <a:pt x="154" y="0"/>
                      </a:lnTo>
                      <a:lnTo>
                        <a:pt x="184" y="12"/>
                      </a:lnTo>
                      <a:lnTo>
                        <a:pt x="198" y="43"/>
                      </a:lnTo>
                      <a:lnTo>
                        <a:pt x="211" y="4"/>
                      </a:lnTo>
                      <a:lnTo>
                        <a:pt x="284" y="6"/>
                      </a:lnTo>
                      <a:lnTo>
                        <a:pt x="254" y="32"/>
                      </a:lnTo>
                      <a:lnTo>
                        <a:pt x="278" y="60"/>
                      </a:lnTo>
                      <a:lnTo>
                        <a:pt x="350" y="49"/>
                      </a:lnTo>
                      <a:lnTo>
                        <a:pt x="382" y="54"/>
                      </a:lnTo>
                      <a:lnTo>
                        <a:pt x="376" y="91"/>
                      </a:lnTo>
                      <a:lnTo>
                        <a:pt x="309" y="78"/>
                      </a:lnTo>
                      <a:lnTo>
                        <a:pt x="258" y="87"/>
                      </a:lnTo>
                      <a:lnTo>
                        <a:pt x="291" y="111"/>
                      </a:lnTo>
                      <a:lnTo>
                        <a:pt x="359" y="111"/>
                      </a:lnTo>
                      <a:lnTo>
                        <a:pt x="415" y="102"/>
                      </a:lnTo>
                      <a:lnTo>
                        <a:pt x="463" y="111"/>
                      </a:lnTo>
                      <a:lnTo>
                        <a:pt x="446" y="130"/>
                      </a:lnTo>
                      <a:close/>
                    </a:path>
                  </a:pathLst>
                </a:custGeom>
                <a:solidFill>
                  <a:srgbClr val="8C38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18" name="Freeform 31"/>
                <p:cNvSpPr>
                  <a:spLocks/>
                </p:cNvSpPr>
                <p:nvPr/>
              </p:nvSpPr>
              <p:spPr bwMode="auto">
                <a:xfrm>
                  <a:off x="2925" y="4144"/>
                  <a:ext cx="179" cy="126"/>
                </a:xfrm>
                <a:custGeom>
                  <a:avLst/>
                  <a:gdLst>
                    <a:gd name="T0" fmla="*/ 179 w 179"/>
                    <a:gd name="T1" fmla="*/ 63 h 126"/>
                    <a:gd name="T2" fmla="*/ 80 w 179"/>
                    <a:gd name="T3" fmla="*/ 0 h 126"/>
                    <a:gd name="T4" fmla="*/ 48 w 179"/>
                    <a:gd name="T5" fmla="*/ 13 h 126"/>
                    <a:gd name="T6" fmla="*/ 6 w 179"/>
                    <a:gd name="T7" fmla="*/ 15 h 126"/>
                    <a:gd name="T8" fmla="*/ 0 w 179"/>
                    <a:gd name="T9" fmla="*/ 33 h 126"/>
                    <a:gd name="T10" fmla="*/ 68 w 179"/>
                    <a:gd name="T11" fmla="*/ 39 h 126"/>
                    <a:gd name="T12" fmla="*/ 48 w 179"/>
                    <a:gd name="T13" fmla="*/ 69 h 126"/>
                    <a:gd name="T14" fmla="*/ 11 w 179"/>
                    <a:gd name="T15" fmla="*/ 108 h 126"/>
                    <a:gd name="T16" fmla="*/ 33 w 179"/>
                    <a:gd name="T17" fmla="*/ 120 h 126"/>
                    <a:gd name="T18" fmla="*/ 74 w 179"/>
                    <a:gd name="T19" fmla="*/ 102 h 126"/>
                    <a:gd name="T20" fmla="*/ 80 w 179"/>
                    <a:gd name="T21" fmla="*/ 126 h 126"/>
                    <a:gd name="T22" fmla="*/ 113 w 179"/>
                    <a:gd name="T23" fmla="*/ 113 h 126"/>
                    <a:gd name="T24" fmla="*/ 113 w 179"/>
                    <a:gd name="T25" fmla="*/ 58 h 126"/>
                    <a:gd name="T26" fmla="*/ 179 w 179"/>
                    <a:gd name="T27" fmla="*/ 63 h 126"/>
                    <a:gd name="T28" fmla="*/ 179 w 179"/>
                    <a:gd name="T29" fmla="*/ 63 h 12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79"/>
                    <a:gd name="T46" fmla="*/ 0 h 126"/>
                    <a:gd name="T47" fmla="*/ 179 w 179"/>
                    <a:gd name="T48" fmla="*/ 126 h 12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79" h="126">
                      <a:moveTo>
                        <a:pt x="179" y="63"/>
                      </a:moveTo>
                      <a:lnTo>
                        <a:pt x="80" y="0"/>
                      </a:lnTo>
                      <a:lnTo>
                        <a:pt x="48" y="13"/>
                      </a:lnTo>
                      <a:lnTo>
                        <a:pt x="6" y="15"/>
                      </a:lnTo>
                      <a:lnTo>
                        <a:pt x="0" y="33"/>
                      </a:lnTo>
                      <a:lnTo>
                        <a:pt x="68" y="39"/>
                      </a:lnTo>
                      <a:lnTo>
                        <a:pt x="48" y="69"/>
                      </a:lnTo>
                      <a:lnTo>
                        <a:pt x="11" y="108"/>
                      </a:lnTo>
                      <a:lnTo>
                        <a:pt x="33" y="120"/>
                      </a:lnTo>
                      <a:lnTo>
                        <a:pt x="74" y="102"/>
                      </a:lnTo>
                      <a:lnTo>
                        <a:pt x="80" y="126"/>
                      </a:lnTo>
                      <a:lnTo>
                        <a:pt x="113" y="113"/>
                      </a:lnTo>
                      <a:lnTo>
                        <a:pt x="113" y="58"/>
                      </a:lnTo>
                      <a:lnTo>
                        <a:pt x="179" y="63"/>
                      </a:lnTo>
                      <a:close/>
                    </a:path>
                  </a:pathLst>
                </a:custGeom>
                <a:solidFill>
                  <a:srgbClr val="8C38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19" name="Freeform 32"/>
                <p:cNvSpPr>
                  <a:spLocks/>
                </p:cNvSpPr>
                <p:nvPr/>
              </p:nvSpPr>
              <p:spPr bwMode="auto">
                <a:xfrm>
                  <a:off x="2980" y="4066"/>
                  <a:ext cx="469" cy="147"/>
                </a:xfrm>
                <a:custGeom>
                  <a:avLst/>
                  <a:gdLst>
                    <a:gd name="T0" fmla="*/ 430 w 469"/>
                    <a:gd name="T1" fmla="*/ 67 h 147"/>
                    <a:gd name="T2" fmla="*/ 361 w 469"/>
                    <a:gd name="T3" fmla="*/ 73 h 147"/>
                    <a:gd name="T4" fmla="*/ 348 w 469"/>
                    <a:gd name="T5" fmla="*/ 49 h 147"/>
                    <a:gd name="T6" fmla="*/ 415 w 469"/>
                    <a:gd name="T7" fmla="*/ 26 h 147"/>
                    <a:gd name="T8" fmla="*/ 393 w 469"/>
                    <a:gd name="T9" fmla="*/ 0 h 147"/>
                    <a:gd name="T10" fmla="*/ 308 w 469"/>
                    <a:gd name="T11" fmla="*/ 32 h 147"/>
                    <a:gd name="T12" fmla="*/ 274 w 469"/>
                    <a:gd name="T13" fmla="*/ 15 h 147"/>
                    <a:gd name="T14" fmla="*/ 245 w 469"/>
                    <a:gd name="T15" fmla="*/ 37 h 147"/>
                    <a:gd name="T16" fmla="*/ 256 w 469"/>
                    <a:gd name="T17" fmla="*/ 82 h 147"/>
                    <a:gd name="T18" fmla="*/ 226 w 469"/>
                    <a:gd name="T19" fmla="*/ 87 h 147"/>
                    <a:gd name="T20" fmla="*/ 211 w 469"/>
                    <a:gd name="T21" fmla="*/ 49 h 147"/>
                    <a:gd name="T22" fmla="*/ 184 w 469"/>
                    <a:gd name="T23" fmla="*/ 54 h 147"/>
                    <a:gd name="T24" fmla="*/ 204 w 469"/>
                    <a:gd name="T25" fmla="*/ 99 h 147"/>
                    <a:gd name="T26" fmla="*/ 124 w 469"/>
                    <a:gd name="T27" fmla="*/ 86 h 147"/>
                    <a:gd name="T28" fmla="*/ 158 w 469"/>
                    <a:gd name="T29" fmla="*/ 49 h 147"/>
                    <a:gd name="T30" fmla="*/ 121 w 469"/>
                    <a:gd name="T31" fmla="*/ 26 h 147"/>
                    <a:gd name="T32" fmla="*/ 74 w 469"/>
                    <a:gd name="T33" fmla="*/ 26 h 147"/>
                    <a:gd name="T34" fmla="*/ 0 w 469"/>
                    <a:gd name="T35" fmla="*/ 36 h 147"/>
                    <a:gd name="T36" fmla="*/ 15 w 469"/>
                    <a:gd name="T37" fmla="*/ 86 h 147"/>
                    <a:gd name="T38" fmla="*/ 82 w 469"/>
                    <a:gd name="T39" fmla="*/ 49 h 147"/>
                    <a:gd name="T40" fmla="*/ 113 w 469"/>
                    <a:gd name="T41" fmla="*/ 49 h 147"/>
                    <a:gd name="T42" fmla="*/ 87 w 469"/>
                    <a:gd name="T43" fmla="*/ 73 h 147"/>
                    <a:gd name="T44" fmla="*/ 113 w 469"/>
                    <a:gd name="T45" fmla="*/ 99 h 147"/>
                    <a:gd name="T46" fmla="*/ 173 w 469"/>
                    <a:gd name="T47" fmla="*/ 117 h 147"/>
                    <a:gd name="T48" fmla="*/ 213 w 469"/>
                    <a:gd name="T49" fmla="*/ 147 h 147"/>
                    <a:gd name="T50" fmla="*/ 258 w 469"/>
                    <a:gd name="T51" fmla="*/ 136 h 147"/>
                    <a:gd name="T52" fmla="*/ 254 w 469"/>
                    <a:gd name="T53" fmla="*/ 99 h 147"/>
                    <a:gd name="T54" fmla="*/ 285 w 469"/>
                    <a:gd name="T55" fmla="*/ 111 h 147"/>
                    <a:gd name="T56" fmla="*/ 393 w 469"/>
                    <a:gd name="T57" fmla="*/ 111 h 147"/>
                    <a:gd name="T58" fmla="*/ 374 w 469"/>
                    <a:gd name="T59" fmla="*/ 91 h 147"/>
                    <a:gd name="T60" fmla="*/ 469 w 469"/>
                    <a:gd name="T61" fmla="*/ 86 h 147"/>
                    <a:gd name="T62" fmla="*/ 430 w 469"/>
                    <a:gd name="T63" fmla="*/ 67 h 147"/>
                    <a:gd name="T64" fmla="*/ 430 w 469"/>
                    <a:gd name="T65" fmla="*/ 67 h 14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69"/>
                    <a:gd name="T100" fmla="*/ 0 h 147"/>
                    <a:gd name="T101" fmla="*/ 469 w 469"/>
                    <a:gd name="T102" fmla="*/ 147 h 14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69" h="147">
                      <a:moveTo>
                        <a:pt x="430" y="67"/>
                      </a:moveTo>
                      <a:lnTo>
                        <a:pt x="361" y="73"/>
                      </a:lnTo>
                      <a:lnTo>
                        <a:pt x="348" y="49"/>
                      </a:lnTo>
                      <a:lnTo>
                        <a:pt x="415" y="26"/>
                      </a:lnTo>
                      <a:lnTo>
                        <a:pt x="393" y="0"/>
                      </a:lnTo>
                      <a:lnTo>
                        <a:pt x="308" y="32"/>
                      </a:lnTo>
                      <a:lnTo>
                        <a:pt x="274" y="15"/>
                      </a:lnTo>
                      <a:lnTo>
                        <a:pt x="245" y="37"/>
                      </a:lnTo>
                      <a:lnTo>
                        <a:pt x="256" y="82"/>
                      </a:lnTo>
                      <a:lnTo>
                        <a:pt x="226" y="87"/>
                      </a:lnTo>
                      <a:lnTo>
                        <a:pt x="211" y="49"/>
                      </a:lnTo>
                      <a:lnTo>
                        <a:pt x="184" y="54"/>
                      </a:lnTo>
                      <a:lnTo>
                        <a:pt x="204" y="99"/>
                      </a:lnTo>
                      <a:lnTo>
                        <a:pt x="124" y="86"/>
                      </a:lnTo>
                      <a:lnTo>
                        <a:pt x="158" y="49"/>
                      </a:lnTo>
                      <a:lnTo>
                        <a:pt x="121" y="26"/>
                      </a:lnTo>
                      <a:lnTo>
                        <a:pt x="74" y="26"/>
                      </a:lnTo>
                      <a:lnTo>
                        <a:pt x="0" y="36"/>
                      </a:lnTo>
                      <a:lnTo>
                        <a:pt x="15" y="86"/>
                      </a:lnTo>
                      <a:lnTo>
                        <a:pt x="82" y="49"/>
                      </a:lnTo>
                      <a:lnTo>
                        <a:pt x="113" y="49"/>
                      </a:lnTo>
                      <a:lnTo>
                        <a:pt x="87" y="73"/>
                      </a:lnTo>
                      <a:lnTo>
                        <a:pt x="113" y="99"/>
                      </a:lnTo>
                      <a:lnTo>
                        <a:pt x="173" y="117"/>
                      </a:lnTo>
                      <a:lnTo>
                        <a:pt x="213" y="147"/>
                      </a:lnTo>
                      <a:lnTo>
                        <a:pt x="258" y="136"/>
                      </a:lnTo>
                      <a:lnTo>
                        <a:pt x="254" y="99"/>
                      </a:lnTo>
                      <a:lnTo>
                        <a:pt x="285" y="111"/>
                      </a:lnTo>
                      <a:lnTo>
                        <a:pt x="393" y="111"/>
                      </a:lnTo>
                      <a:lnTo>
                        <a:pt x="374" y="91"/>
                      </a:lnTo>
                      <a:lnTo>
                        <a:pt x="469" y="86"/>
                      </a:lnTo>
                      <a:lnTo>
                        <a:pt x="430" y="67"/>
                      </a:lnTo>
                      <a:close/>
                    </a:path>
                  </a:pathLst>
                </a:custGeom>
                <a:solidFill>
                  <a:srgbClr val="8F4A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20" name="Freeform 33"/>
                <p:cNvSpPr>
                  <a:spLocks/>
                </p:cNvSpPr>
                <p:nvPr/>
              </p:nvSpPr>
              <p:spPr bwMode="auto">
                <a:xfrm>
                  <a:off x="3898" y="3989"/>
                  <a:ext cx="198" cy="218"/>
                </a:xfrm>
                <a:custGeom>
                  <a:avLst/>
                  <a:gdLst>
                    <a:gd name="T0" fmla="*/ 54 w 198"/>
                    <a:gd name="T1" fmla="*/ 0 h 218"/>
                    <a:gd name="T2" fmla="*/ 189 w 198"/>
                    <a:gd name="T3" fmla="*/ 14 h 218"/>
                    <a:gd name="T4" fmla="*/ 198 w 198"/>
                    <a:gd name="T5" fmla="*/ 66 h 218"/>
                    <a:gd name="T6" fmla="*/ 185 w 198"/>
                    <a:gd name="T7" fmla="*/ 218 h 218"/>
                    <a:gd name="T8" fmla="*/ 39 w 198"/>
                    <a:gd name="T9" fmla="*/ 109 h 218"/>
                    <a:gd name="T10" fmla="*/ 0 w 198"/>
                    <a:gd name="T11" fmla="*/ 46 h 218"/>
                    <a:gd name="T12" fmla="*/ 54 w 198"/>
                    <a:gd name="T13" fmla="*/ 0 h 218"/>
                    <a:gd name="T14" fmla="*/ 54 w 198"/>
                    <a:gd name="T15" fmla="*/ 0 h 21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8"/>
                    <a:gd name="T25" fmla="*/ 0 h 218"/>
                    <a:gd name="T26" fmla="*/ 198 w 198"/>
                    <a:gd name="T27" fmla="*/ 218 h 21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8" h="218">
                      <a:moveTo>
                        <a:pt x="54" y="0"/>
                      </a:moveTo>
                      <a:lnTo>
                        <a:pt x="189" y="14"/>
                      </a:lnTo>
                      <a:lnTo>
                        <a:pt x="198" y="66"/>
                      </a:lnTo>
                      <a:lnTo>
                        <a:pt x="185" y="218"/>
                      </a:lnTo>
                      <a:lnTo>
                        <a:pt x="39" y="109"/>
                      </a:lnTo>
                      <a:lnTo>
                        <a:pt x="0" y="46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8C38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21" name="Freeform 34"/>
                <p:cNvSpPr>
                  <a:spLocks/>
                </p:cNvSpPr>
                <p:nvPr/>
              </p:nvSpPr>
              <p:spPr bwMode="auto">
                <a:xfrm>
                  <a:off x="3952" y="3998"/>
                  <a:ext cx="113" cy="92"/>
                </a:xfrm>
                <a:custGeom>
                  <a:avLst/>
                  <a:gdLst>
                    <a:gd name="T0" fmla="*/ 0 w 113"/>
                    <a:gd name="T1" fmla="*/ 31 h 92"/>
                    <a:gd name="T2" fmla="*/ 63 w 113"/>
                    <a:gd name="T3" fmla="*/ 92 h 92"/>
                    <a:gd name="T4" fmla="*/ 113 w 113"/>
                    <a:gd name="T5" fmla="*/ 78 h 92"/>
                    <a:gd name="T6" fmla="*/ 31 w 113"/>
                    <a:gd name="T7" fmla="*/ 0 h 92"/>
                    <a:gd name="T8" fmla="*/ 0 w 113"/>
                    <a:gd name="T9" fmla="*/ 31 h 92"/>
                    <a:gd name="T10" fmla="*/ 0 w 113"/>
                    <a:gd name="T11" fmla="*/ 31 h 9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3"/>
                    <a:gd name="T19" fmla="*/ 0 h 92"/>
                    <a:gd name="T20" fmla="*/ 113 w 113"/>
                    <a:gd name="T21" fmla="*/ 92 h 9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3" h="92">
                      <a:moveTo>
                        <a:pt x="0" y="31"/>
                      </a:moveTo>
                      <a:lnTo>
                        <a:pt x="63" y="92"/>
                      </a:lnTo>
                      <a:lnTo>
                        <a:pt x="113" y="78"/>
                      </a:lnTo>
                      <a:lnTo>
                        <a:pt x="31" y="0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6E19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22" name="Freeform 35"/>
                <p:cNvSpPr>
                  <a:spLocks/>
                </p:cNvSpPr>
                <p:nvPr/>
              </p:nvSpPr>
              <p:spPr bwMode="auto">
                <a:xfrm>
                  <a:off x="4004" y="3972"/>
                  <a:ext cx="94" cy="57"/>
                </a:xfrm>
                <a:custGeom>
                  <a:avLst/>
                  <a:gdLst>
                    <a:gd name="T0" fmla="*/ 11 w 94"/>
                    <a:gd name="T1" fmla="*/ 31 h 57"/>
                    <a:gd name="T2" fmla="*/ 94 w 94"/>
                    <a:gd name="T3" fmla="*/ 57 h 57"/>
                    <a:gd name="T4" fmla="*/ 94 w 94"/>
                    <a:gd name="T5" fmla="*/ 0 h 57"/>
                    <a:gd name="T6" fmla="*/ 42 w 94"/>
                    <a:gd name="T7" fmla="*/ 0 h 57"/>
                    <a:gd name="T8" fmla="*/ 0 w 94"/>
                    <a:gd name="T9" fmla="*/ 17 h 57"/>
                    <a:gd name="T10" fmla="*/ 11 w 94"/>
                    <a:gd name="T11" fmla="*/ 31 h 57"/>
                    <a:gd name="T12" fmla="*/ 11 w 94"/>
                    <a:gd name="T13" fmla="*/ 31 h 5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4"/>
                    <a:gd name="T22" fmla="*/ 0 h 57"/>
                    <a:gd name="T23" fmla="*/ 94 w 94"/>
                    <a:gd name="T24" fmla="*/ 57 h 5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4" h="57">
                      <a:moveTo>
                        <a:pt x="11" y="31"/>
                      </a:moveTo>
                      <a:lnTo>
                        <a:pt x="94" y="57"/>
                      </a:lnTo>
                      <a:lnTo>
                        <a:pt x="94" y="0"/>
                      </a:lnTo>
                      <a:lnTo>
                        <a:pt x="42" y="0"/>
                      </a:lnTo>
                      <a:lnTo>
                        <a:pt x="0" y="17"/>
                      </a:lnTo>
                      <a:lnTo>
                        <a:pt x="11" y="31"/>
                      </a:lnTo>
                      <a:close/>
                    </a:path>
                  </a:pathLst>
                </a:custGeom>
                <a:solidFill>
                  <a:srgbClr val="E8A3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23" name="Freeform 36"/>
                <p:cNvSpPr>
                  <a:spLocks/>
                </p:cNvSpPr>
                <p:nvPr/>
              </p:nvSpPr>
              <p:spPr bwMode="auto">
                <a:xfrm>
                  <a:off x="3955" y="3954"/>
                  <a:ext cx="71" cy="107"/>
                </a:xfrm>
                <a:custGeom>
                  <a:avLst/>
                  <a:gdLst>
                    <a:gd name="T0" fmla="*/ 71 w 71"/>
                    <a:gd name="T1" fmla="*/ 0 h 107"/>
                    <a:gd name="T2" fmla="*/ 49 w 71"/>
                    <a:gd name="T3" fmla="*/ 55 h 107"/>
                    <a:gd name="T4" fmla="*/ 60 w 71"/>
                    <a:gd name="T5" fmla="*/ 107 h 107"/>
                    <a:gd name="T6" fmla="*/ 0 w 71"/>
                    <a:gd name="T7" fmla="*/ 57 h 107"/>
                    <a:gd name="T8" fmla="*/ 71 w 71"/>
                    <a:gd name="T9" fmla="*/ 0 h 107"/>
                    <a:gd name="T10" fmla="*/ 71 w 71"/>
                    <a:gd name="T11" fmla="*/ 0 h 10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1"/>
                    <a:gd name="T19" fmla="*/ 0 h 107"/>
                    <a:gd name="T20" fmla="*/ 71 w 71"/>
                    <a:gd name="T21" fmla="*/ 107 h 10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1" h="107">
                      <a:moveTo>
                        <a:pt x="71" y="0"/>
                      </a:moveTo>
                      <a:lnTo>
                        <a:pt x="49" y="55"/>
                      </a:lnTo>
                      <a:lnTo>
                        <a:pt x="60" y="107"/>
                      </a:lnTo>
                      <a:lnTo>
                        <a:pt x="0" y="57"/>
                      </a:lnTo>
                      <a:lnTo>
                        <a:pt x="71" y="0"/>
                      </a:lnTo>
                      <a:close/>
                    </a:path>
                  </a:pathLst>
                </a:custGeom>
                <a:solidFill>
                  <a:srgbClr val="6E5E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24" name="Freeform 37"/>
                <p:cNvSpPr>
                  <a:spLocks/>
                </p:cNvSpPr>
                <p:nvPr/>
              </p:nvSpPr>
              <p:spPr bwMode="auto">
                <a:xfrm>
                  <a:off x="3030" y="3952"/>
                  <a:ext cx="1066" cy="325"/>
                </a:xfrm>
                <a:custGeom>
                  <a:avLst/>
                  <a:gdLst>
                    <a:gd name="T0" fmla="*/ 480 w 1066"/>
                    <a:gd name="T1" fmla="*/ 0 h 325"/>
                    <a:gd name="T2" fmla="*/ 557 w 1066"/>
                    <a:gd name="T3" fmla="*/ 13 h 325"/>
                    <a:gd name="T4" fmla="*/ 644 w 1066"/>
                    <a:gd name="T5" fmla="*/ 33 h 325"/>
                    <a:gd name="T6" fmla="*/ 748 w 1066"/>
                    <a:gd name="T7" fmla="*/ 31 h 325"/>
                    <a:gd name="T8" fmla="*/ 748 w 1066"/>
                    <a:gd name="T9" fmla="*/ 9 h 325"/>
                    <a:gd name="T10" fmla="*/ 824 w 1066"/>
                    <a:gd name="T11" fmla="*/ 39 h 325"/>
                    <a:gd name="T12" fmla="*/ 857 w 1066"/>
                    <a:gd name="T13" fmla="*/ 76 h 325"/>
                    <a:gd name="T14" fmla="*/ 900 w 1066"/>
                    <a:gd name="T15" fmla="*/ 76 h 325"/>
                    <a:gd name="T16" fmla="*/ 1003 w 1066"/>
                    <a:gd name="T17" fmla="*/ 120 h 325"/>
                    <a:gd name="T18" fmla="*/ 1066 w 1066"/>
                    <a:gd name="T19" fmla="*/ 137 h 325"/>
                    <a:gd name="T20" fmla="*/ 1062 w 1066"/>
                    <a:gd name="T21" fmla="*/ 325 h 325"/>
                    <a:gd name="T22" fmla="*/ 0 w 1066"/>
                    <a:gd name="T23" fmla="*/ 320 h 325"/>
                    <a:gd name="T24" fmla="*/ 41 w 1066"/>
                    <a:gd name="T25" fmla="*/ 250 h 325"/>
                    <a:gd name="T26" fmla="*/ 113 w 1066"/>
                    <a:gd name="T27" fmla="*/ 250 h 325"/>
                    <a:gd name="T28" fmla="*/ 87 w 1066"/>
                    <a:gd name="T29" fmla="*/ 279 h 325"/>
                    <a:gd name="T30" fmla="*/ 130 w 1066"/>
                    <a:gd name="T31" fmla="*/ 279 h 325"/>
                    <a:gd name="T32" fmla="*/ 191 w 1066"/>
                    <a:gd name="T33" fmla="*/ 275 h 325"/>
                    <a:gd name="T34" fmla="*/ 200 w 1066"/>
                    <a:gd name="T35" fmla="*/ 255 h 325"/>
                    <a:gd name="T36" fmla="*/ 261 w 1066"/>
                    <a:gd name="T37" fmla="*/ 218 h 325"/>
                    <a:gd name="T38" fmla="*/ 396 w 1066"/>
                    <a:gd name="T39" fmla="*/ 225 h 325"/>
                    <a:gd name="T40" fmla="*/ 372 w 1066"/>
                    <a:gd name="T41" fmla="*/ 187 h 325"/>
                    <a:gd name="T42" fmla="*/ 391 w 1066"/>
                    <a:gd name="T43" fmla="*/ 176 h 325"/>
                    <a:gd name="T44" fmla="*/ 350 w 1066"/>
                    <a:gd name="T45" fmla="*/ 100 h 325"/>
                    <a:gd name="T46" fmla="*/ 309 w 1066"/>
                    <a:gd name="T47" fmla="*/ 96 h 325"/>
                    <a:gd name="T48" fmla="*/ 182 w 1066"/>
                    <a:gd name="T49" fmla="*/ 100 h 325"/>
                    <a:gd name="T50" fmla="*/ 154 w 1066"/>
                    <a:gd name="T51" fmla="*/ 87 h 325"/>
                    <a:gd name="T52" fmla="*/ 80 w 1066"/>
                    <a:gd name="T53" fmla="*/ 63 h 325"/>
                    <a:gd name="T54" fmla="*/ 84 w 1066"/>
                    <a:gd name="T55" fmla="*/ 42 h 325"/>
                    <a:gd name="T56" fmla="*/ 113 w 1066"/>
                    <a:gd name="T57" fmla="*/ 13 h 325"/>
                    <a:gd name="T58" fmla="*/ 208 w 1066"/>
                    <a:gd name="T59" fmla="*/ 16 h 325"/>
                    <a:gd name="T60" fmla="*/ 304 w 1066"/>
                    <a:gd name="T61" fmla="*/ 33 h 325"/>
                    <a:gd name="T62" fmla="*/ 359 w 1066"/>
                    <a:gd name="T63" fmla="*/ 42 h 325"/>
                    <a:gd name="T64" fmla="*/ 407 w 1066"/>
                    <a:gd name="T65" fmla="*/ 46 h 325"/>
                    <a:gd name="T66" fmla="*/ 459 w 1066"/>
                    <a:gd name="T67" fmla="*/ 31 h 325"/>
                    <a:gd name="T68" fmla="*/ 480 w 1066"/>
                    <a:gd name="T69" fmla="*/ 0 h 325"/>
                    <a:gd name="T70" fmla="*/ 480 w 1066"/>
                    <a:gd name="T71" fmla="*/ 0 h 32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066"/>
                    <a:gd name="T109" fmla="*/ 0 h 325"/>
                    <a:gd name="T110" fmla="*/ 1066 w 1066"/>
                    <a:gd name="T111" fmla="*/ 325 h 32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066" h="325">
                      <a:moveTo>
                        <a:pt x="480" y="0"/>
                      </a:moveTo>
                      <a:lnTo>
                        <a:pt x="557" y="13"/>
                      </a:lnTo>
                      <a:lnTo>
                        <a:pt x="644" y="33"/>
                      </a:lnTo>
                      <a:lnTo>
                        <a:pt x="748" y="31"/>
                      </a:lnTo>
                      <a:lnTo>
                        <a:pt x="748" y="9"/>
                      </a:lnTo>
                      <a:lnTo>
                        <a:pt x="824" y="39"/>
                      </a:lnTo>
                      <a:lnTo>
                        <a:pt x="857" y="76"/>
                      </a:lnTo>
                      <a:lnTo>
                        <a:pt x="900" y="76"/>
                      </a:lnTo>
                      <a:lnTo>
                        <a:pt x="1003" y="120"/>
                      </a:lnTo>
                      <a:lnTo>
                        <a:pt x="1066" y="137"/>
                      </a:lnTo>
                      <a:lnTo>
                        <a:pt x="1062" y="325"/>
                      </a:lnTo>
                      <a:lnTo>
                        <a:pt x="0" y="320"/>
                      </a:lnTo>
                      <a:lnTo>
                        <a:pt x="41" y="250"/>
                      </a:lnTo>
                      <a:lnTo>
                        <a:pt x="113" y="250"/>
                      </a:lnTo>
                      <a:lnTo>
                        <a:pt x="87" y="279"/>
                      </a:lnTo>
                      <a:lnTo>
                        <a:pt x="130" y="279"/>
                      </a:lnTo>
                      <a:lnTo>
                        <a:pt x="191" y="275"/>
                      </a:lnTo>
                      <a:lnTo>
                        <a:pt x="200" y="255"/>
                      </a:lnTo>
                      <a:lnTo>
                        <a:pt x="261" y="218"/>
                      </a:lnTo>
                      <a:lnTo>
                        <a:pt x="396" y="225"/>
                      </a:lnTo>
                      <a:lnTo>
                        <a:pt x="372" y="187"/>
                      </a:lnTo>
                      <a:lnTo>
                        <a:pt x="391" y="176"/>
                      </a:lnTo>
                      <a:lnTo>
                        <a:pt x="350" y="100"/>
                      </a:lnTo>
                      <a:lnTo>
                        <a:pt x="309" y="96"/>
                      </a:lnTo>
                      <a:lnTo>
                        <a:pt x="182" y="100"/>
                      </a:lnTo>
                      <a:lnTo>
                        <a:pt x="154" y="87"/>
                      </a:lnTo>
                      <a:lnTo>
                        <a:pt x="80" y="63"/>
                      </a:lnTo>
                      <a:lnTo>
                        <a:pt x="84" y="42"/>
                      </a:lnTo>
                      <a:lnTo>
                        <a:pt x="113" y="13"/>
                      </a:lnTo>
                      <a:lnTo>
                        <a:pt x="208" y="16"/>
                      </a:lnTo>
                      <a:lnTo>
                        <a:pt x="304" y="33"/>
                      </a:lnTo>
                      <a:lnTo>
                        <a:pt x="359" y="42"/>
                      </a:lnTo>
                      <a:lnTo>
                        <a:pt x="407" y="46"/>
                      </a:lnTo>
                      <a:lnTo>
                        <a:pt x="459" y="31"/>
                      </a:lnTo>
                      <a:lnTo>
                        <a:pt x="480" y="0"/>
                      </a:lnTo>
                      <a:close/>
                    </a:path>
                  </a:pathLst>
                </a:custGeom>
                <a:solidFill>
                  <a:srgbClr val="853B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25" name="Freeform 38"/>
                <p:cNvSpPr>
                  <a:spLocks/>
                </p:cNvSpPr>
                <p:nvPr/>
              </p:nvSpPr>
              <p:spPr bwMode="auto">
                <a:xfrm>
                  <a:off x="3458" y="3922"/>
                  <a:ext cx="68" cy="137"/>
                </a:xfrm>
                <a:custGeom>
                  <a:avLst/>
                  <a:gdLst>
                    <a:gd name="T0" fmla="*/ 68 w 68"/>
                    <a:gd name="T1" fmla="*/ 20 h 137"/>
                    <a:gd name="T2" fmla="*/ 42 w 68"/>
                    <a:gd name="T3" fmla="*/ 72 h 137"/>
                    <a:gd name="T4" fmla="*/ 39 w 68"/>
                    <a:gd name="T5" fmla="*/ 137 h 137"/>
                    <a:gd name="T6" fmla="*/ 24 w 68"/>
                    <a:gd name="T7" fmla="*/ 124 h 137"/>
                    <a:gd name="T8" fmla="*/ 0 w 68"/>
                    <a:gd name="T9" fmla="*/ 0 h 137"/>
                    <a:gd name="T10" fmla="*/ 26 w 68"/>
                    <a:gd name="T11" fmla="*/ 0 h 137"/>
                    <a:gd name="T12" fmla="*/ 68 w 68"/>
                    <a:gd name="T13" fmla="*/ 20 h 137"/>
                    <a:gd name="T14" fmla="*/ 68 w 68"/>
                    <a:gd name="T15" fmla="*/ 20 h 13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"/>
                    <a:gd name="T25" fmla="*/ 0 h 137"/>
                    <a:gd name="T26" fmla="*/ 68 w 68"/>
                    <a:gd name="T27" fmla="*/ 137 h 13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" h="137">
                      <a:moveTo>
                        <a:pt x="68" y="20"/>
                      </a:moveTo>
                      <a:lnTo>
                        <a:pt x="42" y="72"/>
                      </a:lnTo>
                      <a:lnTo>
                        <a:pt x="39" y="137"/>
                      </a:lnTo>
                      <a:lnTo>
                        <a:pt x="24" y="124"/>
                      </a:lnTo>
                      <a:lnTo>
                        <a:pt x="0" y="0"/>
                      </a:lnTo>
                      <a:lnTo>
                        <a:pt x="26" y="0"/>
                      </a:lnTo>
                      <a:lnTo>
                        <a:pt x="68" y="20"/>
                      </a:lnTo>
                      <a:close/>
                    </a:path>
                  </a:pathLst>
                </a:custGeom>
                <a:solidFill>
                  <a:srgbClr val="A399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26" name="Freeform 39"/>
                <p:cNvSpPr>
                  <a:spLocks/>
                </p:cNvSpPr>
                <p:nvPr/>
              </p:nvSpPr>
              <p:spPr bwMode="auto">
                <a:xfrm>
                  <a:off x="3841" y="3504"/>
                  <a:ext cx="72" cy="111"/>
                </a:xfrm>
                <a:custGeom>
                  <a:avLst/>
                  <a:gdLst>
                    <a:gd name="T0" fmla="*/ 63 w 72"/>
                    <a:gd name="T1" fmla="*/ 0 h 111"/>
                    <a:gd name="T2" fmla="*/ 0 w 72"/>
                    <a:gd name="T3" fmla="*/ 11 h 111"/>
                    <a:gd name="T4" fmla="*/ 15 w 72"/>
                    <a:gd name="T5" fmla="*/ 70 h 111"/>
                    <a:gd name="T6" fmla="*/ 72 w 72"/>
                    <a:gd name="T7" fmla="*/ 111 h 111"/>
                    <a:gd name="T8" fmla="*/ 63 w 72"/>
                    <a:gd name="T9" fmla="*/ 0 h 111"/>
                    <a:gd name="T10" fmla="*/ 63 w 72"/>
                    <a:gd name="T11" fmla="*/ 0 h 11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2"/>
                    <a:gd name="T19" fmla="*/ 0 h 111"/>
                    <a:gd name="T20" fmla="*/ 72 w 72"/>
                    <a:gd name="T21" fmla="*/ 111 h 11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2" h="111">
                      <a:moveTo>
                        <a:pt x="63" y="0"/>
                      </a:moveTo>
                      <a:lnTo>
                        <a:pt x="0" y="11"/>
                      </a:lnTo>
                      <a:lnTo>
                        <a:pt x="15" y="70"/>
                      </a:lnTo>
                      <a:lnTo>
                        <a:pt x="72" y="111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878C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27" name="Freeform 40"/>
                <p:cNvSpPr>
                  <a:spLocks/>
                </p:cNvSpPr>
                <p:nvPr/>
              </p:nvSpPr>
              <p:spPr bwMode="auto">
                <a:xfrm>
                  <a:off x="3745" y="3548"/>
                  <a:ext cx="164" cy="243"/>
                </a:xfrm>
                <a:custGeom>
                  <a:avLst/>
                  <a:gdLst>
                    <a:gd name="T0" fmla="*/ 42 w 164"/>
                    <a:gd name="T1" fmla="*/ 0 h 243"/>
                    <a:gd name="T2" fmla="*/ 59 w 164"/>
                    <a:gd name="T3" fmla="*/ 67 h 243"/>
                    <a:gd name="T4" fmla="*/ 148 w 164"/>
                    <a:gd name="T5" fmla="*/ 58 h 243"/>
                    <a:gd name="T6" fmla="*/ 159 w 164"/>
                    <a:gd name="T7" fmla="*/ 119 h 243"/>
                    <a:gd name="T8" fmla="*/ 164 w 164"/>
                    <a:gd name="T9" fmla="*/ 195 h 243"/>
                    <a:gd name="T10" fmla="*/ 105 w 164"/>
                    <a:gd name="T11" fmla="*/ 243 h 243"/>
                    <a:gd name="T12" fmla="*/ 35 w 164"/>
                    <a:gd name="T13" fmla="*/ 196 h 243"/>
                    <a:gd name="T14" fmla="*/ 0 w 164"/>
                    <a:gd name="T15" fmla="*/ 189 h 243"/>
                    <a:gd name="T16" fmla="*/ 0 w 164"/>
                    <a:gd name="T17" fmla="*/ 119 h 243"/>
                    <a:gd name="T18" fmla="*/ 0 w 164"/>
                    <a:gd name="T19" fmla="*/ 59 h 243"/>
                    <a:gd name="T20" fmla="*/ 42 w 164"/>
                    <a:gd name="T21" fmla="*/ 0 h 243"/>
                    <a:gd name="T22" fmla="*/ 42 w 164"/>
                    <a:gd name="T23" fmla="*/ 0 h 24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64"/>
                    <a:gd name="T37" fmla="*/ 0 h 243"/>
                    <a:gd name="T38" fmla="*/ 164 w 164"/>
                    <a:gd name="T39" fmla="*/ 243 h 24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64" h="243">
                      <a:moveTo>
                        <a:pt x="42" y="0"/>
                      </a:moveTo>
                      <a:lnTo>
                        <a:pt x="59" y="67"/>
                      </a:lnTo>
                      <a:lnTo>
                        <a:pt x="148" y="58"/>
                      </a:lnTo>
                      <a:lnTo>
                        <a:pt x="159" y="119"/>
                      </a:lnTo>
                      <a:lnTo>
                        <a:pt x="164" y="195"/>
                      </a:lnTo>
                      <a:lnTo>
                        <a:pt x="105" y="243"/>
                      </a:lnTo>
                      <a:lnTo>
                        <a:pt x="35" y="196"/>
                      </a:lnTo>
                      <a:lnTo>
                        <a:pt x="0" y="189"/>
                      </a:lnTo>
                      <a:lnTo>
                        <a:pt x="0" y="119"/>
                      </a:lnTo>
                      <a:lnTo>
                        <a:pt x="0" y="59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28" name="Freeform 41"/>
                <p:cNvSpPr>
                  <a:spLocks/>
                </p:cNvSpPr>
                <p:nvPr/>
              </p:nvSpPr>
              <p:spPr bwMode="auto">
                <a:xfrm>
                  <a:off x="3746" y="3694"/>
                  <a:ext cx="184" cy="185"/>
                </a:xfrm>
                <a:custGeom>
                  <a:avLst/>
                  <a:gdLst>
                    <a:gd name="T0" fmla="*/ 17 w 184"/>
                    <a:gd name="T1" fmla="*/ 10 h 185"/>
                    <a:gd name="T2" fmla="*/ 41 w 184"/>
                    <a:gd name="T3" fmla="*/ 34 h 185"/>
                    <a:gd name="T4" fmla="*/ 61 w 184"/>
                    <a:gd name="T5" fmla="*/ 24 h 185"/>
                    <a:gd name="T6" fmla="*/ 104 w 184"/>
                    <a:gd name="T7" fmla="*/ 34 h 185"/>
                    <a:gd name="T8" fmla="*/ 93 w 184"/>
                    <a:gd name="T9" fmla="*/ 50 h 185"/>
                    <a:gd name="T10" fmla="*/ 108 w 184"/>
                    <a:gd name="T11" fmla="*/ 71 h 185"/>
                    <a:gd name="T12" fmla="*/ 124 w 184"/>
                    <a:gd name="T13" fmla="*/ 43 h 185"/>
                    <a:gd name="T14" fmla="*/ 139 w 184"/>
                    <a:gd name="T15" fmla="*/ 21 h 185"/>
                    <a:gd name="T16" fmla="*/ 167 w 184"/>
                    <a:gd name="T17" fmla="*/ 0 h 185"/>
                    <a:gd name="T18" fmla="*/ 174 w 184"/>
                    <a:gd name="T19" fmla="*/ 87 h 185"/>
                    <a:gd name="T20" fmla="*/ 184 w 184"/>
                    <a:gd name="T21" fmla="*/ 178 h 185"/>
                    <a:gd name="T22" fmla="*/ 108 w 184"/>
                    <a:gd name="T23" fmla="*/ 185 h 185"/>
                    <a:gd name="T24" fmla="*/ 30 w 184"/>
                    <a:gd name="T25" fmla="*/ 171 h 185"/>
                    <a:gd name="T26" fmla="*/ 11 w 184"/>
                    <a:gd name="T27" fmla="*/ 150 h 185"/>
                    <a:gd name="T28" fmla="*/ 0 w 184"/>
                    <a:gd name="T29" fmla="*/ 43 h 185"/>
                    <a:gd name="T30" fmla="*/ 17 w 184"/>
                    <a:gd name="T31" fmla="*/ 10 h 185"/>
                    <a:gd name="T32" fmla="*/ 17 w 184"/>
                    <a:gd name="T33" fmla="*/ 10 h 18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4"/>
                    <a:gd name="T52" fmla="*/ 0 h 185"/>
                    <a:gd name="T53" fmla="*/ 184 w 184"/>
                    <a:gd name="T54" fmla="*/ 185 h 18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4" h="185">
                      <a:moveTo>
                        <a:pt x="17" y="10"/>
                      </a:moveTo>
                      <a:lnTo>
                        <a:pt x="41" y="34"/>
                      </a:lnTo>
                      <a:lnTo>
                        <a:pt x="61" y="24"/>
                      </a:lnTo>
                      <a:lnTo>
                        <a:pt x="104" y="34"/>
                      </a:lnTo>
                      <a:lnTo>
                        <a:pt x="93" y="50"/>
                      </a:lnTo>
                      <a:lnTo>
                        <a:pt x="108" y="71"/>
                      </a:lnTo>
                      <a:lnTo>
                        <a:pt x="124" y="43"/>
                      </a:lnTo>
                      <a:lnTo>
                        <a:pt x="139" y="21"/>
                      </a:lnTo>
                      <a:lnTo>
                        <a:pt x="167" y="0"/>
                      </a:lnTo>
                      <a:lnTo>
                        <a:pt x="174" y="87"/>
                      </a:lnTo>
                      <a:lnTo>
                        <a:pt x="184" y="178"/>
                      </a:lnTo>
                      <a:lnTo>
                        <a:pt x="108" y="185"/>
                      </a:lnTo>
                      <a:lnTo>
                        <a:pt x="30" y="171"/>
                      </a:lnTo>
                      <a:lnTo>
                        <a:pt x="11" y="150"/>
                      </a:lnTo>
                      <a:lnTo>
                        <a:pt x="0" y="43"/>
                      </a:lnTo>
                      <a:lnTo>
                        <a:pt x="17" y="10"/>
                      </a:lnTo>
                      <a:close/>
                    </a:path>
                  </a:pathLst>
                </a:custGeom>
                <a:solidFill>
                  <a:srgbClr val="856B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29" name="Freeform 42"/>
                <p:cNvSpPr>
                  <a:spLocks/>
                </p:cNvSpPr>
                <p:nvPr/>
              </p:nvSpPr>
              <p:spPr bwMode="auto">
                <a:xfrm>
                  <a:off x="3128" y="2378"/>
                  <a:ext cx="78" cy="69"/>
                </a:xfrm>
                <a:custGeom>
                  <a:avLst/>
                  <a:gdLst>
                    <a:gd name="T0" fmla="*/ 78 w 78"/>
                    <a:gd name="T1" fmla="*/ 30 h 69"/>
                    <a:gd name="T2" fmla="*/ 78 w 78"/>
                    <a:gd name="T3" fmla="*/ 69 h 69"/>
                    <a:gd name="T4" fmla="*/ 45 w 78"/>
                    <a:gd name="T5" fmla="*/ 69 h 69"/>
                    <a:gd name="T6" fmla="*/ 15 w 78"/>
                    <a:gd name="T7" fmla="*/ 61 h 69"/>
                    <a:gd name="T8" fmla="*/ 0 w 78"/>
                    <a:gd name="T9" fmla="*/ 32 h 69"/>
                    <a:gd name="T10" fmla="*/ 28 w 78"/>
                    <a:gd name="T11" fmla="*/ 39 h 69"/>
                    <a:gd name="T12" fmla="*/ 56 w 78"/>
                    <a:gd name="T13" fmla="*/ 0 h 69"/>
                    <a:gd name="T14" fmla="*/ 78 w 78"/>
                    <a:gd name="T15" fmla="*/ 30 h 69"/>
                    <a:gd name="T16" fmla="*/ 78 w 78"/>
                    <a:gd name="T17" fmla="*/ 30 h 6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78"/>
                    <a:gd name="T28" fmla="*/ 0 h 69"/>
                    <a:gd name="T29" fmla="*/ 78 w 78"/>
                    <a:gd name="T30" fmla="*/ 69 h 6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78" h="69">
                      <a:moveTo>
                        <a:pt x="78" y="30"/>
                      </a:moveTo>
                      <a:lnTo>
                        <a:pt x="78" y="69"/>
                      </a:lnTo>
                      <a:lnTo>
                        <a:pt x="45" y="69"/>
                      </a:lnTo>
                      <a:lnTo>
                        <a:pt x="15" y="61"/>
                      </a:lnTo>
                      <a:lnTo>
                        <a:pt x="0" y="32"/>
                      </a:lnTo>
                      <a:lnTo>
                        <a:pt x="28" y="39"/>
                      </a:lnTo>
                      <a:lnTo>
                        <a:pt x="56" y="0"/>
                      </a:lnTo>
                      <a:lnTo>
                        <a:pt x="78" y="30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30" name="Freeform 43"/>
                <p:cNvSpPr>
                  <a:spLocks/>
                </p:cNvSpPr>
                <p:nvPr/>
              </p:nvSpPr>
              <p:spPr bwMode="auto">
                <a:xfrm>
                  <a:off x="3763" y="3839"/>
                  <a:ext cx="233" cy="192"/>
                </a:xfrm>
                <a:custGeom>
                  <a:avLst/>
                  <a:gdLst>
                    <a:gd name="T0" fmla="*/ 157 w 233"/>
                    <a:gd name="T1" fmla="*/ 15 h 192"/>
                    <a:gd name="T2" fmla="*/ 118 w 233"/>
                    <a:gd name="T3" fmla="*/ 16 h 192"/>
                    <a:gd name="T4" fmla="*/ 76 w 233"/>
                    <a:gd name="T5" fmla="*/ 0 h 192"/>
                    <a:gd name="T6" fmla="*/ 2 w 233"/>
                    <a:gd name="T7" fmla="*/ 16 h 192"/>
                    <a:gd name="T8" fmla="*/ 0 w 233"/>
                    <a:gd name="T9" fmla="*/ 126 h 192"/>
                    <a:gd name="T10" fmla="*/ 63 w 233"/>
                    <a:gd name="T11" fmla="*/ 135 h 192"/>
                    <a:gd name="T12" fmla="*/ 113 w 233"/>
                    <a:gd name="T13" fmla="*/ 166 h 192"/>
                    <a:gd name="T14" fmla="*/ 216 w 233"/>
                    <a:gd name="T15" fmla="*/ 192 h 192"/>
                    <a:gd name="T16" fmla="*/ 233 w 233"/>
                    <a:gd name="T17" fmla="*/ 146 h 192"/>
                    <a:gd name="T18" fmla="*/ 150 w 233"/>
                    <a:gd name="T19" fmla="*/ 52 h 192"/>
                    <a:gd name="T20" fmla="*/ 157 w 233"/>
                    <a:gd name="T21" fmla="*/ 15 h 192"/>
                    <a:gd name="T22" fmla="*/ 157 w 233"/>
                    <a:gd name="T23" fmla="*/ 15 h 19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33"/>
                    <a:gd name="T37" fmla="*/ 0 h 192"/>
                    <a:gd name="T38" fmla="*/ 233 w 233"/>
                    <a:gd name="T39" fmla="*/ 192 h 19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33" h="192">
                      <a:moveTo>
                        <a:pt x="157" y="15"/>
                      </a:moveTo>
                      <a:lnTo>
                        <a:pt x="118" y="16"/>
                      </a:lnTo>
                      <a:lnTo>
                        <a:pt x="76" y="0"/>
                      </a:lnTo>
                      <a:lnTo>
                        <a:pt x="2" y="16"/>
                      </a:lnTo>
                      <a:lnTo>
                        <a:pt x="0" y="126"/>
                      </a:lnTo>
                      <a:lnTo>
                        <a:pt x="63" y="135"/>
                      </a:lnTo>
                      <a:lnTo>
                        <a:pt x="113" y="166"/>
                      </a:lnTo>
                      <a:lnTo>
                        <a:pt x="216" y="192"/>
                      </a:lnTo>
                      <a:lnTo>
                        <a:pt x="233" y="146"/>
                      </a:lnTo>
                      <a:lnTo>
                        <a:pt x="150" y="52"/>
                      </a:lnTo>
                      <a:lnTo>
                        <a:pt x="157" y="15"/>
                      </a:lnTo>
                      <a:close/>
                    </a:path>
                  </a:pathLst>
                </a:custGeom>
                <a:solidFill>
                  <a:srgbClr val="6E4F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31" name="Freeform 44"/>
                <p:cNvSpPr>
                  <a:spLocks/>
                </p:cNvSpPr>
                <p:nvPr/>
              </p:nvSpPr>
              <p:spPr bwMode="auto">
                <a:xfrm>
                  <a:off x="3757" y="3652"/>
                  <a:ext cx="163" cy="72"/>
                </a:xfrm>
                <a:custGeom>
                  <a:avLst/>
                  <a:gdLst>
                    <a:gd name="T0" fmla="*/ 147 w 163"/>
                    <a:gd name="T1" fmla="*/ 16 h 72"/>
                    <a:gd name="T2" fmla="*/ 102 w 163"/>
                    <a:gd name="T3" fmla="*/ 0 h 72"/>
                    <a:gd name="T4" fmla="*/ 97 w 163"/>
                    <a:gd name="T5" fmla="*/ 26 h 72"/>
                    <a:gd name="T6" fmla="*/ 65 w 163"/>
                    <a:gd name="T7" fmla="*/ 33 h 72"/>
                    <a:gd name="T8" fmla="*/ 50 w 163"/>
                    <a:gd name="T9" fmla="*/ 0 h 72"/>
                    <a:gd name="T10" fmla="*/ 34 w 163"/>
                    <a:gd name="T11" fmla="*/ 4 h 72"/>
                    <a:gd name="T12" fmla="*/ 34 w 163"/>
                    <a:gd name="T13" fmla="*/ 20 h 72"/>
                    <a:gd name="T14" fmla="*/ 6 w 163"/>
                    <a:gd name="T15" fmla="*/ 26 h 72"/>
                    <a:gd name="T16" fmla="*/ 0 w 163"/>
                    <a:gd name="T17" fmla="*/ 54 h 72"/>
                    <a:gd name="T18" fmla="*/ 34 w 163"/>
                    <a:gd name="T19" fmla="*/ 46 h 72"/>
                    <a:gd name="T20" fmla="*/ 65 w 163"/>
                    <a:gd name="T21" fmla="*/ 48 h 72"/>
                    <a:gd name="T22" fmla="*/ 56 w 163"/>
                    <a:gd name="T23" fmla="*/ 66 h 72"/>
                    <a:gd name="T24" fmla="*/ 89 w 163"/>
                    <a:gd name="T25" fmla="*/ 72 h 72"/>
                    <a:gd name="T26" fmla="*/ 99 w 163"/>
                    <a:gd name="T27" fmla="*/ 44 h 72"/>
                    <a:gd name="T28" fmla="*/ 163 w 163"/>
                    <a:gd name="T29" fmla="*/ 44 h 72"/>
                    <a:gd name="T30" fmla="*/ 147 w 163"/>
                    <a:gd name="T31" fmla="*/ 16 h 72"/>
                    <a:gd name="T32" fmla="*/ 147 w 163"/>
                    <a:gd name="T33" fmla="*/ 16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3"/>
                    <a:gd name="T52" fmla="*/ 0 h 72"/>
                    <a:gd name="T53" fmla="*/ 163 w 163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3" h="72">
                      <a:moveTo>
                        <a:pt x="147" y="16"/>
                      </a:moveTo>
                      <a:lnTo>
                        <a:pt x="102" y="0"/>
                      </a:lnTo>
                      <a:lnTo>
                        <a:pt x="97" y="26"/>
                      </a:lnTo>
                      <a:lnTo>
                        <a:pt x="65" y="33"/>
                      </a:lnTo>
                      <a:lnTo>
                        <a:pt x="50" y="0"/>
                      </a:lnTo>
                      <a:lnTo>
                        <a:pt x="34" y="4"/>
                      </a:lnTo>
                      <a:lnTo>
                        <a:pt x="34" y="20"/>
                      </a:lnTo>
                      <a:lnTo>
                        <a:pt x="6" y="26"/>
                      </a:lnTo>
                      <a:lnTo>
                        <a:pt x="0" y="54"/>
                      </a:lnTo>
                      <a:lnTo>
                        <a:pt x="34" y="46"/>
                      </a:lnTo>
                      <a:lnTo>
                        <a:pt x="65" y="48"/>
                      </a:lnTo>
                      <a:lnTo>
                        <a:pt x="56" y="66"/>
                      </a:lnTo>
                      <a:lnTo>
                        <a:pt x="89" y="72"/>
                      </a:lnTo>
                      <a:lnTo>
                        <a:pt x="99" y="44"/>
                      </a:lnTo>
                      <a:lnTo>
                        <a:pt x="163" y="44"/>
                      </a:lnTo>
                      <a:lnTo>
                        <a:pt x="147" y="16"/>
                      </a:lnTo>
                      <a:close/>
                    </a:path>
                  </a:pathLst>
                </a:custGeom>
                <a:solidFill>
                  <a:srgbClr val="705E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32" name="Freeform 45"/>
                <p:cNvSpPr>
                  <a:spLocks/>
                </p:cNvSpPr>
                <p:nvPr/>
              </p:nvSpPr>
              <p:spPr bwMode="auto">
                <a:xfrm>
                  <a:off x="3756" y="3541"/>
                  <a:ext cx="166" cy="137"/>
                </a:xfrm>
                <a:custGeom>
                  <a:avLst/>
                  <a:gdLst>
                    <a:gd name="T0" fmla="*/ 138 w 166"/>
                    <a:gd name="T1" fmla="*/ 42 h 137"/>
                    <a:gd name="T2" fmla="*/ 120 w 166"/>
                    <a:gd name="T3" fmla="*/ 53 h 137"/>
                    <a:gd name="T4" fmla="*/ 107 w 166"/>
                    <a:gd name="T5" fmla="*/ 28 h 137"/>
                    <a:gd name="T6" fmla="*/ 125 w 166"/>
                    <a:gd name="T7" fmla="*/ 15 h 137"/>
                    <a:gd name="T8" fmla="*/ 111 w 166"/>
                    <a:gd name="T9" fmla="*/ 0 h 137"/>
                    <a:gd name="T10" fmla="*/ 57 w 166"/>
                    <a:gd name="T11" fmla="*/ 42 h 137"/>
                    <a:gd name="T12" fmla="*/ 63 w 166"/>
                    <a:gd name="T13" fmla="*/ 72 h 137"/>
                    <a:gd name="T14" fmla="*/ 35 w 166"/>
                    <a:gd name="T15" fmla="*/ 72 h 137"/>
                    <a:gd name="T16" fmla="*/ 44 w 166"/>
                    <a:gd name="T17" fmla="*/ 37 h 137"/>
                    <a:gd name="T18" fmla="*/ 20 w 166"/>
                    <a:gd name="T19" fmla="*/ 33 h 137"/>
                    <a:gd name="T20" fmla="*/ 5 w 166"/>
                    <a:gd name="T21" fmla="*/ 46 h 137"/>
                    <a:gd name="T22" fmla="*/ 0 w 166"/>
                    <a:gd name="T23" fmla="*/ 100 h 137"/>
                    <a:gd name="T24" fmla="*/ 31 w 166"/>
                    <a:gd name="T25" fmla="*/ 100 h 137"/>
                    <a:gd name="T26" fmla="*/ 51 w 166"/>
                    <a:gd name="T27" fmla="*/ 90 h 137"/>
                    <a:gd name="T28" fmla="*/ 57 w 166"/>
                    <a:gd name="T29" fmla="*/ 137 h 137"/>
                    <a:gd name="T30" fmla="*/ 75 w 166"/>
                    <a:gd name="T31" fmla="*/ 127 h 137"/>
                    <a:gd name="T32" fmla="*/ 83 w 166"/>
                    <a:gd name="T33" fmla="*/ 102 h 137"/>
                    <a:gd name="T34" fmla="*/ 81 w 166"/>
                    <a:gd name="T35" fmla="*/ 79 h 137"/>
                    <a:gd name="T36" fmla="*/ 111 w 166"/>
                    <a:gd name="T37" fmla="*/ 85 h 137"/>
                    <a:gd name="T38" fmla="*/ 111 w 166"/>
                    <a:gd name="T39" fmla="*/ 102 h 137"/>
                    <a:gd name="T40" fmla="*/ 157 w 166"/>
                    <a:gd name="T41" fmla="*/ 127 h 137"/>
                    <a:gd name="T42" fmla="*/ 166 w 166"/>
                    <a:gd name="T43" fmla="*/ 81 h 137"/>
                    <a:gd name="T44" fmla="*/ 138 w 166"/>
                    <a:gd name="T45" fmla="*/ 42 h 137"/>
                    <a:gd name="T46" fmla="*/ 138 w 166"/>
                    <a:gd name="T47" fmla="*/ 42 h 137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66"/>
                    <a:gd name="T73" fmla="*/ 0 h 137"/>
                    <a:gd name="T74" fmla="*/ 166 w 166"/>
                    <a:gd name="T75" fmla="*/ 137 h 137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66" h="137">
                      <a:moveTo>
                        <a:pt x="138" y="42"/>
                      </a:moveTo>
                      <a:lnTo>
                        <a:pt x="120" y="53"/>
                      </a:lnTo>
                      <a:lnTo>
                        <a:pt x="107" y="28"/>
                      </a:lnTo>
                      <a:lnTo>
                        <a:pt x="125" y="15"/>
                      </a:lnTo>
                      <a:lnTo>
                        <a:pt x="111" y="0"/>
                      </a:lnTo>
                      <a:lnTo>
                        <a:pt x="57" y="42"/>
                      </a:lnTo>
                      <a:lnTo>
                        <a:pt x="63" y="72"/>
                      </a:lnTo>
                      <a:lnTo>
                        <a:pt x="35" y="72"/>
                      </a:lnTo>
                      <a:lnTo>
                        <a:pt x="44" y="37"/>
                      </a:lnTo>
                      <a:lnTo>
                        <a:pt x="20" y="33"/>
                      </a:lnTo>
                      <a:lnTo>
                        <a:pt x="5" y="46"/>
                      </a:lnTo>
                      <a:lnTo>
                        <a:pt x="0" y="100"/>
                      </a:lnTo>
                      <a:lnTo>
                        <a:pt x="31" y="100"/>
                      </a:lnTo>
                      <a:lnTo>
                        <a:pt x="51" y="90"/>
                      </a:lnTo>
                      <a:lnTo>
                        <a:pt x="57" y="137"/>
                      </a:lnTo>
                      <a:lnTo>
                        <a:pt x="75" y="127"/>
                      </a:lnTo>
                      <a:lnTo>
                        <a:pt x="83" y="102"/>
                      </a:lnTo>
                      <a:lnTo>
                        <a:pt x="81" y="79"/>
                      </a:lnTo>
                      <a:lnTo>
                        <a:pt x="111" y="85"/>
                      </a:lnTo>
                      <a:lnTo>
                        <a:pt x="111" y="102"/>
                      </a:lnTo>
                      <a:lnTo>
                        <a:pt x="157" y="127"/>
                      </a:lnTo>
                      <a:lnTo>
                        <a:pt x="166" y="81"/>
                      </a:lnTo>
                      <a:lnTo>
                        <a:pt x="138" y="42"/>
                      </a:lnTo>
                      <a:close/>
                    </a:path>
                  </a:pathLst>
                </a:custGeom>
                <a:solidFill>
                  <a:srgbClr val="8C38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33" name="Freeform 46"/>
                <p:cNvSpPr>
                  <a:spLocks/>
                </p:cNvSpPr>
                <p:nvPr/>
              </p:nvSpPr>
              <p:spPr bwMode="auto">
                <a:xfrm>
                  <a:off x="3959" y="3287"/>
                  <a:ext cx="76" cy="93"/>
                </a:xfrm>
                <a:custGeom>
                  <a:avLst/>
                  <a:gdLst>
                    <a:gd name="T0" fmla="*/ 0 w 76"/>
                    <a:gd name="T1" fmla="*/ 43 h 93"/>
                    <a:gd name="T2" fmla="*/ 67 w 76"/>
                    <a:gd name="T3" fmla="*/ 0 h 93"/>
                    <a:gd name="T4" fmla="*/ 76 w 76"/>
                    <a:gd name="T5" fmla="*/ 83 h 93"/>
                    <a:gd name="T6" fmla="*/ 46 w 76"/>
                    <a:gd name="T7" fmla="*/ 93 h 93"/>
                    <a:gd name="T8" fmla="*/ 0 w 76"/>
                    <a:gd name="T9" fmla="*/ 43 h 93"/>
                    <a:gd name="T10" fmla="*/ 0 w 76"/>
                    <a:gd name="T11" fmla="*/ 43 h 9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6"/>
                    <a:gd name="T19" fmla="*/ 0 h 93"/>
                    <a:gd name="T20" fmla="*/ 76 w 76"/>
                    <a:gd name="T21" fmla="*/ 93 h 9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6" h="93">
                      <a:moveTo>
                        <a:pt x="0" y="43"/>
                      </a:moveTo>
                      <a:lnTo>
                        <a:pt x="67" y="0"/>
                      </a:lnTo>
                      <a:lnTo>
                        <a:pt x="76" y="83"/>
                      </a:lnTo>
                      <a:lnTo>
                        <a:pt x="46" y="9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rgbClr val="94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34" name="Freeform 47"/>
                <p:cNvSpPr>
                  <a:spLocks/>
                </p:cNvSpPr>
                <p:nvPr/>
              </p:nvSpPr>
              <p:spPr bwMode="auto">
                <a:xfrm>
                  <a:off x="4041" y="3569"/>
                  <a:ext cx="59" cy="349"/>
                </a:xfrm>
                <a:custGeom>
                  <a:avLst/>
                  <a:gdLst>
                    <a:gd name="T0" fmla="*/ 35 w 59"/>
                    <a:gd name="T1" fmla="*/ 0 h 349"/>
                    <a:gd name="T2" fmla="*/ 51 w 59"/>
                    <a:gd name="T3" fmla="*/ 44 h 349"/>
                    <a:gd name="T4" fmla="*/ 59 w 59"/>
                    <a:gd name="T5" fmla="*/ 275 h 349"/>
                    <a:gd name="T6" fmla="*/ 40 w 59"/>
                    <a:gd name="T7" fmla="*/ 349 h 349"/>
                    <a:gd name="T8" fmla="*/ 1 w 59"/>
                    <a:gd name="T9" fmla="*/ 310 h 349"/>
                    <a:gd name="T10" fmla="*/ 0 w 59"/>
                    <a:gd name="T11" fmla="*/ 81 h 349"/>
                    <a:gd name="T12" fmla="*/ 16 w 59"/>
                    <a:gd name="T13" fmla="*/ 5 h 349"/>
                    <a:gd name="T14" fmla="*/ 35 w 59"/>
                    <a:gd name="T15" fmla="*/ 0 h 349"/>
                    <a:gd name="T16" fmla="*/ 35 w 59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59"/>
                    <a:gd name="T28" fmla="*/ 0 h 349"/>
                    <a:gd name="T29" fmla="*/ 59 w 59"/>
                    <a:gd name="T30" fmla="*/ 349 h 34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59" h="349">
                      <a:moveTo>
                        <a:pt x="35" y="0"/>
                      </a:moveTo>
                      <a:lnTo>
                        <a:pt x="51" y="44"/>
                      </a:lnTo>
                      <a:lnTo>
                        <a:pt x="59" y="275"/>
                      </a:lnTo>
                      <a:lnTo>
                        <a:pt x="40" y="349"/>
                      </a:lnTo>
                      <a:lnTo>
                        <a:pt x="1" y="310"/>
                      </a:lnTo>
                      <a:lnTo>
                        <a:pt x="0" y="81"/>
                      </a:lnTo>
                      <a:lnTo>
                        <a:pt x="16" y="5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9463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35" name="Freeform 48"/>
                <p:cNvSpPr>
                  <a:spLocks/>
                </p:cNvSpPr>
                <p:nvPr/>
              </p:nvSpPr>
              <p:spPr bwMode="auto">
                <a:xfrm>
                  <a:off x="4048" y="3465"/>
                  <a:ext cx="41" cy="109"/>
                </a:xfrm>
                <a:custGeom>
                  <a:avLst/>
                  <a:gdLst>
                    <a:gd name="T0" fmla="*/ 4 w 41"/>
                    <a:gd name="T1" fmla="*/ 0 h 109"/>
                    <a:gd name="T2" fmla="*/ 41 w 41"/>
                    <a:gd name="T3" fmla="*/ 20 h 109"/>
                    <a:gd name="T4" fmla="*/ 41 w 41"/>
                    <a:gd name="T5" fmla="*/ 74 h 109"/>
                    <a:gd name="T6" fmla="*/ 9 w 41"/>
                    <a:gd name="T7" fmla="*/ 109 h 109"/>
                    <a:gd name="T8" fmla="*/ 0 w 41"/>
                    <a:gd name="T9" fmla="*/ 55 h 109"/>
                    <a:gd name="T10" fmla="*/ 4 w 41"/>
                    <a:gd name="T11" fmla="*/ 0 h 109"/>
                    <a:gd name="T12" fmla="*/ 4 w 41"/>
                    <a:gd name="T13" fmla="*/ 0 h 10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09"/>
                    <a:gd name="T23" fmla="*/ 41 w 41"/>
                    <a:gd name="T24" fmla="*/ 109 h 10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09">
                      <a:moveTo>
                        <a:pt x="4" y="0"/>
                      </a:moveTo>
                      <a:lnTo>
                        <a:pt x="41" y="20"/>
                      </a:lnTo>
                      <a:lnTo>
                        <a:pt x="41" y="74"/>
                      </a:lnTo>
                      <a:lnTo>
                        <a:pt x="9" y="109"/>
                      </a:lnTo>
                      <a:lnTo>
                        <a:pt x="0" y="55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A685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36" name="Freeform 49"/>
                <p:cNvSpPr>
                  <a:spLocks/>
                </p:cNvSpPr>
                <p:nvPr/>
              </p:nvSpPr>
              <p:spPr bwMode="auto">
                <a:xfrm>
                  <a:off x="4000" y="3282"/>
                  <a:ext cx="89" cy="672"/>
                </a:xfrm>
                <a:custGeom>
                  <a:avLst/>
                  <a:gdLst>
                    <a:gd name="T0" fmla="*/ 26 w 89"/>
                    <a:gd name="T1" fmla="*/ 1 h 672"/>
                    <a:gd name="T2" fmla="*/ 0 w 89"/>
                    <a:gd name="T3" fmla="*/ 307 h 672"/>
                    <a:gd name="T4" fmla="*/ 0 w 89"/>
                    <a:gd name="T5" fmla="*/ 477 h 672"/>
                    <a:gd name="T6" fmla="*/ 11 w 89"/>
                    <a:gd name="T7" fmla="*/ 610 h 672"/>
                    <a:gd name="T8" fmla="*/ 26 w 89"/>
                    <a:gd name="T9" fmla="*/ 668 h 672"/>
                    <a:gd name="T10" fmla="*/ 79 w 89"/>
                    <a:gd name="T11" fmla="*/ 672 h 672"/>
                    <a:gd name="T12" fmla="*/ 89 w 89"/>
                    <a:gd name="T13" fmla="*/ 649 h 672"/>
                    <a:gd name="T14" fmla="*/ 70 w 89"/>
                    <a:gd name="T15" fmla="*/ 575 h 672"/>
                    <a:gd name="T16" fmla="*/ 53 w 89"/>
                    <a:gd name="T17" fmla="*/ 287 h 672"/>
                    <a:gd name="T18" fmla="*/ 57 w 89"/>
                    <a:gd name="T19" fmla="*/ 194 h 672"/>
                    <a:gd name="T20" fmla="*/ 87 w 89"/>
                    <a:gd name="T21" fmla="*/ 205 h 672"/>
                    <a:gd name="T22" fmla="*/ 87 w 89"/>
                    <a:gd name="T23" fmla="*/ 100 h 672"/>
                    <a:gd name="T24" fmla="*/ 89 w 89"/>
                    <a:gd name="T25" fmla="*/ 35 h 672"/>
                    <a:gd name="T26" fmla="*/ 79 w 89"/>
                    <a:gd name="T27" fmla="*/ 0 h 672"/>
                    <a:gd name="T28" fmla="*/ 26 w 89"/>
                    <a:gd name="T29" fmla="*/ 1 h 672"/>
                    <a:gd name="T30" fmla="*/ 26 w 89"/>
                    <a:gd name="T31" fmla="*/ 1 h 67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89"/>
                    <a:gd name="T49" fmla="*/ 0 h 672"/>
                    <a:gd name="T50" fmla="*/ 89 w 89"/>
                    <a:gd name="T51" fmla="*/ 672 h 67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89" h="672">
                      <a:moveTo>
                        <a:pt x="26" y="1"/>
                      </a:moveTo>
                      <a:lnTo>
                        <a:pt x="0" y="307"/>
                      </a:lnTo>
                      <a:lnTo>
                        <a:pt x="0" y="477"/>
                      </a:lnTo>
                      <a:lnTo>
                        <a:pt x="11" y="610"/>
                      </a:lnTo>
                      <a:lnTo>
                        <a:pt x="26" y="668"/>
                      </a:lnTo>
                      <a:lnTo>
                        <a:pt x="79" y="672"/>
                      </a:lnTo>
                      <a:lnTo>
                        <a:pt x="89" y="649"/>
                      </a:lnTo>
                      <a:lnTo>
                        <a:pt x="70" y="575"/>
                      </a:lnTo>
                      <a:lnTo>
                        <a:pt x="53" y="287"/>
                      </a:lnTo>
                      <a:lnTo>
                        <a:pt x="57" y="194"/>
                      </a:lnTo>
                      <a:lnTo>
                        <a:pt x="87" y="205"/>
                      </a:lnTo>
                      <a:lnTo>
                        <a:pt x="87" y="100"/>
                      </a:lnTo>
                      <a:lnTo>
                        <a:pt x="89" y="35"/>
                      </a:lnTo>
                      <a:lnTo>
                        <a:pt x="79" y="0"/>
                      </a:lnTo>
                      <a:lnTo>
                        <a:pt x="26" y="1"/>
                      </a:lnTo>
                      <a:close/>
                    </a:path>
                  </a:pathLst>
                </a:custGeom>
                <a:solidFill>
                  <a:srgbClr val="B8A6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37" name="Freeform 50"/>
                <p:cNvSpPr>
                  <a:spLocks/>
                </p:cNvSpPr>
                <p:nvPr/>
              </p:nvSpPr>
              <p:spPr bwMode="auto">
                <a:xfrm>
                  <a:off x="4024" y="3370"/>
                  <a:ext cx="72" cy="502"/>
                </a:xfrm>
                <a:custGeom>
                  <a:avLst/>
                  <a:gdLst>
                    <a:gd name="T0" fmla="*/ 54 w 72"/>
                    <a:gd name="T1" fmla="*/ 0 h 502"/>
                    <a:gd name="T2" fmla="*/ 35 w 72"/>
                    <a:gd name="T3" fmla="*/ 124 h 502"/>
                    <a:gd name="T4" fmla="*/ 35 w 72"/>
                    <a:gd name="T5" fmla="*/ 180 h 502"/>
                    <a:gd name="T6" fmla="*/ 63 w 72"/>
                    <a:gd name="T7" fmla="*/ 154 h 502"/>
                    <a:gd name="T8" fmla="*/ 72 w 72"/>
                    <a:gd name="T9" fmla="*/ 187 h 502"/>
                    <a:gd name="T10" fmla="*/ 44 w 72"/>
                    <a:gd name="T11" fmla="*/ 237 h 502"/>
                    <a:gd name="T12" fmla="*/ 42 w 72"/>
                    <a:gd name="T13" fmla="*/ 373 h 502"/>
                    <a:gd name="T14" fmla="*/ 44 w 72"/>
                    <a:gd name="T15" fmla="*/ 502 h 502"/>
                    <a:gd name="T16" fmla="*/ 15 w 72"/>
                    <a:gd name="T17" fmla="*/ 469 h 502"/>
                    <a:gd name="T18" fmla="*/ 0 w 72"/>
                    <a:gd name="T19" fmla="*/ 334 h 502"/>
                    <a:gd name="T20" fmla="*/ 2 w 72"/>
                    <a:gd name="T21" fmla="*/ 115 h 502"/>
                    <a:gd name="T22" fmla="*/ 5 w 72"/>
                    <a:gd name="T23" fmla="*/ 30 h 502"/>
                    <a:gd name="T24" fmla="*/ 54 w 72"/>
                    <a:gd name="T25" fmla="*/ 0 h 502"/>
                    <a:gd name="T26" fmla="*/ 54 w 72"/>
                    <a:gd name="T27" fmla="*/ 0 h 50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72"/>
                    <a:gd name="T43" fmla="*/ 0 h 502"/>
                    <a:gd name="T44" fmla="*/ 72 w 72"/>
                    <a:gd name="T45" fmla="*/ 502 h 50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72" h="502">
                      <a:moveTo>
                        <a:pt x="54" y="0"/>
                      </a:moveTo>
                      <a:lnTo>
                        <a:pt x="35" y="124"/>
                      </a:lnTo>
                      <a:lnTo>
                        <a:pt x="35" y="180"/>
                      </a:lnTo>
                      <a:lnTo>
                        <a:pt x="63" y="154"/>
                      </a:lnTo>
                      <a:lnTo>
                        <a:pt x="72" y="187"/>
                      </a:lnTo>
                      <a:lnTo>
                        <a:pt x="44" y="237"/>
                      </a:lnTo>
                      <a:lnTo>
                        <a:pt x="42" y="373"/>
                      </a:lnTo>
                      <a:lnTo>
                        <a:pt x="44" y="502"/>
                      </a:lnTo>
                      <a:lnTo>
                        <a:pt x="15" y="469"/>
                      </a:lnTo>
                      <a:lnTo>
                        <a:pt x="0" y="334"/>
                      </a:lnTo>
                      <a:lnTo>
                        <a:pt x="2" y="115"/>
                      </a:lnTo>
                      <a:lnTo>
                        <a:pt x="5" y="3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D6C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38" name="Freeform 51"/>
                <p:cNvSpPr>
                  <a:spLocks/>
                </p:cNvSpPr>
                <p:nvPr/>
              </p:nvSpPr>
              <p:spPr bwMode="auto">
                <a:xfrm>
                  <a:off x="3942" y="3781"/>
                  <a:ext cx="100" cy="95"/>
                </a:xfrm>
                <a:custGeom>
                  <a:avLst/>
                  <a:gdLst>
                    <a:gd name="T0" fmla="*/ 54 w 100"/>
                    <a:gd name="T1" fmla="*/ 0 h 95"/>
                    <a:gd name="T2" fmla="*/ 100 w 100"/>
                    <a:gd name="T3" fmla="*/ 76 h 95"/>
                    <a:gd name="T4" fmla="*/ 32 w 100"/>
                    <a:gd name="T5" fmla="*/ 95 h 95"/>
                    <a:gd name="T6" fmla="*/ 0 w 100"/>
                    <a:gd name="T7" fmla="*/ 58 h 95"/>
                    <a:gd name="T8" fmla="*/ 4 w 100"/>
                    <a:gd name="T9" fmla="*/ 21 h 95"/>
                    <a:gd name="T10" fmla="*/ 54 w 100"/>
                    <a:gd name="T11" fmla="*/ 0 h 95"/>
                    <a:gd name="T12" fmla="*/ 54 w 100"/>
                    <a:gd name="T13" fmla="*/ 0 h 9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0"/>
                    <a:gd name="T22" fmla="*/ 0 h 95"/>
                    <a:gd name="T23" fmla="*/ 100 w 100"/>
                    <a:gd name="T24" fmla="*/ 95 h 9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0" h="95">
                      <a:moveTo>
                        <a:pt x="54" y="0"/>
                      </a:moveTo>
                      <a:lnTo>
                        <a:pt x="100" y="76"/>
                      </a:lnTo>
                      <a:lnTo>
                        <a:pt x="32" y="95"/>
                      </a:lnTo>
                      <a:lnTo>
                        <a:pt x="0" y="58"/>
                      </a:lnTo>
                      <a:lnTo>
                        <a:pt x="4" y="21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A685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39" name="Freeform 52"/>
                <p:cNvSpPr>
                  <a:spLocks/>
                </p:cNvSpPr>
                <p:nvPr/>
              </p:nvSpPr>
              <p:spPr bwMode="auto">
                <a:xfrm>
                  <a:off x="3941" y="3696"/>
                  <a:ext cx="111" cy="258"/>
                </a:xfrm>
                <a:custGeom>
                  <a:avLst/>
                  <a:gdLst>
                    <a:gd name="T0" fmla="*/ 83 w 111"/>
                    <a:gd name="T1" fmla="*/ 0 h 258"/>
                    <a:gd name="T2" fmla="*/ 107 w 111"/>
                    <a:gd name="T3" fmla="*/ 22 h 258"/>
                    <a:gd name="T4" fmla="*/ 111 w 111"/>
                    <a:gd name="T5" fmla="*/ 222 h 258"/>
                    <a:gd name="T6" fmla="*/ 85 w 111"/>
                    <a:gd name="T7" fmla="*/ 235 h 258"/>
                    <a:gd name="T8" fmla="*/ 16 w 111"/>
                    <a:gd name="T9" fmla="*/ 258 h 258"/>
                    <a:gd name="T10" fmla="*/ 0 w 111"/>
                    <a:gd name="T11" fmla="*/ 172 h 258"/>
                    <a:gd name="T12" fmla="*/ 74 w 111"/>
                    <a:gd name="T13" fmla="*/ 172 h 258"/>
                    <a:gd name="T14" fmla="*/ 74 w 111"/>
                    <a:gd name="T15" fmla="*/ 121 h 258"/>
                    <a:gd name="T16" fmla="*/ 83 w 111"/>
                    <a:gd name="T17" fmla="*/ 0 h 258"/>
                    <a:gd name="T18" fmla="*/ 83 w 111"/>
                    <a:gd name="T19" fmla="*/ 0 h 25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1"/>
                    <a:gd name="T31" fmla="*/ 0 h 258"/>
                    <a:gd name="T32" fmla="*/ 111 w 111"/>
                    <a:gd name="T33" fmla="*/ 258 h 25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1" h="258">
                      <a:moveTo>
                        <a:pt x="83" y="0"/>
                      </a:moveTo>
                      <a:lnTo>
                        <a:pt x="107" y="22"/>
                      </a:lnTo>
                      <a:lnTo>
                        <a:pt x="111" y="222"/>
                      </a:lnTo>
                      <a:lnTo>
                        <a:pt x="85" y="235"/>
                      </a:lnTo>
                      <a:lnTo>
                        <a:pt x="16" y="258"/>
                      </a:lnTo>
                      <a:lnTo>
                        <a:pt x="0" y="172"/>
                      </a:lnTo>
                      <a:lnTo>
                        <a:pt x="74" y="172"/>
                      </a:lnTo>
                      <a:lnTo>
                        <a:pt x="74" y="121"/>
                      </a:lnTo>
                      <a:lnTo>
                        <a:pt x="83" y="0"/>
                      </a:lnTo>
                      <a:close/>
                    </a:path>
                  </a:pathLst>
                </a:custGeom>
                <a:solidFill>
                  <a:srgbClr val="755E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40" name="Freeform 53"/>
                <p:cNvSpPr>
                  <a:spLocks/>
                </p:cNvSpPr>
                <p:nvPr/>
              </p:nvSpPr>
              <p:spPr bwMode="auto">
                <a:xfrm>
                  <a:off x="4000" y="3298"/>
                  <a:ext cx="68" cy="313"/>
                </a:xfrm>
                <a:custGeom>
                  <a:avLst/>
                  <a:gdLst>
                    <a:gd name="T0" fmla="*/ 35 w 68"/>
                    <a:gd name="T1" fmla="*/ 0 h 313"/>
                    <a:gd name="T2" fmla="*/ 35 w 68"/>
                    <a:gd name="T3" fmla="*/ 48 h 313"/>
                    <a:gd name="T4" fmla="*/ 68 w 68"/>
                    <a:gd name="T5" fmla="*/ 132 h 313"/>
                    <a:gd name="T6" fmla="*/ 41 w 68"/>
                    <a:gd name="T7" fmla="*/ 134 h 313"/>
                    <a:gd name="T8" fmla="*/ 39 w 68"/>
                    <a:gd name="T9" fmla="*/ 259 h 313"/>
                    <a:gd name="T10" fmla="*/ 41 w 68"/>
                    <a:gd name="T11" fmla="*/ 313 h 313"/>
                    <a:gd name="T12" fmla="*/ 13 w 68"/>
                    <a:gd name="T13" fmla="*/ 296 h 313"/>
                    <a:gd name="T14" fmla="*/ 0 w 68"/>
                    <a:gd name="T15" fmla="*/ 196 h 313"/>
                    <a:gd name="T16" fmla="*/ 11 w 68"/>
                    <a:gd name="T17" fmla="*/ 72 h 313"/>
                    <a:gd name="T18" fmla="*/ 22 w 68"/>
                    <a:gd name="T19" fmla="*/ 13 h 313"/>
                    <a:gd name="T20" fmla="*/ 35 w 68"/>
                    <a:gd name="T21" fmla="*/ 0 h 313"/>
                    <a:gd name="T22" fmla="*/ 35 w 68"/>
                    <a:gd name="T23" fmla="*/ 0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68"/>
                    <a:gd name="T37" fmla="*/ 0 h 313"/>
                    <a:gd name="T38" fmla="*/ 68 w 68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68" h="313">
                      <a:moveTo>
                        <a:pt x="35" y="0"/>
                      </a:moveTo>
                      <a:lnTo>
                        <a:pt x="35" y="48"/>
                      </a:lnTo>
                      <a:lnTo>
                        <a:pt x="68" y="132"/>
                      </a:lnTo>
                      <a:lnTo>
                        <a:pt x="41" y="134"/>
                      </a:lnTo>
                      <a:lnTo>
                        <a:pt x="39" y="259"/>
                      </a:lnTo>
                      <a:lnTo>
                        <a:pt x="41" y="313"/>
                      </a:lnTo>
                      <a:lnTo>
                        <a:pt x="13" y="296"/>
                      </a:lnTo>
                      <a:lnTo>
                        <a:pt x="0" y="196"/>
                      </a:lnTo>
                      <a:lnTo>
                        <a:pt x="11" y="72"/>
                      </a:lnTo>
                      <a:lnTo>
                        <a:pt x="22" y="13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7369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41" name="Freeform 54"/>
                <p:cNvSpPr>
                  <a:spLocks/>
                </p:cNvSpPr>
                <p:nvPr/>
              </p:nvSpPr>
              <p:spPr bwMode="auto">
                <a:xfrm>
                  <a:off x="4024" y="2817"/>
                  <a:ext cx="68" cy="276"/>
                </a:xfrm>
                <a:custGeom>
                  <a:avLst/>
                  <a:gdLst>
                    <a:gd name="T0" fmla="*/ 42 w 68"/>
                    <a:gd name="T1" fmla="*/ 4 h 276"/>
                    <a:gd name="T2" fmla="*/ 15 w 68"/>
                    <a:gd name="T3" fmla="*/ 74 h 276"/>
                    <a:gd name="T4" fmla="*/ 0 w 68"/>
                    <a:gd name="T5" fmla="*/ 131 h 276"/>
                    <a:gd name="T6" fmla="*/ 11 w 68"/>
                    <a:gd name="T7" fmla="*/ 176 h 276"/>
                    <a:gd name="T8" fmla="*/ 20 w 68"/>
                    <a:gd name="T9" fmla="*/ 248 h 276"/>
                    <a:gd name="T10" fmla="*/ 52 w 68"/>
                    <a:gd name="T11" fmla="*/ 276 h 276"/>
                    <a:gd name="T12" fmla="*/ 68 w 68"/>
                    <a:gd name="T13" fmla="*/ 263 h 276"/>
                    <a:gd name="T14" fmla="*/ 63 w 68"/>
                    <a:gd name="T15" fmla="*/ 0 h 276"/>
                    <a:gd name="T16" fmla="*/ 42 w 68"/>
                    <a:gd name="T17" fmla="*/ 4 h 276"/>
                    <a:gd name="T18" fmla="*/ 42 w 68"/>
                    <a:gd name="T19" fmla="*/ 4 h 27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8"/>
                    <a:gd name="T31" fmla="*/ 0 h 276"/>
                    <a:gd name="T32" fmla="*/ 68 w 68"/>
                    <a:gd name="T33" fmla="*/ 276 h 27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8" h="276">
                      <a:moveTo>
                        <a:pt x="42" y="4"/>
                      </a:moveTo>
                      <a:lnTo>
                        <a:pt x="15" y="74"/>
                      </a:lnTo>
                      <a:lnTo>
                        <a:pt x="0" y="131"/>
                      </a:lnTo>
                      <a:lnTo>
                        <a:pt x="11" y="176"/>
                      </a:lnTo>
                      <a:lnTo>
                        <a:pt x="20" y="248"/>
                      </a:lnTo>
                      <a:lnTo>
                        <a:pt x="52" y="276"/>
                      </a:lnTo>
                      <a:lnTo>
                        <a:pt x="68" y="263"/>
                      </a:lnTo>
                      <a:lnTo>
                        <a:pt x="63" y="0"/>
                      </a:lnTo>
                      <a:lnTo>
                        <a:pt x="42" y="4"/>
                      </a:lnTo>
                      <a:close/>
                    </a:path>
                  </a:pathLst>
                </a:custGeom>
                <a:solidFill>
                  <a:srgbClr val="6E5E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42" name="Freeform 55"/>
                <p:cNvSpPr>
                  <a:spLocks/>
                </p:cNvSpPr>
                <p:nvPr/>
              </p:nvSpPr>
              <p:spPr bwMode="auto">
                <a:xfrm>
                  <a:off x="3913" y="2799"/>
                  <a:ext cx="129" cy="149"/>
                </a:xfrm>
                <a:custGeom>
                  <a:avLst/>
                  <a:gdLst>
                    <a:gd name="T0" fmla="*/ 79 w 129"/>
                    <a:gd name="T1" fmla="*/ 146 h 149"/>
                    <a:gd name="T2" fmla="*/ 70 w 129"/>
                    <a:gd name="T3" fmla="*/ 98 h 149"/>
                    <a:gd name="T4" fmla="*/ 15 w 129"/>
                    <a:gd name="T5" fmla="*/ 149 h 149"/>
                    <a:gd name="T6" fmla="*/ 0 w 129"/>
                    <a:gd name="T7" fmla="*/ 20 h 149"/>
                    <a:gd name="T8" fmla="*/ 18 w 129"/>
                    <a:gd name="T9" fmla="*/ 0 h 149"/>
                    <a:gd name="T10" fmla="*/ 129 w 129"/>
                    <a:gd name="T11" fmla="*/ 16 h 149"/>
                    <a:gd name="T12" fmla="*/ 113 w 129"/>
                    <a:gd name="T13" fmla="*/ 68 h 149"/>
                    <a:gd name="T14" fmla="*/ 92 w 129"/>
                    <a:gd name="T15" fmla="*/ 85 h 149"/>
                    <a:gd name="T16" fmla="*/ 91 w 129"/>
                    <a:gd name="T17" fmla="*/ 131 h 149"/>
                    <a:gd name="T18" fmla="*/ 79 w 129"/>
                    <a:gd name="T19" fmla="*/ 146 h 149"/>
                    <a:gd name="T20" fmla="*/ 79 w 129"/>
                    <a:gd name="T21" fmla="*/ 146 h 14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29"/>
                    <a:gd name="T34" fmla="*/ 0 h 149"/>
                    <a:gd name="T35" fmla="*/ 129 w 129"/>
                    <a:gd name="T36" fmla="*/ 149 h 149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29" h="149">
                      <a:moveTo>
                        <a:pt x="79" y="146"/>
                      </a:moveTo>
                      <a:lnTo>
                        <a:pt x="70" y="98"/>
                      </a:lnTo>
                      <a:lnTo>
                        <a:pt x="15" y="149"/>
                      </a:lnTo>
                      <a:lnTo>
                        <a:pt x="0" y="20"/>
                      </a:lnTo>
                      <a:lnTo>
                        <a:pt x="18" y="0"/>
                      </a:lnTo>
                      <a:lnTo>
                        <a:pt x="129" y="16"/>
                      </a:lnTo>
                      <a:lnTo>
                        <a:pt x="113" y="68"/>
                      </a:lnTo>
                      <a:lnTo>
                        <a:pt x="92" y="85"/>
                      </a:lnTo>
                      <a:lnTo>
                        <a:pt x="91" y="131"/>
                      </a:lnTo>
                      <a:lnTo>
                        <a:pt x="79" y="146"/>
                      </a:lnTo>
                      <a:close/>
                    </a:path>
                  </a:pathLst>
                </a:custGeom>
                <a:solidFill>
                  <a:srgbClr val="94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43" name="Freeform 56"/>
                <p:cNvSpPr>
                  <a:spLocks/>
                </p:cNvSpPr>
                <p:nvPr/>
              </p:nvSpPr>
              <p:spPr bwMode="auto">
                <a:xfrm>
                  <a:off x="3939" y="2763"/>
                  <a:ext cx="103" cy="134"/>
                </a:xfrm>
                <a:custGeom>
                  <a:avLst/>
                  <a:gdLst>
                    <a:gd name="T0" fmla="*/ 0 w 103"/>
                    <a:gd name="T1" fmla="*/ 63 h 134"/>
                    <a:gd name="T2" fmla="*/ 39 w 103"/>
                    <a:gd name="T3" fmla="*/ 89 h 134"/>
                    <a:gd name="T4" fmla="*/ 9 w 103"/>
                    <a:gd name="T5" fmla="*/ 134 h 134"/>
                    <a:gd name="T6" fmla="*/ 74 w 103"/>
                    <a:gd name="T7" fmla="*/ 113 h 134"/>
                    <a:gd name="T8" fmla="*/ 103 w 103"/>
                    <a:gd name="T9" fmla="*/ 74 h 134"/>
                    <a:gd name="T10" fmla="*/ 100 w 103"/>
                    <a:gd name="T11" fmla="*/ 43 h 134"/>
                    <a:gd name="T12" fmla="*/ 48 w 103"/>
                    <a:gd name="T13" fmla="*/ 0 h 134"/>
                    <a:gd name="T14" fmla="*/ 0 w 103"/>
                    <a:gd name="T15" fmla="*/ 63 h 134"/>
                    <a:gd name="T16" fmla="*/ 0 w 103"/>
                    <a:gd name="T17" fmla="*/ 63 h 1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3"/>
                    <a:gd name="T28" fmla="*/ 0 h 134"/>
                    <a:gd name="T29" fmla="*/ 103 w 103"/>
                    <a:gd name="T30" fmla="*/ 134 h 13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3" h="134">
                      <a:moveTo>
                        <a:pt x="0" y="63"/>
                      </a:moveTo>
                      <a:lnTo>
                        <a:pt x="39" y="89"/>
                      </a:lnTo>
                      <a:lnTo>
                        <a:pt x="9" y="134"/>
                      </a:lnTo>
                      <a:lnTo>
                        <a:pt x="74" y="113"/>
                      </a:lnTo>
                      <a:lnTo>
                        <a:pt x="103" y="74"/>
                      </a:lnTo>
                      <a:lnTo>
                        <a:pt x="100" y="43"/>
                      </a:lnTo>
                      <a:lnTo>
                        <a:pt x="48" y="0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856B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44" name="Freeform 57"/>
                <p:cNvSpPr>
                  <a:spLocks/>
                </p:cNvSpPr>
                <p:nvPr/>
              </p:nvSpPr>
              <p:spPr bwMode="auto">
                <a:xfrm>
                  <a:off x="3985" y="2793"/>
                  <a:ext cx="93" cy="93"/>
                </a:xfrm>
                <a:custGeom>
                  <a:avLst/>
                  <a:gdLst>
                    <a:gd name="T0" fmla="*/ 65 w 93"/>
                    <a:gd name="T1" fmla="*/ 89 h 93"/>
                    <a:gd name="T2" fmla="*/ 0 w 93"/>
                    <a:gd name="T3" fmla="*/ 93 h 93"/>
                    <a:gd name="T4" fmla="*/ 39 w 93"/>
                    <a:gd name="T5" fmla="*/ 44 h 93"/>
                    <a:gd name="T6" fmla="*/ 39 w 93"/>
                    <a:gd name="T7" fmla="*/ 0 h 93"/>
                    <a:gd name="T8" fmla="*/ 78 w 93"/>
                    <a:gd name="T9" fmla="*/ 4 h 93"/>
                    <a:gd name="T10" fmla="*/ 93 w 93"/>
                    <a:gd name="T11" fmla="*/ 24 h 93"/>
                    <a:gd name="T12" fmla="*/ 65 w 93"/>
                    <a:gd name="T13" fmla="*/ 89 h 93"/>
                    <a:gd name="T14" fmla="*/ 65 w 93"/>
                    <a:gd name="T15" fmla="*/ 89 h 9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93"/>
                    <a:gd name="T25" fmla="*/ 0 h 93"/>
                    <a:gd name="T26" fmla="*/ 93 w 93"/>
                    <a:gd name="T27" fmla="*/ 93 h 9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93" h="93">
                      <a:moveTo>
                        <a:pt x="65" y="89"/>
                      </a:moveTo>
                      <a:lnTo>
                        <a:pt x="0" y="93"/>
                      </a:lnTo>
                      <a:lnTo>
                        <a:pt x="39" y="44"/>
                      </a:lnTo>
                      <a:lnTo>
                        <a:pt x="39" y="0"/>
                      </a:lnTo>
                      <a:lnTo>
                        <a:pt x="78" y="4"/>
                      </a:lnTo>
                      <a:lnTo>
                        <a:pt x="93" y="24"/>
                      </a:lnTo>
                      <a:lnTo>
                        <a:pt x="65" y="89"/>
                      </a:lnTo>
                      <a:close/>
                    </a:path>
                  </a:pathLst>
                </a:custGeom>
                <a:solidFill>
                  <a:srgbClr val="A675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45" name="Freeform 58"/>
                <p:cNvSpPr>
                  <a:spLocks/>
                </p:cNvSpPr>
                <p:nvPr/>
              </p:nvSpPr>
              <p:spPr bwMode="auto">
                <a:xfrm>
                  <a:off x="4022" y="3000"/>
                  <a:ext cx="56" cy="278"/>
                </a:xfrm>
                <a:custGeom>
                  <a:avLst/>
                  <a:gdLst>
                    <a:gd name="T0" fmla="*/ 7 w 56"/>
                    <a:gd name="T1" fmla="*/ 122 h 278"/>
                    <a:gd name="T2" fmla="*/ 2 w 56"/>
                    <a:gd name="T3" fmla="*/ 217 h 278"/>
                    <a:gd name="T4" fmla="*/ 0 w 56"/>
                    <a:gd name="T5" fmla="*/ 278 h 278"/>
                    <a:gd name="T6" fmla="*/ 31 w 56"/>
                    <a:gd name="T7" fmla="*/ 272 h 278"/>
                    <a:gd name="T8" fmla="*/ 35 w 56"/>
                    <a:gd name="T9" fmla="*/ 215 h 278"/>
                    <a:gd name="T10" fmla="*/ 37 w 56"/>
                    <a:gd name="T11" fmla="*/ 167 h 278"/>
                    <a:gd name="T12" fmla="*/ 48 w 56"/>
                    <a:gd name="T13" fmla="*/ 134 h 278"/>
                    <a:gd name="T14" fmla="*/ 56 w 56"/>
                    <a:gd name="T15" fmla="*/ 56 h 278"/>
                    <a:gd name="T16" fmla="*/ 48 w 56"/>
                    <a:gd name="T17" fmla="*/ 6 h 278"/>
                    <a:gd name="T18" fmla="*/ 26 w 56"/>
                    <a:gd name="T19" fmla="*/ 0 h 278"/>
                    <a:gd name="T20" fmla="*/ 19 w 56"/>
                    <a:gd name="T21" fmla="*/ 50 h 278"/>
                    <a:gd name="T22" fmla="*/ 7 w 56"/>
                    <a:gd name="T23" fmla="*/ 122 h 278"/>
                    <a:gd name="T24" fmla="*/ 7 w 56"/>
                    <a:gd name="T25" fmla="*/ 122 h 27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6"/>
                    <a:gd name="T40" fmla="*/ 0 h 278"/>
                    <a:gd name="T41" fmla="*/ 56 w 56"/>
                    <a:gd name="T42" fmla="*/ 278 h 278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6" h="278">
                      <a:moveTo>
                        <a:pt x="7" y="122"/>
                      </a:moveTo>
                      <a:lnTo>
                        <a:pt x="2" y="217"/>
                      </a:lnTo>
                      <a:lnTo>
                        <a:pt x="0" y="278"/>
                      </a:lnTo>
                      <a:lnTo>
                        <a:pt x="31" y="272"/>
                      </a:lnTo>
                      <a:lnTo>
                        <a:pt x="35" y="215"/>
                      </a:lnTo>
                      <a:lnTo>
                        <a:pt x="37" y="167"/>
                      </a:lnTo>
                      <a:lnTo>
                        <a:pt x="48" y="134"/>
                      </a:lnTo>
                      <a:lnTo>
                        <a:pt x="56" y="56"/>
                      </a:lnTo>
                      <a:lnTo>
                        <a:pt x="48" y="6"/>
                      </a:lnTo>
                      <a:lnTo>
                        <a:pt x="26" y="0"/>
                      </a:lnTo>
                      <a:lnTo>
                        <a:pt x="19" y="50"/>
                      </a:lnTo>
                      <a:lnTo>
                        <a:pt x="7" y="122"/>
                      </a:lnTo>
                      <a:close/>
                    </a:path>
                  </a:pathLst>
                </a:custGeom>
                <a:solidFill>
                  <a:srgbClr val="826E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46" name="Freeform 59"/>
                <p:cNvSpPr>
                  <a:spLocks/>
                </p:cNvSpPr>
                <p:nvPr/>
              </p:nvSpPr>
              <p:spPr bwMode="auto">
                <a:xfrm>
                  <a:off x="3920" y="2952"/>
                  <a:ext cx="128" cy="265"/>
                </a:xfrm>
                <a:custGeom>
                  <a:avLst/>
                  <a:gdLst>
                    <a:gd name="T0" fmla="*/ 115 w 128"/>
                    <a:gd name="T1" fmla="*/ 0 h 265"/>
                    <a:gd name="T2" fmla="*/ 58 w 128"/>
                    <a:gd name="T3" fmla="*/ 30 h 265"/>
                    <a:gd name="T4" fmla="*/ 32 w 128"/>
                    <a:gd name="T5" fmla="*/ 15 h 265"/>
                    <a:gd name="T6" fmla="*/ 32 w 128"/>
                    <a:gd name="T7" fmla="*/ 41 h 265"/>
                    <a:gd name="T8" fmla="*/ 0 w 128"/>
                    <a:gd name="T9" fmla="*/ 85 h 265"/>
                    <a:gd name="T10" fmla="*/ 2 w 128"/>
                    <a:gd name="T11" fmla="*/ 202 h 265"/>
                    <a:gd name="T12" fmla="*/ 58 w 128"/>
                    <a:gd name="T13" fmla="*/ 200 h 265"/>
                    <a:gd name="T14" fmla="*/ 93 w 128"/>
                    <a:gd name="T15" fmla="*/ 209 h 265"/>
                    <a:gd name="T16" fmla="*/ 67 w 128"/>
                    <a:gd name="T17" fmla="*/ 237 h 265"/>
                    <a:gd name="T18" fmla="*/ 85 w 128"/>
                    <a:gd name="T19" fmla="*/ 265 h 265"/>
                    <a:gd name="T20" fmla="*/ 113 w 128"/>
                    <a:gd name="T21" fmla="*/ 228 h 265"/>
                    <a:gd name="T22" fmla="*/ 115 w 128"/>
                    <a:gd name="T23" fmla="*/ 170 h 265"/>
                    <a:gd name="T24" fmla="*/ 124 w 128"/>
                    <a:gd name="T25" fmla="*/ 98 h 265"/>
                    <a:gd name="T26" fmla="*/ 128 w 128"/>
                    <a:gd name="T27" fmla="*/ 50 h 265"/>
                    <a:gd name="T28" fmla="*/ 115 w 128"/>
                    <a:gd name="T29" fmla="*/ 0 h 265"/>
                    <a:gd name="T30" fmla="*/ 115 w 128"/>
                    <a:gd name="T31" fmla="*/ 0 h 26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28"/>
                    <a:gd name="T49" fmla="*/ 0 h 265"/>
                    <a:gd name="T50" fmla="*/ 128 w 128"/>
                    <a:gd name="T51" fmla="*/ 265 h 265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28" h="265">
                      <a:moveTo>
                        <a:pt x="115" y="0"/>
                      </a:moveTo>
                      <a:lnTo>
                        <a:pt x="58" y="30"/>
                      </a:lnTo>
                      <a:lnTo>
                        <a:pt x="32" y="15"/>
                      </a:lnTo>
                      <a:lnTo>
                        <a:pt x="32" y="41"/>
                      </a:lnTo>
                      <a:lnTo>
                        <a:pt x="0" y="85"/>
                      </a:lnTo>
                      <a:lnTo>
                        <a:pt x="2" y="202"/>
                      </a:lnTo>
                      <a:lnTo>
                        <a:pt x="58" y="200"/>
                      </a:lnTo>
                      <a:lnTo>
                        <a:pt x="93" y="209"/>
                      </a:lnTo>
                      <a:lnTo>
                        <a:pt x="67" y="237"/>
                      </a:lnTo>
                      <a:lnTo>
                        <a:pt x="85" y="265"/>
                      </a:lnTo>
                      <a:lnTo>
                        <a:pt x="113" y="228"/>
                      </a:lnTo>
                      <a:lnTo>
                        <a:pt x="115" y="170"/>
                      </a:lnTo>
                      <a:lnTo>
                        <a:pt x="124" y="98"/>
                      </a:lnTo>
                      <a:lnTo>
                        <a:pt x="128" y="5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rgbClr val="ABB5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47" name="Freeform 60"/>
                <p:cNvSpPr>
                  <a:spLocks/>
                </p:cNvSpPr>
                <p:nvPr/>
              </p:nvSpPr>
              <p:spPr bwMode="auto">
                <a:xfrm>
                  <a:off x="3933" y="3148"/>
                  <a:ext cx="159" cy="178"/>
                </a:xfrm>
                <a:custGeom>
                  <a:avLst/>
                  <a:gdLst>
                    <a:gd name="T0" fmla="*/ 0 w 159"/>
                    <a:gd name="T1" fmla="*/ 0 h 178"/>
                    <a:gd name="T2" fmla="*/ 45 w 159"/>
                    <a:gd name="T3" fmla="*/ 6 h 178"/>
                    <a:gd name="T4" fmla="*/ 43 w 159"/>
                    <a:gd name="T5" fmla="*/ 21 h 178"/>
                    <a:gd name="T6" fmla="*/ 17 w 159"/>
                    <a:gd name="T7" fmla="*/ 21 h 178"/>
                    <a:gd name="T8" fmla="*/ 54 w 159"/>
                    <a:gd name="T9" fmla="*/ 67 h 178"/>
                    <a:gd name="T10" fmla="*/ 72 w 159"/>
                    <a:gd name="T11" fmla="*/ 106 h 178"/>
                    <a:gd name="T12" fmla="*/ 93 w 159"/>
                    <a:gd name="T13" fmla="*/ 115 h 178"/>
                    <a:gd name="T14" fmla="*/ 124 w 159"/>
                    <a:gd name="T15" fmla="*/ 108 h 178"/>
                    <a:gd name="T16" fmla="*/ 124 w 159"/>
                    <a:gd name="T17" fmla="*/ 67 h 178"/>
                    <a:gd name="T18" fmla="*/ 156 w 159"/>
                    <a:gd name="T19" fmla="*/ 69 h 178"/>
                    <a:gd name="T20" fmla="*/ 159 w 159"/>
                    <a:gd name="T21" fmla="*/ 169 h 178"/>
                    <a:gd name="T22" fmla="*/ 137 w 159"/>
                    <a:gd name="T23" fmla="*/ 178 h 178"/>
                    <a:gd name="T24" fmla="*/ 71 w 159"/>
                    <a:gd name="T25" fmla="*/ 121 h 178"/>
                    <a:gd name="T26" fmla="*/ 28 w 159"/>
                    <a:gd name="T27" fmla="*/ 87 h 178"/>
                    <a:gd name="T28" fmla="*/ 6 w 159"/>
                    <a:gd name="T29" fmla="*/ 49 h 178"/>
                    <a:gd name="T30" fmla="*/ 0 w 159"/>
                    <a:gd name="T31" fmla="*/ 0 h 178"/>
                    <a:gd name="T32" fmla="*/ 0 w 159"/>
                    <a:gd name="T33" fmla="*/ 0 h 1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9"/>
                    <a:gd name="T52" fmla="*/ 0 h 178"/>
                    <a:gd name="T53" fmla="*/ 159 w 159"/>
                    <a:gd name="T54" fmla="*/ 178 h 1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9" h="178">
                      <a:moveTo>
                        <a:pt x="0" y="0"/>
                      </a:moveTo>
                      <a:lnTo>
                        <a:pt x="45" y="6"/>
                      </a:lnTo>
                      <a:lnTo>
                        <a:pt x="43" y="21"/>
                      </a:lnTo>
                      <a:lnTo>
                        <a:pt x="17" y="21"/>
                      </a:lnTo>
                      <a:lnTo>
                        <a:pt x="54" y="67"/>
                      </a:lnTo>
                      <a:lnTo>
                        <a:pt x="72" y="106"/>
                      </a:lnTo>
                      <a:lnTo>
                        <a:pt x="93" y="115"/>
                      </a:lnTo>
                      <a:lnTo>
                        <a:pt x="124" y="108"/>
                      </a:lnTo>
                      <a:lnTo>
                        <a:pt x="124" y="67"/>
                      </a:lnTo>
                      <a:lnTo>
                        <a:pt x="156" y="69"/>
                      </a:lnTo>
                      <a:lnTo>
                        <a:pt x="159" y="169"/>
                      </a:lnTo>
                      <a:lnTo>
                        <a:pt x="137" y="178"/>
                      </a:lnTo>
                      <a:lnTo>
                        <a:pt x="71" y="121"/>
                      </a:lnTo>
                      <a:lnTo>
                        <a:pt x="28" y="87"/>
                      </a:lnTo>
                      <a:lnTo>
                        <a:pt x="6" y="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99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48" name="Freeform 61"/>
                <p:cNvSpPr>
                  <a:spLocks/>
                </p:cNvSpPr>
                <p:nvPr/>
              </p:nvSpPr>
              <p:spPr bwMode="auto">
                <a:xfrm>
                  <a:off x="3928" y="3056"/>
                  <a:ext cx="159" cy="87"/>
                </a:xfrm>
                <a:custGeom>
                  <a:avLst/>
                  <a:gdLst>
                    <a:gd name="T0" fmla="*/ 5 w 159"/>
                    <a:gd name="T1" fmla="*/ 0 h 87"/>
                    <a:gd name="T2" fmla="*/ 88 w 159"/>
                    <a:gd name="T3" fmla="*/ 13 h 87"/>
                    <a:gd name="T4" fmla="*/ 159 w 159"/>
                    <a:gd name="T5" fmla="*/ 13 h 87"/>
                    <a:gd name="T6" fmla="*/ 142 w 159"/>
                    <a:gd name="T7" fmla="*/ 81 h 87"/>
                    <a:gd name="T8" fmla="*/ 107 w 159"/>
                    <a:gd name="T9" fmla="*/ 87 h 87"/>
                    <a:gd name="T10" fmla="*/ 113 w 159"/>
                    <a:gd name="T11" fmla="*/ 48 h 87"/>
                    <a:gd name="T12" fmla="*/ 79 w 159"/>
                    <a:gd name="T13" fmla="*/ 70 h 87"/>
                    <a:gd name="T14" fmla="*/ 57 w 159"/>
                    <a:gd name="T15" fmla="*/ 68 h 87"/>
                    <a:gd name="T16" fmla="*/ 55 w 159"/>
                    <a:gd name="T17" fmla="*/ 48 h 87"/>
                    <a:gd name="T18" fmla="*/ 85 w 159"/>
                    <a:gd name="T19" fmla="*/ 29 h 87"/>
                    <a:gd name="T20" fmla="*/ 31 w 159"/>
                    <a:gd name="T21" fmla="*/ 29 h 87"/>
                    <a:gd name="T22" fmla="*/ 0 w 159"/>
                    <a:gd name="T23" fmla="*/ 39 h 87"/>
                    <a:gd name="T24" fmla="*/ 5 w 159"/>
                    <a:gd name="T25" fmla="*/ 0 h 87"/>
                    <a:gd name="T26" fmla="*/ 5 w 159"/>
                    <a:gd name="T27" fmla="*/ 0 h 87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59"/>
                    <a:gd name="T43" fmla="*/ 0 h 87"/>
                    <a:gd name="T44" fmla="*/ 159 w 159"/>
                    <a:gd name="T45" fmla="*/ 87 h 87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59" h="87">
                      <a:moveTo>
                        <a:pt x="5" y="0"/>
                      </a:moveTo>
                      <a:lnTo>
                        <a:pt x="88" y="13"/>
                      </a:lnTo>
                      <a:lnTo>
                        <a:pt x="159" y="13"/>
                      </a:lnTo>
                      <a:lnTo>
                        <a:pt x="142" y="81"/>
                      </a:lnTo>
                      <a:lnTo>
                        <a:pt x="107" y="87"/>
                      </a:lnTo>
                      <a:lnTo>
                        <a:pt x="113" y="48"/>
                      </a:lnTo>
                      <a:lnTo>
                        <a:pt x="79" y="70"/>
                      </a:lnTo>
                      <a:lnTo>
                        <a:pt x="57" y="68"/>
                      </a:lnTo>
                      <a:lnTo>
                        <a:pt x="55" y="48"/>
                      </a:lnTo>
                      <a:lnTo>
                        <a:pt x="85" y="29"/>
                      </a:lnTo>
                      <a:lnTo>
                        <a:pt x="31" y="29"/>
                      </a:lnTo>
                      <a:lnTo>
                        <a:pt x="0" y="39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49" name="Freeform 62"/>
                <p:cNvSpPr>
                  <a:spLocks/>
                </p:cNvSpPr>
                <p:nvPr/>
              </p:nvSpPr>
              <p:spPr bwMode="auto">
                <a:xfrm>
                  <a:off x="3931" y="3002"/>
                  <a:ext cx="145" cy="39"/>
                </a:xfrm>
                <a:custGeom>
                  <a:avLst/>
                  <a:gdLst>
                    <a:gd name="T0" fmla="*/ 21 w 145"/>
                    <a:gd name="T1" fmla="*/ 0 h 39"/>
                    <a:gd name="T2" fmla="*/ 89 w 145"/>
                    <a:gd name="T3" fmla="*/ 9 h 39"/>
                    <a:gd name="T4" fmla="*/ 121 w 145"/>
                    <a:gd name="T5" fmla="*/ 2 h 39"/>
                    <a:gd name="T6" fmla="*/ 145 w 145"/>
                    <a:gd name="T7" fmla="*/ 4 h 39"/>
                    <a:gd name="T8" fmla="*/ 122 w 145"/>
                    <a:gd name="T9" fmla="*/ 37 h 39"/>
                    <a:gd name="T10" fmla="*/ 63 w 145"/>
                    <a:gd name="T11" fmla="*/ 37 h 39"/>
                    <a:gd name="T12" fmla="*/ 36 w 145"/>
                    <a:gd name="T13" fmla="*/ 24 h 39"/>
                    <a:gd name="T14" fmla="*/ 0 w 145"/>
                    <a:gd name="T15" fmla="*/ 39 h 39"/>
                    <a:gd name="T16" fmla="*/ 21 w 145"/>
                    <a:gd name="T17" fmla="*/ 0 h 39"/>
                    <a:gd name="T18" fmla="*/ 21 w 145"/>
                    <a:gd name="T19" fmla="*/ 0 h 3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5"/>
                    <a:gd name="T31" fmla="*/ 0 h 39"/>
                    <a:gd name="T32" fmla="*/ 145 w 145"/>
                    <a:gd name="T33" fmla="*/ 39 h 3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5" h="39">
                      <a:moveTo>
                        <a:pt x="21" y="0"/>
                      </a:moveTo>
                      <a:lnTo>
                        <a:pt x="89" y="9"/>
                      </a:lnTo>
                      <a:lnTo>
                        <a:pt x="121" y="2"/>
                      </a:lnTo>
                      <a:lnTo>
                        <a:pt x="145" y="4"/>
                      </a:lnTo>
                      <a:lnTo>
                        <a:pt x="122" y="37"/>
                      </a:lnTo>
                      <a:lnTo>
                        <a:pt x="63" y="37"/>
                      </a:lnTo>
                      <a:lnTo>
                        <a:pt x="36" y="24"/>
                      </a:lnTo>
                      <a:lnTo>
                        <a:pt x="0" y="39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50" name="Freeform 63"/>
                <p:cNvSpPr>
                  <a:spLocks/>
                </p:cNvSpPr>
                <p:nvPr/>
              </p:nvSpPr>
              <p:spPr bwMode="auto">
                <a:xfrm>
                  <a:off x="3865" y="3019"/>
                  <a:ext cx="96" cy="268"/>
                </a:xfrm>
                <a:custGeom>
                  <a:avLst/>
                  <a:gdLst>
                    <a:gd name="T0" fmla="*/ 48 w 96"/>
                    <a:gd name="T1" fmla="*/ 0 h 268"/>
                    <a:gd name="T2" fmla="*/ 11 w 96"/>
                    <a:gd name="T3" fmla="*/ 37 h 268"/>
                    <a:gd name="T4" fmla="*/ 0 w 96"/>
                    <a:gd name="T5" fmla="*/ 91 h 268"/>
                    <a:gd name="T6" fmla="*/ 2 w 96"/>
                    <a:gd name="T7" fmla="*/ 163 h 268"/>
                    <a:gd name="T8" fmla="*/ 11 w 96"/>
                    <a:gd name="T9" fmla="*/ 244 h 268"/>
                    <a:gd name="T10" fmla="*/ 26 w 96"/>
                    <a:gd name="T11" fmla="*/ 268 h 268"/>
                    <a:gd name="T12" fmla="*/ 94 w 96"/>
                    <a:gd name="T13" fmla="*/ 253 h 268"/>
                    <a:gd name="T14" fmla="*/ 96 w 96"/>
                    <a:gd name="T15" fmla="*/ 207 h 268"/>
                    <a:gd name="T16" fmla="*/ 68 w 96"/>
                    <a:gd name="T17" fmla="*/ 37 h 268"/>
                    <a:gd name="T18" fmla="*/ 48 w 96"/>
                    <a:gd name="T19" fmla="*/ 0 h 268"/>
                    <a:gd name="T20" fmla="*/ 48 w 96"/>
                    <a:gd name="T21" fmla="*/ 0 h 26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"/>
                    <a:gd name="T34" fmla="*/ 0 h 268"/>
                    <a:gd name="T35" fmla="*/ 96 w 96"/>
                    <a:gd name="T36" fmla="*/ 268 h 26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" h="268">
                      <a:moveTo>
                        <a:pt x="48" y="0"/>
                      </a:moveTo>
                      <a:lnTo>
                        <a:pt x="11" y="37"/>
                      </a:lnTo>
                      <a:lnTo>
                        <a:pt x="0" y="91"/>
                      </a:lnTo>
                      <a:lnTo>
                        <a:pt x="2" y="163"/>
                      </a:lnTo>
                      <a:lnTo>
                        <a:pt x="11" y="244"/>
                      </a:lnTo>
                      <a:lnTo>
                        <a:pt x="26" y="268"/>
                      </a:lnTo>
                      <a:lnTo>
                        <a:pt x="94" y="253"/>
                      </a:lnTo>
                      <a:lnTo>
                        <a:pt x="96" y="207"/>
                      </a:lnTo>
                      <a:lnTo>
                        <a:pt x="68" y="37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757D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51" name="Freeform 64"/>
                <p:cNvSpPr>
                  <a:spLocks/>
                </p:cNvSpPr>
                <p:nvPr/>
              </p:nvSpPr>
              <p:spPr bwMode="auto">
                <a:xfrm>
                  <a:off x="3913" y="3026"/>
                  <a:ext cx="44" cy="243"/>
                </a:xfrm>
                <a:custGeom>
                  <a:avLst/>
                  <a:gdLst>
                    <a:gd name="T0" fmla="*/ 7 w 44"/>
                    <a:gd name="T1" fmla="*/ 0 h 243"/>
                    <a:gd name="T2" fmla="*/ 39 w 44"/>
                    <a:gd name="T3" fmla="*/ 198 h 243"/>
                    <a:gd name="T4" fmla="*/ 44 w 44"/>
                    <a:gd name="T5" fmla="*/ 243 h 243"/>
                    <a:gd name="T6" fmla="*/ 17 w 44"/>
                    <a:gd name="T7" fmla="*/ 220 h 243"/>
                    <a:gd name="T8" fmla="*/ 0 w 44"/>
                    <a:gd name="T9" fmla="*/ 54 h 243"/>
                    <a:gd name="T10" fmla="*/ 7 w 44"/>
                    <a:gd name="T11" fmla="*/ 0 h 243"/>
                    <a:gd name="T12" fmla="*/ 7 w 44"/>
                    <a:gd name="T13" fmla="*/ 0 h 2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4"/>
                    <a:gd name="T22" fmla="*/ 0 h 243"/>
                    <a:gd name="T23" fmla="*/ 44 w 44"/>
                    <a:gd name="T24" fmla="*/ 243 h 2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4" h="243">
                      <a:moveTo>
                        <a:pt x="7" y="0"/>
                      </a:moveTo>
                      <a:lnTo>
                        <a:pt x="39" y="198"/>
                      </a:lnTo>
                      <a:lnTo>
                        <a:pt x="44" y="243"/>
                      </a:lnTo>
                      <a:lnTo>
                        <a:pt x="17" y="220"/>
                      </a:lnTo>
                      <a:lnTo>
                        <a:pt x="0" y="54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52" name="Freeform 65"/>
                <p:cNvSpPr>
                  <a:spLocks/>
                </p:cNvSpPr>
                <p:nvPr/>
              </p:nvSpPr>
              <p:spPr bwMode="auto">
                <a:xfrm>
                  <a:off x="3893" y="3115"/>
                  <a:ext cx="48" cy="94"/>
                </a:xfrm>
                <a:custGeom>
                  <a:avLst/>
                  <a:gdLst>
                    <a:gd name="T0" fmla="*/ 37 w 48"/>
                    <a:gd name="T1" fmla="*/ 0 h 94"/>
                    <a:gd name="T2" fmla="*/ 0 w 48"/>
                    <a:gd name="T3" fmla="*/ 33 h 94"/>
                    <a:gd name="T4" fmla="*/ 20 w 48"/>
                    <a:gd name="T5" fmla="*/ 94 h 94"/>
                    <a:gd name="T6" fmla="*/ 48 w 48"/>
                    <a:gd name="T7" fmla="*/ 76 h 94"/>
                    <a:gd name="T8" fmla="*/ 37 w 48"/>
                    <a:gd name="T9" fmla="*/ 0 h 94"/>
                    <a:gd name="T10" fmla="*/ 37 w 48"/>
                    <a:gd name="T11" fmla="*/ 0 h 9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8"/>
                    <a:gd name="T19" fmla="*/ 0 h 94"/>
                    <a:gd name="T20" fmla="*/ 48 w 48"/>
                    <a:gd name="T21" fmla="*/ 94 h 9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8" h="94">
                      <a:moveTo>
                        <a:pt x="37" y="0"/>
                      </a:moveTo>
                      <a:lnTo>
                        <a:pt x="0" y="33"/>
                      </a:lnTo>
                      <a:lnTo>
                        <a:pt x="20" y="94"/>
                      </a:lnTo>
                      <a:lnTo>
                        <a:pt x="48" y="76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BDB0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53" name="Freeform 66"/>
                <p:cNvSpPr>
                  <a:spLocks/>
                </p:cNvSpPr>
                <p:nvPr/>
              </p:nvSpPr>
              <p:spPr bwMode="auto">
                <a:xfrm>
                  <a:off x="3423" y="2604"/>
                  <a:ext cx="270" cy="200"/>
                </a:xfrm>
                <a:custGeom>
                  <a:avLst/>
                  <a:gdLst>
                    <a:gd name="T0" fmla="*/ 0 w 270"/>
                    <a:gd name="T1" fmla="*/ 11 h 200"/>
                    <a:gd name="T2" fmla="*/ 186 w 270"/>
                    <a:gd name="T3" fmla="*/ 0 h 200"/>
                    <a:gd name="T4" fmla="*/ 249 w 270"/>
                    <a:gd name="T5" fmla="*/ 59 h 200"/>
                    <a:gd name="T6" fmla="*/ 270 w 270"/>
                    <a:gd name="T7" fmla="*/ 150 h 200"/>
                    <a:gd name="T8" fmla="*/ 264 w 270"/>
                    <a:gd name="T9" fmla="*/ 196 h 200"/>
                    <a:gd name="T10" fmla="*/ 131 w 270"/>
                    <a:gd name="T11" fmla="*/ 200 h 200"/>
                    <a:gd name="T12" fmla="*/ 72 w 270"/>
                    <a:gd name="T13" fmla="*/ 180 h 200"/>
                    <a:gd name="T14" fmla="*/ 20 w 270"/>
                    <a:gd name="T15" fmla="*/ 128 h 200"/>
                    <a:gd name="T16" fmla="*/ 0 w 270"/>
                    <a:gd name="T17" fmla="*/ 11 h 200"/>
                    <a:gd name="T18" fmla="*/ 0 w 270"/>
                    <a:gd name="T19" fmla="*/ 11 h 2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70"/>
                    <a:gd name="T31" fmla="*/ 0 h 200"/>
                    <a:gd name="T32" fmla="*/ 270 w 270"/>
                    <a:gd name="T33" fmla="*/ 200 h 2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70" h="200">
                      <a:moveTo>
                        <a:pt x="0" y="11"/>
                      </a:moveTo>
                      <a:lnTo>
                        <a:pt x="186" y="0"/>
                      </a:lnTo>
                      <a:lnTo>
                        <a:pt x="249" y="59"/>
                      </a:lnTo>
                      <a:lnTo>
                        <a:pt x="270" y="150"/>
                      </a:lnTo>
                      <a:lnTo>
                        <a:pt x="264" y="196"/>
                      </a:lnTo>
                      <a:lnTo>
                        <a:pt x="131" y="200"/>
                      </a:lnTo>
                      <a:lnTo>
                        <a:pt x="72" y="180"/>
                      </a:lnTo>
                      <a:lnTo>
                        <a:pt x="20" y="128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BFB8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54" name="Freeform 67"/>
                <p:cNvSpPr>
                  <a:spLocks/>
                </p:cNvSpPr>
                <p:nvPr/>
              </p:nvSpPr>
              <p:spPr bwMode="auto">
                <a:xfrm>
                  <a:off x="3802" y="2948"/>
                  <a:ext cx="65" cy="128"/>
                </a:xfrm>
                <a:custGeom>
                  <a:avLst/>
                  <a:gdLst>
                    <a:gd name="T0" fmla="*/ 37 w 65"/>
                    <a:gd name="T1" fmla="*/ 0 h 128"/>
                    <a:gd name="T2" fmla="*/ 2 w 65"/>
                    <a:gd name="T3" fmla="*/ 19 h 128"/>
                    <a:gd name="T4" fmla="*/ 26 w 65"/>
                    <a:gd name="T5" fmla="*/ 52 h 128"/>
                    <a:gd name="T6" fmla="*/ 0 w 65"/>
                    <a:gd name="T7" fmla="*/ 69 h 128"/>
                    <a:gd name="T8" fmla="*/ 17 w 65"/>
                    <a:gd name="T9" fmla="*/ 108 h 128"/>
                    <a:gd name="T10" fmla="*/ 11 w 65"/>
                    <a:gd name="T11" fmla="*/ 128 h 128"/>
                    <a:gd name="T12" fmla="*/ 65 w 65"/>
                    <a:gd name="T13" fmla="*/ 128 h 128"/>
                    <a:gd name="T14" fmla="*/ 37 w 65"/>
                    <a:gd name="T15" fmla="*/ 0 h 128"/>
                    <a:gd name="T16" fmla="*/ 37 w 65"/>
                    <a:gd name="T17" fmla="*/ 0 h 1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5"/>
                    <a:gd name="T28" fmla="*/ 0 h 128"/>
                    <a:gd name="T29" fmla="*/ 65 w 65"/>
                    <a:gd name="T30" fmla="*/ 128 h 1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5" h="128">
                      <a:moveTo>
                        <a:pt x="37" y="0"/>
                      </a:moveTo>
                      <a:lnTo>
                        <a:pt x="2" y="19"/>
                      </a:lnTo>
                      <a:lnTo>
                        <a:pt x="26" y="52"/>
                      </a:lnTo>
                      <a:lnTo>
                        <a:pt x="0" y="69"/>
                      </a:lnTo>
                      <a:lnTo>
                        <a:pt x="17" y="108"/>
                      </a:lnTo>
                      <a:lnTo>
                        <a:pt x="11" y="128"/>
                      </a:lnTo>
                      <a:lnTo>
                        <a:pt x="65" y="128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ADAB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55" name="Freeform 68"/>
                <p:cNvSpPr>
                  <a:spLocks/>
                </p:cNvSpPr>
                <p:nvPr/>
              </p:nvSpPr>
              <p:spPr bwMode="auto">
                <a:xfrm>
                  <a:off x="3504" y="3056"/>
                  <a:ext cx="383" cy="435"/>
                </a:xfrm>
                <a:custGeom>
                  <a:avLst/>
                  <a:gdLst>
                    <a:gd name="T0" fmla="*/ 366 w 383"/>
                    <a:gd name="T1" fmla="*/ 311 h 435"/>
                    <a:gd name="T2" fmla="*/ 324 w 383"/>
                    <a:gd name="T3" fmla="*/ 353 h 435"/>
                    <a:gd name="T4" fmla="*/ 383 w 383"/>
                    <a:gd name="T5" fmla="*/ 370 h 435"/>
                    <a:gd name="T6" fmla="*/ 333 w 383"/>
                    <a:gd name="T7" fmla="*/ 435 h 435"/>
                    <a:gd name="T8" fmla="*/ 213 w 383"/>
                    <a:gd name="T9" fmla="*/ 376 h 435"/>
                    <a:gd name="T10" fmla="*/ 0 w 383"/>
                    <a:gd name="T11" fmla="*/ 98 h 435"/>
                    <a:gd name="T12" fmla="*/ 109 w 383"/>
                    <a:gd name="T13" fmla="*/ 126 h 435"/>
                    <a:gd name="T14" fmla="*/ 120 w 383"/>
                    <a:gd name="T15" fmla="*/ 159 h 435"/>
                    <a:gd name="T16" fmla="*/ 178 w 383"/>
                    <a:gd name="T17" fmla="*/ 157 h 435"/>
                    <a:gd name="T18" fmla="*/ 176 w 383"/>
                    <a:gd name="T19" fmla="*/ 124 h 435"/>
                    <a:gd name="T20" fmla="*/ 235 w 383"/>
                    <a:gd name="T21" fmla="*/ 102 h 435"/>
                    <a:gd name="T22" fmla="*/ 196 w 383"/>
                    <a:gd name="T23" fmla="*/ 94 h 435"/>
                    <a:gd name="T24" fmla="*/ 213 w 383"/>
                    <a:gd name="T25" fmla="*/ 50 h 435"/>
                    <a:gd name="T26" fmla="*/ 178 w 383"/>
                    <a:gd name="T27" fmla="*/ 70 h 435"/>
                    <a:gd name="T28" fmla="*/ 139 w 383"/>
                    <a:gd name="T29" fmla="*/ 39 h 435"/>
                    <a:gd name="T30" fmla="*/ 137 w 383"/>
                    <a:gd name="T31" fmla="*/ 15 h 435"/>
                    <a:gd name="T32" fmla="*/ 205 w 383"/>
                    <a:gd name="T33" fmla="*/ 0 h 435"/>
                    <a:gd name="T34" fmla="*/ 298 w 383"/>
                    <a:gd name="T35" fmla="*/ 11 h 435"/>
                    <a:gd name="T36" fmla="*/ 346 w 383"/>
                    <a:gd name="T37" fmla="*/ 48 h 435"/>
                    <a:gd name="T38" fmla="*/ 379 w 383"/>
                    <a:gd name="T39" fmla="*/ 139 h 435"/>
                    <a:gd name="T40" fmla="*/ 366 w 383"/>
                    <a:gd name="T41" fmla="*/ 216 h 435"/>
                    <a:gd name="T42" fmla="*/ 287 w 383"/>
                    <a:gd name="T43" fmla="*/ 233 h 435"/>
                    <a:gd name="T44" fmla="*/ 287 w 383"/>
                    <a:gd name="T45" fmla="*/ 277 h 435"/>
                    <a:gd name="T46" fmla="*/ 372 w 383"/>
                    <a:gd name="T47" fmla="*/ 283 h 435"/>
                    <a:gd name="T48" fmla="*/ 366 w 383"/>
                    <a:gd name="T49" fmla="*/ 311 h 435"/>
                    <a:gd name="T50" fmla="*/ 366 w 383"/>
                    <a:gd name="T51" fmla="*/ 311 h 43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383"/>
                    <a:gd name="T79" fmla="*/ 0 h 435"/>
                    <a:gd name="T80" fmla="*/ 383 w 383"/>
                    <a:gd name="T81" fmla="*/ 435 h 43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383" h="435">
                      <a:moveTo>
                        <a:pt x="366" y="311"/>
                      </a:moveTo>
                      <a:lnTo>
                        <a:pt x="324" y="353"/>
                      </a:lnTo>
                      <a:lnTo>
                        <a:pt x="383" y="370"/>
                      </a:lnTo>
                      <a:lnTo>
                        <a:pt x="333" y="435"/>
                      </a:lnTo>
                      <a:lnTo>
                        <a:pt x="213" y="376"/>
                      </a:lnTo>
                      <a:lnTo>
                        <a:pt x="0" y="98"/>
                      </a:lnTo>
                      <a:lnTo>
                        <a:pt x="109" y="126"/>
                      </a:lnTo>
                      <a:lnTo>
                        <a:pt x="120" y="159"/>
                      </a:lnTo>
                      <a:lnTo>
                        <a:pt x="178" y="157"/>
                      </a:lnTo>
                      <a:lnTo>
                        <a:pt x="176" y="124"/>
                      </a:lnTo>
                      <a:lnTo>
                        <a:pt x="235" y="102"/>
                      </a:lnTo>
                      <a:lnTo>
                        <a:pt x="196" y="94"/>
                      </a:lnTo>
                      <a:lnTo>
                        <a:pt x="213" y="50"/>
                      </a:lnTo>
                      <a:lnTo>
                        <a:pt x="178" y="70"/>
                      </a:lnTo>
                      <a:lnTo>
                        <a:pt x="139" y="39"/>
                      </a:lnTo>
                      <a:lnTo>
                        <a:pt x="137" y="15"/>
                      </a:lnTo>
                      <a:lnTo>
                        <a:pt x="205" y="0"/>
                      </a:lnTo>
                      <a:lnTo>
                        <a:pt x="298" y="11"/>
                      </a:lnTo>
                      <a:lnTo>
                        <a:pt x="346" y="48"/>
                      </a:lnTo>
                      <a:lnTo>
                        <a:pt x="379" y="139"/>
                      </a:lnTo>
                      <a:lnTo>
                        <a:pt x="366" y="216"/>
                      </a:lnTo>
                      <a:lnTo>
                        <a:pt x="287" y="233"/>
                      </a:lnTo>
                      <a:lnTo>
                        <a:pt x="287" y="277"/>
                      </a:lnTo>
                      <a:lnTo>
                        <a:pt x="372" y="283"/>
                      </a:lnTo>
                      <a:lnTo>
                        <a:pt x="366" y="311"/>
                      </a:lnTo>
                      <a:close/>
                    </a:path>
                  </a:pathLst>
                </a:custGeom>
                <a:solidFill>
                  <a:srgbClr val="BFB8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56" name="Freeform 69"/>
                <p:cNvSpPr>
                  <a:spLocks/>
                </p:cNvSpPr>
                <p:nvPr/>
              </p:nvSpPr>
              <p:spPr bwMode="auto">
                <a:xfrm>
                  <a:off x="3700" y="3252"/>
                  <a:ext cx="85" cy="81"/>
                </a:xfrm>
                <a:custGeom>
                  <a:avLst/>
                  <a:gdLst>
                    <a:gd name="T0" fmla="*/ 30 w 85"/>
                    <a:gd name="T1" fmla="*/ 0 h 81"/>
                    <a:gd name="T2" fmla="*/ 63 w 85"/>
                    <a:gd name="T3" fmla="*/ 0 h 81"/>
                    <a:gd name="T4" fmla="*/ 65 w 85"/>
                    <a:gd name="T5" fmla="*/ 48 h 81"/>
                    <a:gd name="T6" fmla="*/ 85 w 85"/>
                    <a:gd name="T7" fmla="*/ 81 h 81"/>
                    <a:gd name="T8" fmla="*/ 6 w 85"/>
                    <a:gd name="T9" fmla="*/ 74 h 81"/>
                    <a:gd name="T10" fmla="*/ 0 w 85"/>
                    <a:gd name="T11" fmla="*/ 59 h 81"/>
                    <a:gd name="T12" fmla="*/ 43 w 85"/>
                    <a:gd name="T13" fmla="*/ 50 h 81"/>
                    <a:gd name="T14" fmla="*/ 30 w 85"/>
                    <a:gd name="T15" fmla="*/ 0 h 81"/>
                    <a:gd name="T16" fmla="*/ 30 w 85"/>
                    <a:gd name="T17" fmla="*/ 0 h 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85"/>
                    <a:gd name="T28" fmla="*/ 0 h 81"/>
                    <a:gd name="T29" fmla="*/ 85 w 85"/>
                    <a:gd name="T30" fmla="*/ 81 h 8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85" h="81">
                      <a:moveTo>
                        <a:pt x="30" y="0"/>
                      </a:moveTo>
                      <a:lnTo>
                        <a:pt x="63" y="0"/>
                      </a:lnTo>
                      <a:lnTo>
                        <a:pt x="65" y="48"/>
                      </a:lnTo>
                      <a:lnTo>
                        <a:pt x="85" y="81"/>
                      </a:lnTo>
                      <a:lnTo>
                        <a:pt x="6" y="74"/>
                      </a:lnTo>
                      <a:lnTo>
                        <a:pt x="0" y="59"/>
                      </a:lnTo>
                      <a:lnTo>
                        <a:pt x="43" y="5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EDC9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57" name="Freeform 70"/>
                <p:cNvSpPr>
                  <a:spLocks/>
                </p:cNvSpPr>
                <p:nvPr/>
              </p:nvSpPr>
              <p:spPr bwMode="auto">
                <a:xfrm>
                  <a:off x="3737" y="3311"/>
                  <a:ext cx="148" cy="65"/>
                </a:xfrm>
                <a:custGeom>
                  <a:avLst/>
                  <a:gdLst>
                    <a:gd name="T0" fmla="*/ 133 w 148"/>
                    <a:gd name="T1" fmla="*/ 34 h 65"/>
                    <a:gd name="T2" fmla="*/ 76 w 148"/>
                    <a:gd name="T3" fmla="*/ 45 h 65"/>
                    <a:gd name="T4" fmla="*/ 63 w 148"/>
                    <a:gd name="T5" fmla="*/ 34 h 65"/>
                    <a:gd name="T6" fmla="*/ 46 w 148"/>
                    <a:gd name="T7" fmla="*/ 50 h 65"/>
                    <a:gd name="T8" fmla="*/ 43 w 148"/>
                    <a:gd name="T9" fmla="*/ 65 h 65"/>
                    <a:gd name="T10" fmla="*/ 0 w 148"/>
                    <a:gd name="T11" fmla="*/ 52 h 65"/>
                    <a:gd name="T12" fmla="*/ 72 w 148"/>
                    <a:gd name="T13" fmla="*/ 17 h 65"/>
                    <a:gd name="T14" fmla="*/ 91 w 148"/>
                    <a:gd name="T15" fmla="*/ 4 h 65"/>
                    <a:gd name="T16" fmla="*/ 104 w 148"/>
                    <a:gd name="T17" fmla="*/ 0 h 65"/>
                    <a:gd name="T18" fmla="*/ 94 w 148"/>
                    <a:gd name="T19" fmla="*/ 19 h 65"/>
                    <a:gd name="T20" fmla="*/ 148 w 148"/>
                    <a:gd name="T21" fmla="*/ 15 h 65"/>
                    <a:gd name="T22" fmla="*/ 133 w 148"/>
                    <a:gd name="T23" fmla="*/ 34 h 65"/>
                    <a:gd name="T24" fmla="*/ 133 w 148"/>
                    <a:gd name="T25" fmla="*/ 34 h 6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8"/>
                    <a:gd name="T40" fmla="*/ 0 h 65"/>
                    <a:gd name="T41" fmla="*/ 148 w 148"/>
                    <a:gd name="T42" fmla="*/ 65 h 6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8" h="65">
                      <a:moveTo>
                        <a:pt x="133" y="34"/>
                      </a:moveTo>
                      <a:lnTo>
                        <a:pt x="76" y="45"/>
                      </a:lnTo>
                      <a:lnTo>
                        <a:pt x="63" y="34"/>
                      </a:lnTo>
                      <a:lnTo>
                        <a:pt x="46" y="50"/>
                      </a:lnTo>
                      <a:lnTo>
                        <a:pt x="43" y="65"/>
                      </a:lnTo>
                      <a:lnTo>
                        <a:pt x="0" y="52"/>
                      </a:lnTo>
                      <a:lnTo>
                        <a:pt x="72" y="17"/>
                      </a:lnTo>
                      <a:lnTo>
                        <a:pt x="91" y="4"/>
                      </a:lnTo>
                      <a:lnTo>
                        <a:pt x="104" y="0"/>
                      </a:lnTo>
                      <a:lnTo>
                        <a:pt x="94" y="19"/>
                      </a:lnTo>
                      <a:lnTo>
                        <a:pt x="148" y="15"/>
                      </a:lnTo>
                      <a:lnTo>
                        <a:pt x="133" y="34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58" name="Freeform 71"/>
                <p:cNvSpPr>
                  <a:spLocks/>
                </p:cNvSpPr>
                <p:nvPr/>
              </p:nvSpPr>
              <p:spPr bwMode="auto">
                <a:xfrm>
                  <a:off x="3767" y="3252"/>
                  <a:ext cx="118" cy="74"/>
                </a:xfrm>
                <a:custGeom>
                  <a:avLst/>
                  <a:gdLst>
                    <a:gd name="T0" fmla="*/ 103 w 118"/>
                    <a:gd name="T1" fmla="*/ 17 h 74"/>
                    <a:gd name="T2" fmla="*/ 35 w 118"/>
                    <a:gd name="T3" fmla="*/ 0 h 74"/>
                    <a:gd name="T4" fmla="*/ 70 w 118"/>
                    <a:gd name="T5" fmla="*/ 26 h 74"/>
                    <a:gd name="T6" fmla="*/ 37 w 118"/>
                    <a:gd name="T7" fmla="*/ 30 h 74"/>
                    <a:gd name="T8" fmla="*/ 20 w 118"/>
                    <a:gd name="T9" fmla="*/ 7 h 74"/>
                    <a:gd name="T10" fmla="*/ 0 w 118"/>
                    <a:gd name="T11" fmla="*/ 11 h 74"/>
                    <a:gd name="T12" fmla="*/ 7 w 118"/>
                    <a:gd name="T13" fmla="*/ 46 h 74"/>
                    <a:gd name="T14" fmla="*/ 0 w 118"/>
                    <a:gd name="T15" fmla="*/ 67 h 74"/>
                    <a:gd name="T16" fmla="*/ 20 w 118"/>
                    <a:gd name="T17" fmla="*/ 74 h 74"/>
                    <a:gd name="T18" fmla="*/ 37 w 118"/>
                    <a:gd name="T19" fmla="*/ 54 h 74"/>
                    <a:gd name="T20" fmla="*/ 70 w 118"/>
                    <a:gd name="T21" fmla="*/ 46 h 74"/>
                    <a:gd name="T22" fmla="*/ 118 w 118"/>
                    <a:gd name="T23" fmla="*/ 48 h 74"/>
                    <a:gd name="T24" fmla="*/ 103 w 118"/>
                    <a:gd name="T25" fmla="*/ 17 h 74"/>
                    <a:gd name="T26" fmla="*/ 103 w 118"/>
                    <a:gd name="T27" fmla="*/ 17 h 7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18"/>
                    <a:gd name="T43" fmla="*/ 0 h 74"/>
                    <a:gd name="T44" fmla="*/ 118 w 118"/>
                    <a:gd name="T45" fmla="*/ 74 h 7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18" h="74">
                      <a:moveTo>
                        <a:pt x="103" y="17"/>
                      </a:moveTo>
                      <a:lnTo>
                        <a:pt x="35" y="0"/>
                      </a:lnTo>
                      <a:lnTo>
                        <a:pt x="70" y="26"/>
                      </a:lnTo>
                      <a:lnTo>
                        <a:pt x="37" y="30"/>
                      </a:lnTo>
                      <a:lnTo>
                        <a:pt x="20" y="7"/>
                      </a:lnTo>
                      <a:lnTo>
                        <a:pt x="0" y="11"/>
                      </a:lnTo>
                      <a:lnTo>
                        <a:pt x="7" y="46"/>
                      </a:lnTo>
                      <a:lnTo>
                        <a:pt x="0" y="67"/>
                      </a:lnTo>
                      <a:lnTo>
                        <a:pt x="20" y="74"/>
                      </a:lnTo>
                      <a:lnTo>
                        <a:pt x="37" y="54"/>
                      </a:lnTo>
                      <a:lnTo>
                        <a:pt x="70" y="46"/>
                      </a:lnTo>
                      <a:lnTo>
                        <a:pt x="118" y="48"/>
                      </a:lnTo>
                      <a:lnTo>
                        <a:pt x="103" y="17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59" name="Freeform 72"/>
                <p:cNvSpPr>
                  <a:spLocks/>
                </p:cNvSpPr>
                <p:nvPr/>
              </p:nvSpPr>
              <p:spPr bwMode="auto">
                <a:xfrm>
                  <a:off x="3691" y="3254"/>
                  <a:ext cx="65" cy="63"/>
                </a:xfrm>
                <a:custGeom>
                  <a:avLst/>
                  <a:gdLst>
                    <a:gd name="T0" fmla="*/ 0 w 65"/>
                    <a:gd name="T1" fmla="*/ 9 h 63"/>
                    <a:gd name="T2" fmla="*/ 44 w 65"/>
                    <a:gd name="T3" fmla="*/ 0 h 63"/>
                    <a:gd name="T4" fmla="*/ 39 w 65"/>
                    <a:gd name="T5" fmla="*/ 15 h 63"/>
                    <a:gd name="T6" fmla="*/ 65 w 65"/>
                    <a:gd name="T7" fmla="*/ 33 h 63"/>
                    <a:gd name="T8" fmla="*/ 63 w 65"/>
                    <a:gd name="T9" fmla="*/ 63 h 63"/>
                    <a:gd name="T10" fmla="*/ 7 w 65"/>
                    <a:gd name="T11" fmla="*/ 46 h 63"/>
                    <a:gd name="T12" fmla="*/ 0 w 65"/>
                    <a:gd name="T13" fmla="*/ 9 h 63"/>
                    <a:gd name="T14" fmla="*/ 0 w 65"/>
                    <a:gd name="T15" fmla="*/ 9 h 6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5"/>
                    <a:gd name="T25" fmla="*/ 0 h 63"/>
                    <a:gd name="T26" fmla="*/ 65 w 65"/>
                    <a:gd name="T27" fmla="*/ 63 h 6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5" h="63">
                      <a:moveTo>
                        <a:pt x="0" y="9"/>
                      </a:moveTo>
                      <a:lnTo>
                        <a:pt x="44" y="0"/>
                      </a:lnTo>
                      <a:lnTo>
                        <a:pt x="39" y="15"/>
                      </a:lnTo>
                      <a:lnTo>
                        <a:pt x="65" y="33"/>
                      </a:lnTo>
                      <a:lnTo>
                        <a:pt x="63" y="63"/>
                      </a:lnTo>
                      <a:lnTo>
                        <a:pt x="7" y="46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BFA8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60" name="Freeform 73"/>
                <p:cNvSpPr>
                  <a:spLocks/>
                </p:cNvSpPr>
                <p:nvPr/>
              </p:nvSpPr>
              <p:spPr bwMode="auto">
                <a:xfrm>
                  <a:off x="3624" y="3195"/>
                  <a:ext cx="59" cy="68"/>
                </a:xfrm>
                <a:custGeom>
                  <a:avLst/>
                  <a:gdLst>
                    <a:gd name="T0" fmla="*/ 47 w 59"/>
                    <a:gd name="T1" fmla="*/ 0 h 68"/>
                    <a:gd name="T2" fmla="*/ 47 w 59"/>
                    <a:gd name="T3" fmla="*/ 31 h 68"/>
                    <a:gd name="T4" fmla="*/ 59 w 59"/>
                    <a:gd name="T5" fmla="*/ 68 h 68"/>
                    <a:gd name="T6" fmla="*/ 35 w 59"/>
                    <a:gd name="T7" fmla="*/ 57 h 68"/>
                    <a:gd name="T8" fmla="*/ 0 w 59"/>
                    <a:gd name="T9" fmla="*/ 18 h 68"/>
                    <a:gd name="T10" fmla="*/ 47 w 59"/>
                    <a:gd name="T11" fmla="*/ 0 h 68"/>
                    <a:gd name="T12" fmla="*/ 47 w 59"/>
                    <a:gd name="T13" fmla="*/ 0 h 6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9"/>
                    <a:gd name="T22" fmla="*/ 0 h 68"/>
                    <a:gd name="T23" fmla="*/ 59 w 59"/>
                    <a:gd name="T24" fmla="*/ 68 h 6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9" h="68">
                      <a:moveTo>
                        <a:pt x="47" y="0"/>
                      </a:moveTo>
                      <a:lnTo>
                        <a:pt x="47" y="31"/>
                      </a:lnTo>
                      <a:lnTo>
                        <a:pt x="59" y="68"/>
                      </a:lnTo>
                      <a:lnTo>
                        <a:pt x="35" y="57"/>
                      </a:lnTo>
                      <a:lnTo>
                        <a:pt x="0" y="18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61" name="Freeform 74"/>
                <p:cNvSpPr>
                  <a:spLocks/>
                </p:cNvSpPr>
                <p:nvPr/>
              </p:nvSpPr>
              <p:spPr bwMode="auto">
                <a:xfrm>
                  <a:off x="3765" y="3084"/>
                  <a:ext cx="105" cy="105"/>
                </a:xfrm>
                <a:custGeom>
                  <a:avLst/>
                  <a:gdLst>
                    <a:gd name="T0" fmla="*/ 83 w 105"/>
                    <a:gd name="T1" fmla="*/ 68 h 105"/>
                    <a:gd name="T2" fmla="*/ 42 w 105"/>
                    <a:gd name="T3" fmla="*/ 50 h 105"/>
                    <a:gd name="T4" fmla="*/ 7 w 105"/>
                    <a:gd name="T5" fmla="*/ 53 h 105"/>
                    <a:gd name="T6" fmla="*/ 0 w 105"/>
                    <a:gd name="T7" fmla="*/ 37 h 105"/>
                    <a:gd name="T8" fmla="*/ 37 w 105"/>
                    <a:gd name="T9" fmla="*/ 29 h 105"/>
                    <a:gd name="T10" fmla="*/ 35 w 105"/>
                    <a:gd name="T11" fmla="*/ 5 h 105"/>
                    <a:gd name="T12" fmla="*/ 92 w 105"/>
                    <a:gd name="T13" fmla="*/ 0 h 105"/>
                    <a:gd name="T14" fmla="*/ 105 w 105"/>
                    <a:gd name="T15" fmla="*/ 37 h 105"/>
                    <a:gd name="T16" fmla="*/ 105 w 105"/>
                    <a:gd name="T17" fmla="*/ 105 h 105"/>
                    <a:gd name="T18" fmla="*/ 83 w 105"/>
                    <a:gd name="T19" fmla="*/ 68 h 105"/>
                    <a:gd name="T20" fmla="*/ 83 w 105"/>
                    <a:gd name="T21" fmla="*/ 68 h 10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05"/>
                    <a:gd name="T34" fmla="*/ 0 h 105"/>
                    <a:gd name="T35" fmla="*/ 105 w 105"/>
                    <a:gd name="T36" fmla="*/ 105 h 10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05" h="105">
                      <a:moveTo>
                        <a:pt x="83" y="68"/>
                      </a:moveTo>
                      <a:lnTo>
                        <a:pt x="42" y="50"/>
                      </a:lnTo>
                      <a:lnTo>
                        <a:pt x="7" y="53"/>
                      </a:lnTo>
                      <a:lnTo>
                        <a:pt x="0" y="37"/>
                      </a:lnTo>
                      <a:lnTo>
                        <a:pt x="37" y="29"/>
                      </a:lnTo>
                      <a:lnTo>
                        <a:pt x="35" y="5"/>
                      </a:lnTo>
                      <a:lnTo>
                        <a:pt x="92" y="0"/>
                      </a:lnTo>
                      <a:lnTo>
                        <a:pt x="105" y="37"/>
                      </a:lnTo>
                      <a:lnTo>
                        <a:pt x="105" y="105"/>
                      </a:lnTo>
                      <a:lnTo>
                        <a:pt x="83" y="68"/>
                      </a:lnTo>
                      <a:close/>
                    </a:path>
                  </a:pathLst>
                </a:custGeom>
                <a:solidFill>
                  <a:srgbClr val="BFA8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62" name="Freeform 75"/>
                <p:cNvSpPr>
                  <a:spLocks/>
                </p:cNvSpPr>
                <p:nvPr/>
              </p:nvSpPr>
              <p:spPr bwMode="auto">
                <a:xfrm>
                  <a:off x="3743" y="3148"/>
                  <a:ext cx="113" cy="84"/>
                </a:xfrm>
                <a:custGeom>
                  <a:avLst/>
                  <a:gdLst>
                    <a:gd name="T0" fmla="*/ 113 w 113"/>
                    <a:gd name="T1" fmla="*/ 43 h 84"/>
                    <a:gd name="T2" fmla="*/ 55 w 113"/>
                    <a:gd name="T3" fmla="*/ 0 h 84"/>
                    <a:gd name="T4" fmla="*/ 13 w 113"/>
                    <a:gd name="T5" fmla="*/ 11 h 84"/>
                    <a:gd name="T6" fmla="*/ 0 w 113"/>
                    <a:gd name="T7" fmla="*/ 30 h 84"/>
                    <a:gd name="T8" fmla="*/ 61 w 113"/>
                    <a:gd name="T9" fmla="*/ 34 h 84"/>
                    <a:gd name="T10" fmla="*/ 29 w 113"/>
                    <a:gd name="T11" fmla="*/ 47 h 84"/>
                    <a:gd name="T12" fmla="*/ 61 w 113"/>
                    <a:gd name="T13" fmla="*/ 84 h 84"/>
                    <a:gd name="T14" fmla="*/ 77 w 113"/>
                    <a:gd name="T15" fmla="*/ 58 h 84"/>
                    <a:gd name="T16" fmla="*/ 113 w 113"/>
                    <a:gd name="T17" fmla="*/ 43 h 84"/>
                    <a:gd name="T18" fmla="*/ 113 w 113"/>
                    <a:gd name="T19" fmla="*/ 43 h 8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3"/>
                    <a:gd name="T31" fmla="*/ 0 h 84"/>
                    <a:gd name="T32" fmla="*/ 113 w 113"/>
                    <a:gd name="T33" fmla="*/ 84 h 8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3" h="84">
                      <a:moveTo>
                        <a:pt x="113" y="43"/>
                      </a:moveTo>
                      <a:lnTo>
                        <a:pt x="55" y="0"/>
                      </a:lnTo>
                      <a:lnTo>
                        <a:pt x="13" y="11"/>
                      </a:lnTo>
                      <a:lnTo>
                        <a:pt x="0" y="30"/>
                      </a:lnTo>
                      <a:lnTo>
                        <a:pt x="61" y="34"/>
                      </a:lnTo>
                      <a:lnTo>
                        <a:pt x="29" y="47"/>
                      </a:lnTo>
                      <a:lnTo>
                        <a:pt x="61" y="84"/>
                      </a:lnTo>
                      <a:lnTo>
                        <a:pt x="77" y="58"/>
                      </a:lnTo>
                      <a:lnTo>
                        <a:pt x="113" y="43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63" name="Freeform 76"/>
                <p:cNvSpPr>
                  <a:spLocks/>
                </p:cNvSpPr>
                <p:nvPr/>
              </p:nvSpPr>
              <p:spPr bwMode="auto">
                <a:xfrm>
                  <a:off x="3802" y="3071"/>
                  <a:ext cx="54" cy="55"/>
                </a:xfrm>
                <a:custGeom>
                  <a:avLst/>
                  <a:gdLst>
                    <a:gd name="T0" fmla="*/ 11 w 54"/>
                    <a:gd name="T1" fmla="*/ 5 h 55"/>
                    <a:gd name="T2" fmla="*/ 39 w 54"/>
                    <a:gd name="T3" fmla="*/ 0 h 55"/>
                    <a:gd name="T4" fmla="*/ 54 w 54"/>
                    <a:gd name="T5" fmla="*/ 22 h 55"/>
                    <a:gd name="T6" fmla="*/ 29 w 54"/>
                    <a:gd name="T7" fmla="*/ 55 h 55"/>
                    <a:gd name="T8" fmla="*/ 0 w 54"/>
                    <a:gd name="T9" fmla="*/ 39 h 55"/>
                    <a:gd name="T10" fmla="*/ 26 w 54"/>
                    <a:gd name="T11" fmla="*/ 31 h 55"/>
                    <a:gd name="T12" fmla="*/ 11 w 54"/>
                    <a:gd name="T13" fmla="*/ 5 h 55"/>
                    <a:gd name="T14" fmla="*/ 11 w 54"/>
                    <a:gd name="T15" fmla="*/ 5 h 5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4"/>
                    <a:gd name="T25" fmla="*/ 0 h 55"/>
                    <a:gd name="T26" fmla="*/ 54 w 54"/>
                    <a:gd name="T27" fmla="*/ 55 h 5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4" h="55">
                      <a:moveTo>
                        <a:pt x="11" y="5"/>
                      </a:moveTo>
                      <a:lnTo>
                        <a:pt x="39" y="0"/>
                      </a:lnTo>
                      <a:lnTo>
                        <a:pt x="54" y="22"/>
                      </a:lnTo>
                      <a:lnTo>
                        <a:pt x="29" y="55"/>
                      </a:lnTo>
                      <a:lnTo>
                        <a:pt x="0" y="39"/>
                      </a:lnTo>
                      <a:lnTo>
                        <a:pt x="26" y="31"/>
                      </a:lnTo>
                      <a:lnTo>
                        <a:pt x="11" y="5"/>
                      </a:lnTo>
                      <a:close/>
                    </a:path>
                  </a:pathLst>
                </a:custGeom>
                <a:solidFill>
                  <a:srgbClr val="6E7D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64" name="Freeform 77"/>
                <p:cNvSpPr>
                  <a:spLocks/>
                </p:cNvSpPr>
                <p:nvPr/>
              </p:nvSpPr>
              <p:spPr bwMode="auto">
                <a:xfrm>
                  <a:off x="3793" y="1849"/>
                  <a:ext cx="233" cy="172"/>
                </a:xfrm>
                <a:custGeom>
                  <a:avLst/>
                  <a:gdLst>
                    <a:gd name="T0" fmla="*/ 233 w 233"/>
                    <a:gd name="T1" fmla="*/ 74 h 172"/>
                    <a:gd name="T2" fmla="*/ 149 w 233"/>
                    <a:gd name="T3" fmla="*/ 165 h 172"/>
                    <a:gd name="T4" fmla="*/ 33 w 233"/>
                    <a:gd name="T5" fmla="*/ 172 h 172"/>
                    <a:gd name="T6" fmla="*/ 0 w 233"/>
                    <a:gd name="T7" fmla="*/ 137 h 172"/>
                    <a:gd name="T8" fmla="*/ 13 w 233"/>
                    <a:gd name="T9" fmla="*/ 22 h 172"/>
                    <a:gd name="T10" fmla="*/ 103 w 233"/>
                    <a:gd name="T11" fmla="*/ 0 h 172"/>
                    <a:gd name="T12" fmla="*/ 194 w 233"/>
                    <a:gd name="T13" fmla="*/ 4 h 172"/>
                    <a:gd name="T14" fmla="*/ 233 w 233"/>
                    <a:gd name="T15" fmla="*/ 74 h 172"/>
                    <a:gd name="T16" fmla="*/ 233 w 233"/>
                    <a:gd name="T17" fmla="*/ 74 h 17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33"/>
                    <a:gd name="T28" fmla="*/ 0 h 172"/>
                    <a:gd name="T29" fmla="*/ 233 w 233"/>
                    <a:gd name="T30" fmla="*/ 172 h 17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33" h="172">
                      <a:moveTo>
                        <a:pt x="233" y="74"/>
                      </a:moveTo>
                      <a:lnTo>
                        <a:pt x="149" y="165"/>
                      </a:lnTo>
                      <a:lnTo>
                        <a:pt x="33" y="172"/>
                      </a:lnTo>
                      <a:lnTo>
                        <a:pt x="0" y="137"/>
                      </a:lnTo>
                      <a:lnTo>
                        <a:pt x="13" y="22"/>
                      </a:lnTo>
                      <a:lnTo>
                        <a:pt x="103" y="0"/>
                      </a:lnTo>
                      <a:lnTo>
                        <a:pt x="194" y="4"/>
                      </a:lnTo>
                      <a:lnTo>
                        <a:pt x="233" y="74"/>
                      </a:lnTo>
                      <a:close/>
                    </a:path>
                  </a:pathLst>
                </a:custGeom>
                <a:solidFill>
                  <a:srgbClr val="A675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65" name="Freeform 78"/>
                <p:cNvSpPr>
                  <a:spLocks/>
                </p:cNvSpPr>
                <p:nvPr/>
              </p:nvSpPr>
              <p:spPr bwMode="auto">
                <a:xfrm>
                  <a:off x="3848" y="2062"/>
                  <a:ext cx="89" cy="96"/>
                </a:xfrm>
                <a:custGeom>
                  <a:avLst/>
                  <a:gdLst>
                    <a:gd name="T0" fmla="*/ 83 w 89"/>
                    <a:gd name="T1" fmla="*/ 91 h 96"/>
                    <a:gd name="T2" fmla="*/ 15 w 89"/>
                    <a:gd name="T3" fmla="*/ 96 h 96"/>
                    <a:gd name="T4" fmla="*/ 0 w 89"/>
                    <a:gd name="T5" fmla="*/ 0 h 96"/>
                    <a:gd name="T6" fmla="*/ 69 w 89"/>
                    <a:gd name="T7" fmla="*/ 0 h 96"/>
                    <a:gd name="T8" fmla="*/ 89 w 89"/>
                    <a:gd name="T9" fmla="*/ 41 h 96"/>
                    <a:gd name="T10" fmla="*/ 83 w 89"/>
                    <a:gd name="T11" fmla="*/ 91 h 96"/>
                    <a:gd name="T12" fmla="*/ 83 w 89"/>
                    <a:gd name="T13" fmla="*/ 91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96"/>
                    <a:gd name="T23" fmla="*/ 89 w 89"/>
                    <a:gd name="T24" fmla="*/ 96 h 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96">
                      <a:moveTo>
                        <a:pt x="83" y="91"/>
                      </a:moveTo>
                      <a:lnTo>
                        <a:pt x="15" y="96"/>
                      </a:lnTo>
                      <a:lnTo>
                        <a:pt x="0" y="0"/>
                      </a:lnTo>
                      <a:lnTo>
                        <a:pt x="69" y="0"/>
                      </a:lnTo>
                      <a:lnTo>
                        <a:pt x="89" y="41"/>
                      </a:lnTo>
                      <a:lnTo>
                        <a:pt x="83" y="91"/>
                      </a:lnTo>
                      <a:close/>
                    </a:path>
                  </a:pathLst>
                </a:custGeom>
                <a:solidFill>
                  <a:srgbClr val="853B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66" name="Freeform 79"/>
                <p:cNvSpPr>
                  <a:spLocks/>
                </p:cNvSpPr>
                <p:nvPr/>
              </p:nvSpPr>
              <p:spPr bwMode="auto">
                <a:xfrm>
                  <a:off x="3672" y="2117"/>
                  <a:ext cx="415" cy="393"/>
                </a:xfrm>
                <a:custGeom>
                  <a:avLst/>
                  <a:gdLst>
                    <a:gd name="T0" fmla="*/ 89 w 415"/>
                    <a:gd name="T1" fmla="*/ 17 h 393"/>
                    <a:gd name="T2" fmla="*/ 147 w 415"/>
                    <a:gd name="T3" fmla="*/ 0 h 393"/>
                    <a:gd name="T4" fmla="*/ 228 w 415"/>
                    <a:gd name="T5" fmla="*/ 32 h 393"/>
                    <a:gd name="T6" fmla="*/ 302 w 415"/>
                    <a:gd name="T7" fmla="*/ 58 h 393"/>
                    <a:gd name="T8" fmla="*/ 396 w 415"/>
                    <a:gd name="T9" fmla="*/ 76 h 393"/>
                    <a:gd name="T10" fmla="*/ 404 w 415"/>
                    <a:gd name="T11" fmla="*/ 156 h 393"/>
                    <a:gd name="T12" fmla="*/ 369 w 415"/>
                    <a:gd name="T13" fmla="*/ 186 h 393"/>
                    <a:gd name="T14" fmla="*/ 406 w 415"/>
                    <a:gd name="T15" fmla="*/ 267 h 393"/>
                    <a:gd name="T16" fmla="*/ 415 w 415"/>
                    <a:gd name="T17" fmla="*/ 380 h 393"/>
                    <a:gd name="T18" fmla="*/ 319 w 415"/>
                    <a:gd name="T19" fmla="*/ 391 h 393"/>
                    <a:gd name="T20" fmla="*/ 165 w 415"/>
                    <a:gd name="T21" fmla="*/ 393 h 393"/>
                    <a:gd name="T22" fmla="*/ 82 w 415"/>
                    <a:gd name="T23" fmla="*/ 345 h 393"/>
                    <a:gd name="T24" fmla="*/ 0 w 415"/>
                    <a:gd name="T25" fmla="*/ 261 h 393"/>
                    <a:gd name="T26" fmla="*/ 15 w 415"/>
                    <a:gd name="T27" fmla="*/ 156 h 393"/>
                    <a:gd name="T28" fmla="*/ 89 w 415"/>
                    <a:gd name="T29" fmla="*/ 17 h 393"/>
                    <a:gd name="T30" fmla="*/ 89 w 415"/>
                    <a:gd name="T31" fmla="*/ 17 h 39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15"/>
                    <a:gd name="T49" fmla="*/ 0 h 393"/>
                    <a:gd name="T50" fmla="*/ 415 w 415"/>
                    <a:gd name="T51" fmla="*/ 393 h 39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15" h="393">
                      <a:moveTo>
                        <a:pt x="89" y="17"/>
                      </a:moveTo>
                      <a:lnTo>
                        <a:pt x="147" y="0"/>
                      </a:lnTo>
                      <a:lnTo>
                        <a:pt x="228" y="32"/>
                      </a:lnTo>
                      <a:lnTo>
                        <a:pt x="302" y="58"/>
                      </a:lnTo>
                      <a:lnTo>
                        <a:pt x="396" y="76"/>
                      </a:lnTo>
                      <a:lnTo>
                        <a:pt x="404" y="156"/>
                      </a:lnTo>
                      <a:lnTo>
                        <a:pt x="369" y="186"/>
                      </a:lnTo>
                      <a:lnTo>
                        <a:pt x="406" y="267"/>
                      </a:lnTo>
                      <a:lnTo>
                        <a:pt x="415" y="380"/>
                      </a:lnTo>
                      <a:lnTo>
                        <a:pt x="319" y="391"/>
                      </a:lnTo>
                      <a:lnTo>
                        <a:pt x="165" y="393"/>
                      </a:lnTo>
                      <a:lnTo>
                        <a:pt x="82" y="345"/>
                      </a:lnTo>
                      <a:lnTo>
                        <a:pt x="0" y="261"/>
                      </a:lnTo>
                      <a:lnTo>
                        <a:pt x="15" y="156"/>
                      </a:lnTo>
                      <a:lnTo>
                        <a:pt x="89" y="17"/>
                      </a:lnTo>
                      <a:close/>
                    </a:path>
                  </a:pathLst>
                </a:custGeom>
                <a:solidFill>
                  <a:srgbClr val="A67A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67" name="Freeform 80"/>
                <p:cNvSpPr>
                  <a:spLocks/>
                </p:cNvSpPr>
                <p:nvPr/>
              </p:nvSpPr>
              <p:spPr bwMode="auto">
                <a:xfrm>
                  <a:off x="3974" y="2367"/>
                  <a:ext cx="113" cy="122"/>
                </a:xfrm>
                <a:custGeom>
                  <a:avLst/>
                  <a:gdLst>
                    <a:gd name="T0" fmla="*/ 22 w 113"/>
                    <a:gd name="T1" fmla="*/ 0 h 122"/>
                    <a:gd name="T2" fmla="*/ 17 w 113"/>
                    <a:gd name="T3" fmla="*/ 47 h 122"/>
                    <a:gd name="T4" fmla="*/ 17 w 113"/>
                    <a:gd name="T5" fmla="*/ 85 h 122"/>
                    <a:gd name="T6" fmla="*/ 0 w 113"/>
                    <a:gd name="T7" fmla="*/ 108 h 122"/>
                    <a:gd name="T8" fmla="*/ 39 w 113"/>
                    <a:gd name="T9" fmla="*/ 122 h 122"/>
                    <a:gd name="T10" fmla="*/ 42 w 113"/>
                    <a:gd name="T11" fmla="*/ 95 h 122"/>
                    <a:gd name="T12" fmla="*/ 89 w 113"/>
                    <a:gd name="T13" fmla="*/ 97 h 122"/>
                    <a:gd name="T14" fmla="*/ 113 w 113"/>
                    <a:gd name="T15" fmla="*/ 85 h 122"/>
                    <a:gd name="T16" fmla="*/ 113 w 113"/>
                    <a:gd name="T17" fmla="*/ 10 h 122"/>
                    <a:gd name="T18" fmla="*/ 92 w 113"/>
                    <a:gd name="T19" fmla="*/ 6 h 122"/>
                    <a:gd name="T20" fmla="*/ 92 w 113"/>
                    <a:gd name="T21" fmla="*/ 50 h 122"/>
                    <a:gd name="T22" fmla="*/ 46 w 113"/>
                    <a:gd name="T23" fmla="*/ 67 h 122"/>
                    <a:gd name="T24" fmla="*/ 48 w 113"/>
                    <a:gd name="T25" fmla="*/ 21 h 122"/>
                    <a:gd name="T26" fmla="*/ 22 w 113"/>
                    <a:gd name="T27" fmla="*/ 0 h 122"/>
                    <a:gd name="T28" fmla="*/ 22 w 113"/>
                    <a:gd name="T29" fmla="*/ 0 h 12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13"/>
                    <a:gd name="T46" fmla="*/ 0 h 122"/>
                    <a:gd name="T47" fmla="*/ 113 w 113"/>
                    <a:gd name="T48" fmla="*/ 122 h 12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13" h="122">
                      <a:moveTo>
                        <a:pt x="22" y="0"/>
                      </a:moveTo>
                      <a:lnTo>
                        <a:pt x="17" y="47"/>
                      </a:lnTo>
                      <a:lnTo>
                        <a:pt x="17" y="85"/>
                      </a:lnTo>
                      <a:lnTo>
                        <a:pt x="0" y="108"/>
                      </a:lnTo>
                      <a:lnTo>
                        <a:pt x="39" y="122"/>
                      </a:lnTo>
                      <a:lnTo>
                        <a:pt x="42" y="95"/>
                      </a:lnTo>
                      <a:lnTo>
                        <a:pt x="89" y="97"/>
                      </a:lnTo>
                      <a:lnTo>
                        <a:pt x="113" y="85"/>
                      </a:lnTo>
                      <a:lnTo>
                        <a:pt x="113" y="10"/>
                      </a:lnTo>
                      <a:lnTo>
                        <a:pt x="92" y="6"/>
                      </a:lnTo>
                      <a:lnTo>
                        <a:pt x="92" y="50"/>
                      </a:lnTo>
                      <a:lnTo>
                        <a:pt x="46" y="67"/>
                      </a:lnTo>
                      <a:lnTo>
                        <a:pt x="48" y="21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6E5E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68" name="Freeform 81"/>
                <p:cNvSpPr>
                  <a:spLocks/>
                </p:cNvSpPr>
                <p:nvPr/>
              </p:nvSpPr>
              <p:spPr bwMode="auto">
                <a:xfrm>
                  <a:off x="3872" y="2558"/>
                  <a:ext cx="215" cy="102"/>
                </a:xfrm>
                <a:custGeom>
                  <a:avLst/>
                  <a:gdLst>
                    <a:gd name="T0" fmla="*/ 0 w 215"/>
                    <a:gd name="T1" fmla="*/ 15 h 102"/>
                    <a:gd name="T2" fmla="*/ 124 w 215"/>
                    <a:gd name="T3" fmla="*/ 0 h 102"/>
                    <a:gd name="T4" fmla="*/ 194 w 215"/>
                    <a:gd name="T5" fmla="*/ 30 h 102"/>
                    <a:gd name="T6" fmla="*/ 215 w 215"/>
                    <a:gd name="T7" fmla="*/ 55 h 102"/>
                    <a:gd name="T8" fmla="*/ 170 w 215"/>
                    <a:gd name="T9" fmla="*/ 91 h 102"/>
                    <a:gd name="T10" fmla="*/ 100 w 215"/>
                    <a:gd name="T11" fmla="*/ 102 h 102"/>
                    <a:gd name="T12" fmla="*/ 24 w 215"/>
                    <a:gd name="T13" fmla="*/ 102 h 102"/>
                    <a:gd name="T14" fmla="*/ 0 w 215"/>
                    <a:gd name="T15" fmla="*/ 15 h 102"/>
                    <a:gd name="T16" fmla="*/ 0 w 215"/>
                    <a:gd name="T17" fmla="*/ 15 h 10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15"/>
                    <a:gd name="T28" fmla="*/ 0 h 102"/>
                    <a:gd name="T29" fmla="*/ 215 w 215"/>
                    <a:gd name="T30" fmla="*/ 102 h 10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15" h="102">
                      <a:moveTo>
                        <a:pt x="0" y="15"/>
                      </a:moveTo>
                      <a:lnTo>
                        <a:pt x="124" y="0"/>
                      </a:lnTo>
                      <a:lnTo>
                        <a:pt x="194" y="30"/>
                      </a:lnTo>
                      <a:lnTo>
                        <a:pt x="215" y="55"/>
                      </a:lnTo>
                      <a:lnTo>
                        <a:pt x="170" y="91"/>
                      </a:lnTo>
                      <a:lnTo>
                        <a:pt x="100" y="102"/>
                      </a:lnTo>
                      <a:lnTo>
                        <a:pt x="24" y="102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E6B3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69" name="Freeform 82"/>
                <p:cNvSpPr>
                  <a:spLocks/>
                </p:cNvSpPr>
                <p:nvPr/>
              </p:nvSpPr>
              <p:spPr bwMode="auto">
                <a:xfrm>
                  <a:off x="3992" y="2617"/>
                  <a:ext cx="86" cy="71"/>
                </a:xfrm>
                <a:custGeom>
                  <a:avLst/>
                  <a:gdLst>
                    <a:gd name="T0" fmla="*/ 86 w 86"/>
                    <a:gd name="T1" fmla="*/ 0 h 71"/>
                    <a:gd name="T2" fmla="*/ 0 w 86"/>
                    <a:gd name="T3" fmla="*/ 32 h 71"/>
                    <a:gd name="T4" fmla="*/ 71 w 86"/>
                    <a:gd name="T5" fmla="*/ 71 h 71"/>
                    <a:gd name="T6" fmla="*/ 86 w 86"/>
                    <a:gd name="T7" fmla="*/ 0 h 71"/>
                    <a:gd name="T8" fmla="*/ 86 w 86"/>
                    <a:gd name="T9" fmla="*/ 0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6"/>
                    <a:gd name="T16" fmla="*/ 0 h 71"/>
                    <a:gd name="T17" fmla="*/ 86 w 86"/>
                    <a:gd name="T18" fmla="*/ 71 h 7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6" h="71">
                      <a:moveTo>
                        <a:pt x="86" y="0"/>
                      </a:moveTo>
                      <a:lnTo>
                        <a:pt x="0" y="32"/>
                      </a:lnTo>
                      <a:lnTo>
                        <a:pt x="71" y="71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solidFill>
                  <a:srgbClr val="B3785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70" name="Freeform 83"/>
                <p:cNvSpPr>
                  <a:spLocks/>
                </p:cNvSpPr>
                <p:nvPr/>
              </p:nvSpPr>
              <p:spPr bwMode="auto">
                <a:xfrm>
                  <a:off x="3854" y="2523"/>
                  <a:ext cx="238" cy="100"/>
                </a:xfrm>
                <a:custGeom>
                  <a:avLst/>
                  <a:gdLst>
                    <a:gd name="T0" fmla="*/ 222 w 238"/>
                    <a:gd name="T1" fmla="*/ 100 h 100"/>
                    <a:gd name="T2" fmla="*/ 187 w 238"/>
                    <a:gd name="T3" fmla="*/ 81 h 100"/>
                    <a:gd name="T4" fmla="*/ 137 w 238"/>
                    <a:gd name="T5" fmla="*/ 96 h 100"/>
                    <a:gd name="T6" fmla="*/ 127 w 238"/>
                    <a:gd name="T7" fmla="*/ 59 h 100"/>
                    <a:gd name="T8" fmla="*/ 94 w 238"/>
                    <a:gd name="T9" fmla="*/ 78 h 100"/>
                    <a:gd name="T10" fmla="*/ 29 w 238"/>
                    <a:gd name="T11" fmla="*/ 87 h 100"/>
                    <a:gd name="T12" fmla="*/ 0 w 238"/>
                    <a:gd name="T13" fmla="*/ 11 h 100"/>
                    <a:gd name="T14" fmla="*/ 150 w 238"/>
                    <a:gd name="T15" fmla="*/ 0 h 100"/>
                    <a:gd name="T16" fmla="*/ 222 w 238"/>
                    <a:gd name="T17" fmla="*/ 15 h 100"/>
                    <a:gd name="T18" fmla="*/ 238 w 238"/>
                    <a:gd name="T19" fmla="*/ 61 h 100"/>
                    <a:gd name="T20" fmla="*/ 222 w 238"/>
                    <a:gd name="T21" fmla="*/ 85 h 100"/>
                    <a:gd name="T22" fmla="*/ 222 w 238"/>
                    <a:gd name="T23" fmla="*/ 100 h 100"/>
                    <a:gd name="T24" fmla="*/ 222 w 238"/>
                    <a:gd name="T25" fmla="*/ 100 h 1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38"/>
                    <a:gd name="T40" fmla="*/ 0 h 100"/>
                    <a:gd name="T41" fmla="*/ 238 w 238"/>
                    <a:gd name="T42" fmla="*/ 100 h 10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38" h="100">
                      <a:moveTo>
                        <a:pt x="222" y="100"/>
                      </a:moveTo>
                      <a:lnTo>
                        <a:pt x="187" y="81"/>
                      </a:lnTo>
                      <a:lnTo>
                        <a:pt x="137" y="96"/>
                      </a:lnTo>
                      <a:lnTo>
                        <a:pt x="127" y="59"/>
                      </a:lnTo>
                      <a:lnTo>
                        <a:pt x="94" y="78"/>
                      </a:lnTo>
                      <a:lnTo>
                        <a:pt x="29" y="87"/>
                      </a:lnTo>
                      <a:lnTo>
                        <a:pt x="0" y="11"/>
                      </a:lnTo>
                      <a:lnTo>
                        <a:pt x="150" y="0"/>
                      </a:lnTo>
                      <a:lnTo>
                        <a:pt x="222" y="15"/>
                      </a:lnTo>
                      <a:lnTo>
                        <a:pt x="238" y="61"/>
                      </a:lnTo>
                      <a:lnTo>
                        <a:pt x="222" y="85"/>
                      </a:lnTo>
                      <a:lnTo>
                        <a:pt x="222" y="100"/>
                      </a:lnTo>
                      <a:close/>
                    </a:path>
                  </a:pathLst>
                </a:custGeom>
                <a:solidFill>
                  <a:srgbClr val="9182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71" name="Freeform 84"/>
                <p:cNvSpPr>
                  <a:spLocks/>
                </p:cNvSpPr>
                <p:nvPr/>
              </p:nvSpPr>
              <p:spPr bwMode="auto">
                <a:xfrm>
                  <a:off x="3857" y="2613"/>
                  <a:ext cx="230" cy="211"/>
                </a:xfrm>
                <a:custGeom>
                  <a:avLst/>
                  <a:gdLst>
                    <a:gd name="T0" fmla="*/ 19 w 230"/>
                    <a:gd name="T1" fmla="*/ 69 h 211"/>
                    <a:gd name="T2" fmla="*/ 71 w 230"/>
                    <a:gd name="T3" fmla="*/ 104 h 211"/>
                    <a:gd name="T4" fmla="*/ 34 w 230"/>
                    <a:gd name="T5" fmla="*/ 163 h 211"/>
                    <a:gd name="T6" fmla="*/ 82 w 230"/>
                    <a:gd name="T7" fmla="*/ 210 h 211"/>
                    <a:gd name="T8" fmla="*/ 139 w 230"/>
                    <a:gd name="T9" fmla="*/ 180 h 211"/>
                    <a:gd name="T10" fmla="*/ 163 w 230"/>
                    <a:gd name="T11" fmla="*/ 206 h 211"/>
                    <a:gd name="T12" fmla="*/ 206 w 230"/>
                    <a:gd name="T13" fmla="*/ 211 h 211"/>
                    <a:gd name="T14" fmla="*/ 230 w 230"/>
                    <a:gd name="T15" fmla="*/ 189 h 211"/>
                    <a:gd name="T16" fmla="*/ 211 w 230"/>
                    <a:gd name="T17" fmla="*/ 117 h 211"/>
                    <a:gd name="T18" fmla="*/ 230 w 230"/>
                    <a:gd name="T19" fmla="*/ 91 h 211"/>
                    <a:gd name="T20" fmla="*/ 172 w 230"/>
                    <a:gd name="T21" fmla="*/ 30 h 211"/>
                    <a:gd name="T22" fmla="*/ 115 w 230"/>
                    <a:gd name="T23" fmla="*/ 25 h 211"/>
                    <a:gd name="T24" fmla="*/ 60 w 230"/>
                    <a:gd name="T25" fmla="*/ 21 h 211"/>
                    <a:gd name="T26" fmla="*/ 0 w 230"/>
                    <a:gd name="T27" fmla="*/ 0 h 211"/>
                    <a:gd name="T28" fmla="*/ 19 w 230"/>
                    <a:gd name="T29" fmla="*/ 69 h 211"/>
                    <a:gd name="T30" fmla="*/ 19 w 230"/>
                    <a:gd name="T31" fmla="*/ 69 h 211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30"/>
                    <a:gd name="T49" fmla="*/ 0 h 211"/>
                    <a:gd name="T50" fmla="*/ 230 w 230"/>
                    <a:gd name="T51" fmla="*/ 211 h 211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30" h="211">
                      <a:moveTo>
                        <a:pt x="19" y="69"/>
                      </a:moveTo>
                      <a:lnTo>
                        <a:pt x="71" y="104"/>
                      </a:lnTo>
                      <a:lnTo>
                        <a:pt x="34" y="163"/>
                      </a:lnTo>
                      <a:lnTo>
                        <a:pt x="82" y="210"/>
                      </a:lnTo>
                      <a:lnTo>
                        <a:pt x="139" y="180"/>
                      </a:lnTo>
                      <a:lnTo>
                        <a:pt x="163" y="206"/>
                      </a:lnTo>
                      <a:lnTo>
                        <a:pt x="206" y="211"/>
                      </a:lnTo>
                      <a:lnTo>
                        <a:pt x="230" y="189"/>
                      </a:lnTo>
                      <a:lnTo>
                        <a:pt x="211" y="117"/>
                      </a:lnTo>
                      <a:lnTo>
                        <a:pt x="230" y="91"/>
                      </a:lnTo>
                      <a:lnTo>
                        <a:pt x="172" y="30"/>
                      </a:lnTo>
                      <a:lnTo>
                        <a:pt x="115" y="25"/>
                      </a:lnTo>
                      <a:lnTo>
                        <a:pt x="60" y="21"/>
                      </a:lnTo>
                      <a:lnTo>
                        <a:pt x="0" y="0"/>
                      </a:lnTo>
                      <a:lnTo>
                        <a:pt x="19" y="69"/>
                      </a:lnTo>
                      <a:close/>
                    </a:path>
                  </a:pathLst>
                </a:custGeom>
                <a:solidFill>
                  <a:srgbClr val="6E5E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72" name="Freeform 85"/>
                <p:cNvSpPr>
                  <a:spLocks/>
                </p:cNvSpPr>
                <p:nvPr/>
              </p:nvSpPr>
              <p:spPr bwMode="auto">
                <a:xfrm>
                  <a:off x="3432" y="2958"/>
                  <a:ext cx="240" cy="176"/>
                </a:xfrm>
                <a:custGeom>
                  <a:avLst/>
                  <a:gdLst>
                    <a:gd name="T0" fmla="*/ 68 w 240"/>
                    <a:gd name="T1" fmla="*/ 50 h 176"/>
                    <a:gd name="T2" fmla="*/ 146 w 240"/>
                    <a:gd name="T3" fmla="*/ 76 h 176"/>
                    <a:gd name="T4" fmla="*/ 135 w 240"/>
                    <a:gd name="T5" fmla="*/ 98 h 176"/>
                    <a:gd name="T6" fmla="*/ 102 w 240"/>
                    <a:gd name="T7" fmla="*/ 122 h 176"/>
                    <a:gd name="T8" fmla="*/ 26 w 240"/>
                    <a:gd name="T9" fmla="*/ 122 h 176"/>
                    <a:gd name="T10" fmla="*/ 65 w 240"/>
                    <a:gd name="T11" fmla="*/ 140 h 176"/>
                    <a:gd name="T12" fmla="*/ 61 w 240"/>
                    <a:gd name="T13" fmla="*/ 170 h 176"/>
                    <a:gd name="T14" fmla="*/ 181 w 240"/>
                    <a:gd name="T15" fmla="*/ 176 h 176"/>
                    <a:gd name="T16" fmla="*/ 240 w 240"/>
                    <a:gd name="T17" fmla="*/ 166 h 176"/>
                    <a:gd name="T18" fmla="*/ 205 w 240"/>
                    <a:gd name="T19" fmla="*/ 102 h 176"/>
                    <a:gd name="T20" fmla="*/ 227 w 240"/>
                    <a:gd name="T21" fmla="*/ 26 h 176"/>
                    <a:gd name="T22" fmla="*/ 176 w 240"/>
                    <a:gd name="T23" fmla="*/ 0 h 176"/>
                    <a:gd name="T24" fmla="*/ 161 w 240"/>
                    <a:gd name="T25" fmla="*/ 55 h 176"/>
                    <a:gd name="T26" fmla="*/ 116 w 240"/>
                    <a:gd name="T27" fmla="*/ 50 h 176"/>
                    <a:gd name="T28" fmla="*/ 68 w 240"/>
                    <a:gd name="T29" fmla="*/ 11 h 176"/>
                    <a:gd name="T30" fmla="*/ 0 w 240"/>
                    <a:gd name="T31" fmla="*/ 5 h 176"/>
                    <a:gd name="T32" fmla="*/ 29 w 240"/>
                    <a:gd name="T33" fmla="*/ 92 h 176"/>
                    <a:gd name="T34" fmla="*/ 59 w 240"/>
                    <a:gd name="T35" fmla="*/ 89 h 176"/>
                    <a:gd name="T36" fmla="*/ 68 w 240"/>
                    <a:gd name="T37" fmla="*/ 50 h 176"/>
                    <a:gd name="T38" fmla="*/ 68 w 240"/>
                    <a:gd name="T39" fmla="*/ 50 h 17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40"/>
                    <a:gd name="T61" fmla="*/ 0 h 176"/>
                    <a:gd name="T62" fmla="*/ 240 w 240"/>
                    <a:gd name="T63" fmla="*/ 176 h 17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40" h="176">
                      <a:moveTo>
                        <a:pt x="68" y="50"/>
                      </a:moveTo>
                      <a:lnTo>
                        <a:pt x="146" y="76"/>
                      </a:lnTo>
                      <a:lnTo>
                        <a:pt x="135" y="98"/>
                      </a:lnTo>
                      <a:lnTo>
                        <a:pt x="102" y="122"/>
                      </a:lnTo>
                      <a:lnTo>
                        <a:pt x="26" y="122"/>
                      </a:lnTo>
                      <a:lnTo>
                        <a:pt x="65" y="140"/>
                      </a:lnTo>
                      <a:lnTo>
                        <a:pt x="61" y="170"/>
                      </a:lnTo>
                      <a:lnTo>
                        <a:pt x="181" y="176"/>
                      </a:lnTo>
                      <a:lnTo>
                        <a:pt x="240" y="166"/>
                      </a:lnTo>
                      <a:lnTo>
                        <a:pt x="205" y="102"/>
                      </a:lnTo>
                      <a:lnTo>
                        <a:pt x="227" y="26"/>
                      </a:lnTo>
                      <a:lnTo>
                        <a:pt x="176" y="0"/>
                      </a:lnTo>
                      <a:lnTo>
                        <a:pt x="161" y="55"/>
                      </a:lnTo>
                      <a:lnTo>
                        <a:pt x="116" y="50"/>
                      </a:lnTo>
                      <a:lnTo>
                        <a:pt x="68" y="11"/>
                      </a:lnTo>
                      <a:lnTo>
                        <a:pt x="0" y="5"/>
                      </a:lnTo>
                      <a:lnTo>
                        <a:pt x="29" y="92"/>
                      </a:lnTo>
                      <a:lnTo>
                        <a:pt x="59" y="89"/>
                      </a:lnTo>
                      <a:lnTo>
                        <a:pt x="68" y="50"/>
                      </a:lnTo>
                      <a:close/>
                    </a:path>
                  </a:pathLst>
                </a:custGeom>
                <a:solidFill>
                  <a:srgbClr val="B3B8B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73" name="Freeform 86"/>
                <p:cNvSpPr>
                  <a:spLocks/>
                </p:cNvSpPr>
                <p:nvPr/>
              </p:nvSpPr>
              <p:spPr bwMode="auto">
                <a:xfrm>
                  <a:off x="3437" y="2958"/>
                  <a:ext cx="63" cy="52"/>
                </a:xfrm>
                <a:custGeom>
                  <a:avLst/>
                  <a:gdLst>
                    <a:gd name="T0" fmla="*/ 17 w 63"/>
                    <a:gd name="T1" fmla="*/ 0 h 52"/>
                    <a:gd name="T2" fmla="*/ 63 w 63"/>
                    <a:gd name="T3" fmla="*/ 15 h 52"/>
                    <a:gd name="T4" fmla="*/ 45 w 63"/>
                    <a:gd name="T5" fmla="*/ 35 h 52"/>
                    <a:gd name="T6" fmla="*/ 0 w 63"/>
                    <a:gd name="T7" fmla="*/ 52 h 52"/>
                    <a:gd name="T8" fmla="*/ 0 w 63"/>
                    <a:gd name="T9" fmla="*/ 26 h 52"/>
                    <a:gd name="T10" fmla="*/ 24 w 63"/>
                    <a:gd name="T11" fmla="*/ 24 h 52"/>
                    <a:gd name="T12" fmla="*/ 17 w 63"/>
                    <a:gd name="T13" fmla="*/ 0 h 52"/>
                    <a:gd name="T14" fmla="*/ 17 w 63"/>
                    <a:gd name="T15" fmla="*/ 0 h 5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3"/>
                    <a:gd name="T25" fmla="*/ 0 h 52"/>
                    <a:gd name="T26" fmla="*/ 63 w 63"/>
                    <a:gd name="T27" fmla="*/ 52 h 5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3" h="52">
                      <a:moveTo>
                        <a:pt x="17" y="0"/>
                      </a:moveTo>
                      <a:lnTo>
                        <a:pt x="63" y="15"/>
                      </a:lnTo>
                      <a:lnTo>
                        <a:pt x="45" y="35"/>
                      </a:lnTo>
                      <a:lnTo>
                        <a:pt x="0" y="52"/>
                      </a:lnTo>
                      <a:lnTo>
                        <a:pt x="0" y="26"/>
                      </a:lnTo>
                      <a:lnTo>
                        <a:pt x="24" y="24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74" name="Freeform 87"/>
                <p:cNvSpPr>
                  <a:spLocks/>
                </p:cNvSpPr>
                <p:nvPr/>
              </p:nvSpPr>
              <p:spPr bwMode="auto">
                <a:xfrm>
                  <a:off x="3578" y="3093"/>
                  <a:ext cx="94" cy="44"/>
                </a:xfrm>
                <a:custGeom>
                  <a:avLst/>
                  <a:gdLst>
                    <a:gd name="T0" fmla="*/ 78 w 94"/>
                    <a:gd name="T1" fmla="*/ 0 h 44"/>
                    <a:gd name="T2" fmla="*/ 52 w 94"/>
                    <a:gd name="T3" fmla="*/ 15 h 44"/>
                    <a:gd name="T4" fmla="*/ 6 w 94"/>
                    <a:gd name="T5" fmla="*/ 22 h 44"/>
                    <a:gd name="T6" fmla="*/ 0 w 94"/>
                    <a:gd name="T7" fmla="*/ 44 h 44"/>
                    <a:gd name="T8" fmla="*/ 94 w 94"/>
                    <a:gd name="T9" fmla="*/ 35 h 44"/>
                    <a:gd name="T10" fmla="*/ 78 w 94"/>
                    <a:gd name="T11" fmla="*/ 0 h 44"/>
                    <a:gd name="T12" fmla="*/ 78 w 94"/>
                    <a:gd name="T13" fmla="*/ 0 h 4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4"/>
                    <a:gd name="T22" fmla="*/ 0 h 44"/>
                    <a:gd name="T23" fmla="*/ 94 w 94"/>
                    <a:gd name="T24" fmla="*/ 44 h 4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4" h="44">
                      <a:moveTo>
                        <a:pt x="78" y="0"/>
                      </a:moveTo>
                      <a:lnTo>
                        <a:pt x="52" y="15"/>
                      </a:lnTo>
                      <a:lnTo>
                        <a:pt x="6" y="22"/>
                      </a:lnTo>
                      <a:lnTo>
                        <a:pt x="0" y="44"/>
                      </a:lnTo>
                      <a:lnTo>
                        <a:pt x="94" y="35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8596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75" name="Freeform 88"/>
                <p:cNvSpPr>
                  <a:spLocks/>
                </p:cNvSpPr>
                <p:nvPr/>
              </p:nvSpPr>
              <p:spPr bwMode="auto">
                <a:xfrm>
                  <a:off x="3441" y="2900"/>
                  <a:ext cx="396" cy="204"/>
                </a:xfrm>
                <a:custGeom>
                  <a:avLst/>
                  <a:gdLst>
                    <a:gd name="T0" fmla="*/ 30 w 396"/>
                    <a:gd name="T1" fmla="*/ 23 h 204"/>
                    <a:gd name="T2" fmla="*/ 50 w 396"/>
                    <a:gd name="T3" fmla="*/ 36 h 204"/>
                    <a:gd name="T4" fmla="*/ 85 w 396"/>
                    <a:gd name="T5" fmla="*/ 13 h 204"/>
                    <a:gd name="T6" fmla="*/ 93 w 396"/>
                    <a:gd name="T7" fmla="*/ 45 h 204"/>
                    <a:gd name="T8" fmla="*/ 126 w 396"/>
                    <a:gd name="T9" fmla="*/ 17 h 204"/>
                    <a:gd name="T10" fmla="*/ 156 w 396"/>
                    <a:gd name="T11" fmla="*/ 0 h 204"/>
                    <a:gd name="T12" fmla="*/ 241 w 396"/>
                    <a:gd name="T13" fmla="*/ 26 h 204"/>
                    <a:gd name="T14" fmla="*/ 257 w 396"/>
                    <a:gd name="T15" fmla="*/ 73 h 204"/>
                    <a:gd name="T16" fmla="*/ 265 w 396"/>
                    <a:gd name="T17" fmla="*/ 104 h 204"/>
                    <a:gd name="T18" fmla="*/ 218 w 396"/>
                    <a:gd name="T19" fmla="*/ 104 h 204"/>
                    <a:gd name="T20" fmla="*/ 180 w 396"/>
                    <a:gd name="T21" fmla="*/ 93 h 204"/>
                    <a:gd name="T22" fmla="*/ 176 w 396"/>
                    <a:gd name="T23" fmla="*/ 143 h 204"/>
                    <a:gd name="T24" fmla="*/ 237 w 396"/>
                    <a:gd name="T25" fmla="*/ 152 h 204"/>
                    <a:gd name="T26" fmla="*/ 261 w 396"/>
                    <a:gd name="T27" fmla="*/ 126 h 204"/>
                    <a:gd name="T28" fmla="*/ 302 w 396"/>
                    <a:gd name="T29" fmla="*/ 152 h 204"/>
                    <a:gd name="T30" fmla="*/ 329 w 396"/>
                    <a:gd name="T31" fmla="*/ 139 h 204"/>
                    <a:gd name="T32" fmla="*/ 355 w 396"/>
                    <a:gd name="T33" fmla="*/ 139 h 204"/>
                    <a:gd name="T34" fmla="*/ 320 w 396"/>
                    <a:gd name="T35" fmla="*/ 108 h 204"/>
                    <a:gd name="T36" fmla="*/ 352 w 396"/>
                    <a:gd name="T37" fmla="*/ 110 h 204"/>
                    <a:gd name="T38" fmla="*/ 396 w 396"/>
                    <a:gd name="T39" fmla="*/ 139 h 204"/>
                    <a:gd name="T40" fmla="*/ 337 w 396"/>
                    <a:gd name="T41" fmla="*/ 163 h 204"/>
                    <a:gd name="T42" fmla="*/ 378 w 396"/>
                    <a:gd name="T43" fmla="*/ 185 h 204"/>
                    <a:gd name="T44" fmla="*/ 357 w 396"/>
                    <a:gd name="T45" fmla="*/ 204 h 204"/>
                    <a:gd name="T46" fmla="*/ 283 w 396"/>
                    <a:gd name="T47" fmla="*/ 165 h 204"/>
                    <a:gd name="T48" fmla="*/ 257 w 396"/>
                    <a:gd name="T49" fmla="*/ 172 h 204"/>
                    <a:gd name="T50" fmla="*/ 276 w 396"/>
                    <a:gd name="T51" fmla="*/ 195 h 204"/>
                    <a:gd name="T52" fmla="*/ 237 w 396"/>
                    <a:gd name="T53" fmla="*/ 198 h 204"/>
                    <a:gd name="T54" fmla="*/ 218 w 396"/>
                    <a:gd name="T55" fmla="*/ 172 h 204"/>
                    <a:gd name="T56" fmla="*/ 141 w 396"/>
                    <a:gd name="T57" fmla="*/ 165 h 204"/>
                    <a:gd name="T58" fmla="*/ 76 w 396"/>
                    <a:gd name="T59" fmla="*/ 189 h 204"/>
                    <a:gd name="T60" fmla="*/ 102 w 396"/>
                    <a:gd name="T61" fmla="*/ 143 h 204"/>
                    <a:gd name="T62" fmla="*/ 150 w 396"/>
                    <a:gd name="T63" fmla="*/ 147 h 204"/>
                    <a:gd name="T64" fmla="*/ 126 w 396"/>
                    <a:gd name="T65" fmla="*/ 119 h 204"/>
                    <a:gd name="T66" fmla="*/ 156 w 396"/>
                    <a:gd name="T67" fmla="*/ 100 h 204"/>
                    <a:gd name="T68" fmla="*/ 146 w 396"/>
                    <a:gd name="T69" fmla="*/ 82 h 204"/>
                    <a:gd name="T70" fmla="*/ 111 w 396"/>
                    <a:gd name="T71" fmla="*/ 69 h 204"/>
                    <a:gd name="T72" fmla="*/ 52 w 396"/>
                    <a:gd name="T73" fmla="*/ 58 h 204"/>
                    <a:gd name="T74" fmla="*/ 0 w 396"/>
                    <a:gd name="T75" fmla="*/ 48 h 204"/>
                    <a:gd name="T76" fmla="*/ 30 w 396"/>
                    <a:gd name="T77" fmla="*/ 23 h 204"/>
                    <a:gd name="T78" fmla="*/ 30 w 396"/>
                    <a:gd name="T79" fmla="*/ 23 h 20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396"/>
                    <a:gd name="T121" fmla="*/ 0 h 204"/>
                    <a:gd name="T122" fmla="*/ 396 w 396"/>
                    <a:gd name="T123" fmla="*/ 204 h 204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396" h="204">
                      <a:moveTo>
                        <a:pt x="30" y="23"/>
                      </a:moveTo>
                      <a:lnTo>
                        <a:pt x="50" y="36"/>
                      </a:lnTo>
                      <a:lnTo>
                        <a:pt x="85" y="13"/>
                      </a:lnTo>
                      <a:lnTo>
                        <a:pt x="93" y="45"/>
                      </a:lnTo>
                      <a:lnTo>
                        <a:pt x="126" y="17"/>
                      </a:lnTo>
                      <a:lnTo>
                        <a:pt x="156" y="0"/>
                      </a:lnTo>
                      <a:lnTo>
                        <a:pt x="241" y="26"/>
                      </a:lnTo>
                      <a:lnTo>
                        <a:pt x="257" y="73"/>
                      </a:lnTo>
                      <a:lnTo>
                        <a:pt x="265" y="104"/>
                      </a:lnTo>
                      <a:lnTo>
                        <a:pt x="218" y="104"/>
                      </a:lnTo>
                      <a:lnTo>
                        <a:pt x="180" y="93"/>
                      </a:lnTo>
                      <a:lnTo>
                        <a:pt x="176" y="143"/>
                      </a:lnTo>
                      <a:lnTo>
                        <a:pt x="237" y="152"/>
                      </a:lnTo>
                      <a:lnTo>
                        <a:pt x="261" y="126"/>
                      </a:lnTo>
                      <a:lnTo>
                        <a:pt x="302" y="152"/>
                      </a:lnTo>
                      <a:lnTo>
                        <a:pt x="329" y="139"/>
                      </a:lnTo>
                      <a:lnTo>
                        <a:pt x="355" y="139"/>
                      </a:lnTo>
                      <a:lnTo>
                        <a:pt x="320" y="108"/>
                      </a:lnTo>
                      <a:lnTo>
                        <a:pt x="352" y="110"/>
                      </a:lnTo>
                      <a:lnTo>
                        <a:pt x="396" y="139"/>
                      </a:lnTo>
                      <a:lnTo>
                        <a:pt x="337" y="163"/>
                      </a:lnTo>
                      <a:lnTo>
                        <a:pt x="378" y="185"/>
                      </a:lnTo>
                      <a:lnTo>
                        <a:pt x="357" y="204"/>
                      </a:lnTo>
                      <a:lnTo>
                        <a:pt x="283" y="165"/>
                      </a:lnTo>
                      <a:lnTo>
                        <a:pt x="257" y="172"/>
                      </a:lnTo>
                      <a:lnTo>
                        <a:pt x="276" y="195"/>
                      </a:lnTo>
                      <a:lnTo>
                        <a:pt x="237" y="198"/>
                      </a:lnTo>
                      <a:lnTo>
                        <a:pt x="218" y="172"/>
                      </a:lnTo>
                      <a:lnTo>
                        <a:pt x="141" y="165"/>
                      </a:lnTo>
                      <a:lnTo>
                        <a:pt x="76" y="189"/>
                      </a:lnTo>
                      <a:lnTo>
                        <a:pt x="102" y="143"/>
                      </a:lnTo>
                      <a:lnTo>
                        <a:pt x="150" y="147"/>
                      </a:lnTo>
                      <a:lnTo>
                        <a:pt x="126" y="119"/>
                      </a:lnTo>
                      <a:lnTo>
                        <a:pt x="156" y="100"/>
                      </a:lnTo>
                      <a:lnTo>
                        <a:pt x="146" y="82"/>
                      </a:lnTo>
                      <a:lnTo>
                        <a:pt x="111" y="69"/>
                      </a:lnTo>
                      <a:lnTo>
                        <a:pt x="52" y="58"/>
                      </a:lnTo>
                      <a:lnTo>
                        <a:pt x="0" y="48"/>
                      </a:lnTo>
                      <a:lnTo>
                        <a:pt x="30" y="23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76" name="Freeform 89"/>
                <p:cNvSpPr>
                  <a:spLocks/>
                </p:cNvSpPr>
                <p:nvPr/>
              </p:nvSpPr>
              <p:spPr bwMode="auto">
                <a:xfrm>
                  <a:off x="3770" y="2815"/>
                  <a:ext cx="106" cy="133"/>
                </a:xfrm>
                <a:custGeom>
                  <a:avLst/>
                  <a:gdLst>
                    <a:gd name="T0" fmla="*/ 106 w 106"/>
                    <a:gd name="T1" fmla="*/ 111 h 133"/>
                    <a:gd name="T2" fmla="*/ 28 w 106"/>
                    <a:gd name="T3" fmla="*/ 133 h 133"/>
                    <a:gd name="T4" fmla="*/ 0 w 106"/>
                    <a:gd name="T5" fmla="*/ 85 h 133"/>
                    <a:gd name="T6" fmla="*/ 26 w 106"/>
                    <a:gd name="T7" fmla="*/ 19 h 133"/>
                    <a:gd name="T8" fmla="*/ 73 w 106"/>
                    <a:gd name="T9" fmla="*/ 0 h 133"/>
                    <a:gd name="T10" fmla="*/ 106 w 106"/>
                    <a:gd name="T11" fmla="*/ 111 h 133"/>
                    <a:gd name="T12" fmla="*/ 106 w 106"/>
                    <a:gd name="T13" fmla="*/ 111 h 1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6"/>
                    <a:gd name="T22" fmla="*/ 0 h 133"/>
                    <a:gd name="T23" fmla="*/ 106 w 106"/>
                    <a:gd name="T24" fmla="*/ 133 h 1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6" h="133">
                      <a:moveTo>
                        <a:pt x="106" y="111"/>
                      </a:moveTo>
                      <a:lnTo>
                        <a:pt x="28" y="133"/>
                      </a:lnTo>
                      <a:lnTo>
                        <a:pt x="0" y="85"/>
                      </a:lnTo>
                      <a:lnTo>
                        <a:pt x="26" y="19"/>
                      </a:lnTo>
                      <a:lnTo>
                        <a:pt x="73" y="0"/>
                      </a:lnTo>
                      <a:lnTo>
                        <a:pt x="106" y="111"/>
                      </a:lnTo>
                      <a:close/>
                    </a:path>
                  </a:pathLst>
                </a:custGeom>
                <a:solidFill>
                  <a:srgbClr val="617A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77" name="Freeform 90"/>
                <p:cNvSpPr>
                  <a:spLocks/>
                </p:cNvSpPr>
                <p:nvPr/>
              </p:nvSpPr>
              <p:spPr bwMode="auto">
                <a:xfrm>
                  <a:off x="3634" y="2787"/>
                  <a:ext cx="64" cy="67"/>
                </a:xfrm>
                <a:custGeom>
                  <a:avLst/>
                  <a:gdLst>
                    <a:gd name="T0" fmla="*/ 0 w 64"/>
                    <a:gd name="T1" fmla="*/ 12 h 67"/>
                    <a:gd name="T2" fmla="*/ 22 w 64"/>
                    <a:gd name="T3" fmla="*/ 67 h 67"/>
                    <a:gd name="T4" fmla="*/ 64 w 64"/>
                    <a:gd name="T5" fmla="*/ 45 h 67"/>
                    <a:gd name="T6" fmla="*/ 48 w 64"/>
                    <a:gd name="T7" fmla="*/ 0 h 67"/>
                    <a:gd name="T8" fmla="*/ 0 w 64"/>
                    <a:gd name="T9" fmla="*/ 12 h 67"/>
                    <a:gd name="T10" fmla="*/ 0 w 64"/>
                    <a:gd name="T11" fmla="*/ 12 h 6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4"/>
                    <a:gd name="T19" fmla="*/ 0 h 67"/>
                    <a:gd name="T20" fmla="*/ 64 w 64"/>
                    <a:gd name="T21" fmla="*/ 67 h 6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4" h="67">
                      <a:moveTo>
                        <a:pt x="0" y="12"/>
                      </a:moveTo>
                      <a:lnTo>
                        <a:pt x="22" y="67"/>
                      </a:lnTo>
                      <a:lnTo>
                        <a:pt x="64" y="45"/>
                      </a:lnTo>
                      <a:lnTo>
                        <a:pt x="48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B8B5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78" name="Freeform 91"/>
                <p:cNvSpPr>
                  <a:spLocks/>
                </p:cNvSpPr>
                <p:nvPr/>
              </p:nvSpPr>
              <p:spPr bwMode="auto">
                <a:xfrm>
                  <a:off x="3393" y="2769"/>
                  <a:ext cx="450" cy="281"/>
                </a:xfrm>
                <a:custGeom>
                  <a:avLst/>
                  <a:gdLst>
                    <a:gd name="T0" fmla="*/ 191 w 450"/>
                    <a:gd name="T1" fmla="*/ 35 h 281"/>
                    <a:gd name="T2" fmla="*/ 241 w 450"/>
                    <a:gd name="T3" fmla="*/ 80 h 281"/>
                    <a:gd name="T4" fmla="*/ 233 w 450"/>
                    <a:gd name="T5" fmla="*/ 94 h 281"/>
                    <a:gd name="T6" fmla="*/ 179 w 450"/>
                    <a:gd name="T7" fmla="*/ 89 h 281"/>
                    <a:gd name="T8" fmla="*/ 229 w 450"/>
                    <a:gd name="T9" fmla="*/ 118 h 281"/>
                    <a:gd name="T10" fmla="*/ 294 w 450"/>
                    <a:gd name="T11" fmla="*/ 128 h 281"/>
                    <a:gd name="T12" fmla="*/ 364 w 450"/>
                    <a:gd name="T13" fmla="*/ 68 h 281"/>
                    <a:gd name="T14" fmla="*/ 426 w 450"/>
                    <a:gd name="T15" fmla="*/ 50 h 281"/>
                    <a:gd name="T16" fmla="*/ 435 w 450"/>
                    <a:gd name="T17" fmla="*/ 68 h 281"/>
                    <a:gd name="T18" fmla="*/ 396 w 450"/>
                    <a:gd name="T19" fmla="*/ 104 h 281"/>
                    <a:gd name="T20" fmla="*/ 444 w 450"/>
                    <a:gd name="T21" fmla="*/ 98 h 281"/>
                    <a:gd name="T22" fmla="*/ 400 w 450"/>
                    <a:gd name="T23" fmla="*/ 139 h 281"/>
                    <a:gd name="T24" fmla="*/ 420 w 450"/>
                    <a:gd name="T25" fmla="*/ 170 h 281"/>
                    <a:gd name="T26" fmla="*/ 444 w 450"/>
                    <a:gd name="T27" fmla="*/ 176 h 281"/>
                    <a:gd name="T28" fmla="*/ 414 w 450"/>
                    <a:gd name="T29" fmla="*/ 200 h 281"/>
                    <a:gd name="T30" fmla="*/ 450 w 450"/>
                    <a:gd name="T31" fmla="*/ 268 h 281"/>
                    <a:gd name="T32" fmla="*/ 379 w 450"/>
                    <a:gd name="T33" fmla="*/ 235 h 281"/>
                    <a:gd name="T34" fmla="*/ 370 w 450"/>
                    <a:gd name="T35" fmla="*/ 281 h 281"/>
                    <a:gd name="T36" fmla="*/ 339 w 450"/>
                    <a:gd name="T37" fmla="*/ 268 h 281"/>
                    <a:gd name="T38" fmla="*/ 309 w 450"/>
                    <a:gd name="T39" fmla="*/ 281 h 281"/>
                    <a:gd name="T40" fmla="*/ 285 w 450"/>
                    <a:gd name="T41" fmla="*/ 235 h 281"/>
                    <a:gd name="T42" fmla="*/ 209 w 450"/>
                    <a:gd name="T43" fmla="*/ 194 h 281"/>
                    <a:gd name="T44" fmla="*/ 244 w 450"/>
                    <a:gd name="T45" fmla="*/ 185 h 281"/>
                    <a:gd name="T46" fmla="*/ 283 w 450"/>
                    <a:gd name="T47" fmla="*/ 215 h 281"/>
                    <a:gd name="T48" fmla="*/ 274 w 450"/>
                    <a:gd name="T49" fmla="*/ 176 h 281"/>
                    <a:gd name="T50" fmla="*/ 211 w 450"/>
                    <a:gd name="T51" fmla="*/ 144 h 281"/>
                    <a:gd name="T52" fmla="*/ 165 w 450"/>
                    <a:gd name="T53" fmla="*/ 139 h 281"/>
                    <a:gd name="T54" fmla="*/ 141 w 450"/>
                    <a:gd name="T55" fmla="*/ 109 h 281"/>
                    <a:gd name="T56" fmla="*/ 104 w 450"/>
                    <a:gd name="T57" fmla="*/ 118 h 281"/>
                    <a:gd name="T58" fmla="*/ 98 w 450"/>
                    <a:gd name="T59" fmla="*/ 150 h 281"/>
                    <a:gd name="T60" fmla="*/ 35 w 450"/>
                    <a:gd name="T61" fmla="*/ 185 h 281"/>
                    <a:gd name="T62" fmla="*/ 9 w 450"/>
                    <a:gd name="T63" fmla="*/ 165 h 281"/>
                    <a:gd name="T64" fmla="*/ 0 w 450"/>
                    <a:gd name="T65" fmla="*/ 68 h 281"/>
                    <a:gd name="T66" fmla="*/ 9 w 450"/>
                    <a:gd name="T67" fmla="*/ 0 h 281"/>
                    <a:gd name="T68" fmla="*/ 191 w 450"/>
                    <a:gd name="T69" fmla="*/ 35 h 281"/>
                    <a:gd name="T70" fmla="*/ 191 w 450"/>
                    <a:gd name="T71" fmla="*/ 35 h 281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450"/>
                    <a:gd name="T109" fmla="*/ 0 h 281"/>
                    <a:gd name="T110" fmla="*/ 450 w 450"/>
                    <a:gd name="T111" fmla="*/ 281 h 281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450" h="281">
                      <a:moveTo>
                        <a:pt x="191" y="35"/>
                      </a:moveTo>
                      <a:lnTo>
                        <a:pt x="241" y="80"/>
                      </a:lnTo>
                      <a:lnTo>
                        <a:pt x="233" y="94"/>
                      </a:lnTo>
                      <a:lnTo>
                        <a:pt x="179" y="89"/>
                      </a:lnTo>
                      <a:lnTo>
                        <a:pt x="229" y="118"/>
                      </a:lnTo>
                      <a:lnTo>
                        <a:pt x="294" y="128"/>
                      </a:lnTo>
                      <a:lnTo>
                        <a:pt x="364" y="68"/>
                      </a:lnTo>
                      <a:lnTo>
                        <a:pt x="426" y="50"/>
                      </a:lnTo>
                      <a:lnTo>
                        <a:pt x="435" y="68"/>
                      </a:lnTo>
                      <a:lnTo>
                        <a:pt x="396" y="104"/>
                      </a:lnTo>
                      <a:lnTo>
                        <a:pt x="444" y="98"/>
                      </a:lnTo>
                      <a:lnTo>
                        <a:pt x="400" y="139"/>
                      </a:lnTo>
                      <a:lnTo>
                        <a:pt x="420" y="170"/>
                      </a:lnTo>
                      <a:lnTo>
                        <a:pt x="444" y="176"/>
                      </a:lnTo>
                      <a:lnTo>
                        <a:pt x="414" y="200"/>
                      </a:lnTo>
                      <a:lnTo>
                        <a:pt x="450" y="268"/>
                      </a:lnTo>
                      <a:lnTo>
                        <a:pt x="379" y="235"/>
                      </a:lnTo>
                      <a:lnTo>
                        <a:pt x="370" y="281"/>
                      </a:lnTo>
                      <a:lnTo>
                        <a:pt x="339" y="268"/>
                      </a:lnTo>
                      <a:lnTo>
                        <a:pt x="309" y="281"/>
                      </a:lnTo>
                      <a:lnTo>
                        <a:pt x="285" y="235"/>
                      </a:lnTo>
                      <a:lnTo>
                        <a:pt x="209" y="194"/>
                      </a:lnTo>
                      <a:lnTo>
                        <a:pt x="244" y="185"/>
                      </a:lnTo>
                      <a:lnTo>
                        <a:pt x="283" y="215"/>
                      </a:lnTo>
                      <a:lnTo>
                        <a:pt x="274" y="176"/>
                      </a:lnTo>
                      <a:lnTo>
                        <a:pt x="211" y="144"/>
                      </a:lnTo>
                      <a:lnTo>
                        <a:pt x="165" y="139"/>
                      </a:lnTo>
                      <a:lnTo>
                        <a:pt x="141" y="109"/>
                      </a:lnTo>
                      <a:lnTo>
                        <a:pt x="104" y="118"/>
                      </a:lnTo>
                      <a:lnTo>
                        <a:pt x="98" y="150"/>
                      </a:lnTo>
                      <a:lnTo>
                        <a:pt x="35" y="185"/>
                      </a:lnTo>
                      <a:lnTo>
                        <a:pt x="9" y="165"/>
                      </a:lnTo>
                      <a:lnTo>
                        <a:pt x="0" y="68"/>
                      </a:lnTo>
                      <a:lnTo>
                        <a:pt x="9" y="0"/>
                      </a:lnTo>
                      <a:lnTo>
                        <a:pt x="191" y="35"/>
                      </a:lnTo>
                      <a:close/>
                    </a:path>
                  </a:pathLst>
                </a:custGeom>
                <a:solidFill>
                  <a:srgbClr val="B8B5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79" name="Freeform 92"/>
                <p:cNvSpPr>
                  <a:spLocks/>
                </p:cNvSpPr>
                <p:nvPr/>
              </p:nvSpPr>
              <p:spPr bwMode="auto">
                <a:xfrm>
                  <a:off x="3484" y="2528"/>
                  <a:ext cx="335" cy="482"/>
                </a:xfrm>
                <a:custGeom>
                  <a:avLst/>
                  <a:gdLst>
                    <a:gd name="T0" fmla="*/ 335 w 335"/>
                    <a:gd name="T1" fmla="*/ 165 h 482"/>
                    <a:gd name="T2" fmla="*/ 277 w 335"/>
                    <a:gd name="T3" fmla="*/ 200 h 482"/>
                    <a:gd name="T4" fmla="*/ 259 w 335"/>
                    <a:gd name="T5" fmla="*/ 259 h 482"/>
                    <a:gd name="T6" fmla="*/ 309 w 335"/>
                    <a:gd name="T7" fmla="*/ 435 h 482"/>
                    <a:gd name="T8" fmla="*/ 273 w 335"/>
                    <a:gd name="T9" fmla="*/ 482 h 482"/>
                    <a:gd name="T10" fmla="*/ 227 w 335"/>
                    <a:gd name="T11" fmla="*/ 426 h 482"/>
                    <a:gd name="T12" fmla="*/ 107 w 335"/>
                    <a:gd name="T13" fmla="*/ 350 h 482"/>
                    <a:gd name="T14" fmla="*/ 150 w 335"/>
                    <a:gd name="T15" fmla="*/ 359 h 482"/>
                    <a:gd name="T16" fmla="*/ 257 w 335"/>
                    <a:gd name="T17" fmla="*/ 435 h 482"/>
                    <a:gd name="T18" fmla="*/ 240 w 335"/>
                    <a:gd name="T19" fmla="*/ 391 h 482"/>
                    <a:gd name="T20" fmla="*/ 188 w 335"/>
                    <a:gd name="T21" fmla="*/ 361 h 482"/>
                    <a:gd name="T22" fmla="*/ 194 w 335"/>
                    <a:gd name="T23" fmla="*/ 291 h 482"/>
                    <a:gd name="T24" fmla="*/ 142 w 335"/>
                    <a:gd name="T25" fmla="*/ 285 h 482"/>
                    <a:gd name="T26" fmla="*/ 53 w 335"/>
                    <a:gd name="T27" fmla="*/ 291 h 482"/>
                    <a:gd name="T28" fmla="*/ 0 w 335"/>
                    <a:gd name="T29" fmla="*/ 248 h 482"/>
                    <a:gd name="T30" fmla="*/ 29 w 335"/>
                    <a:gd name="T31" fmla="*/ 235 h 482"/>
                    <a:gd name="T32" fmla="*/ 83 w 335"/>
                    <a:gd name="T33" fmla="*/ 265 h 482"/>
                    <a:gd name="T34" fmla="*/ 150 w 335"/>
                    <a:gd name="T35" fmla="*/ 259 h 482"/>
                    <a:gd name="T36" fmla="*/ 98 w 335"/>
                    <a:gd name="T37" fmla="*/ 197 h 482"/>
                    <a:gd name="T38" fmla="*/ 127 w 335"/>
                    <a:gd name="T39" fmla="*/ 184 h 482"/>
                    <a:gd name="T40" fmla="*/ 142 w 335"/>
                    <a:gd name="T41" fmla="*/ 209 h 482"/>
                    <a:gd name="T42" fmla="*/ 175 w 335"/>
                    <a:gd name="T43" fmla="*/ 197 h 482"/>
                    <a:gd name="T44" fmla="*/ 137 w 335"/>
                    <a:gd name="T45" fmla="*/ 141 h 482"/>
                    <a:gd name="T46" fmla="*/ 120 w 335"/>
                    <a:gd name="T47" fmla="*/ 111 h 482"/>
                    <a:gd name="T48" fmla="*/ 164 w 335"/>
                    <a:gd name="T49" fmla="*/ 24 h 482"/>
                    <a:gd name="T50" fmla="*/ 240 w 335"/>
                    <a:gd name="T51" fmla="*/ 0 h 482"/>
                    <a:gd name="T52" fmla="*/ 305 w 335"/>
                    <a:gd name="T53" fmla="*/ 34 h 482"/>
                    <a:gd name="T54" fmla="*/ 335 w 335"/>
                    <a:gd name="T55" fmla="*/ 165 h 482"/>
                    <a:gd name="T56" fmla="*/ 335 w 335"/>
                    <a:gd name="T57" fmla="*/ 165 h 48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335"/>
                    <a:gd name="T88" fmla="*/ 0 h 482"/>
                    <a:gd name="T89" fmla="*/ 335 w 335"/>
                    <a:gd name="T90" fmla="*/ 482 h 482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335" h="482">
                      <a:moveTo>
                        <a:pt x="335" y="165"/>
                      </a:moveTo>
                      <a:lnTo>
                        <a:pt x="277" y="200"/>
                      </a:lnTo>
                      <a:lnTo>
                        <a:pt x="259" y="259"/>
                      </a:lnTo>
                      <a:lnTo>
                        <a:pt x="309" y="435"/>
                      </a:lnTo>
                      <a:lnTo>
                        <a:pt x="273" y="482"/>
                      </a:lnTo>
                      <a:lnTo>
                        <a:pt x="227" y="426"/>
                      </a:lnTo>
                      <a:lnTo>
                        <a:pt x="107" y="350"/>
                      </a:lnTo>
                      <a:lnTo>
                        <a:pt x="150" y="359"/>
                      </a:lnTo>
                      <a:lnTo>
                        <a:pt x="257" y="435"/>
                      </a:lnTo>
                      <a:lnTo>
                        <a:pt x="240" y="391"/>
                      </a:lnTo>
                      <a:lnTo>
                        <a:pt x="188" y="361"/>
                      </a:lnTo>
                      <a:lnTo>
                        <a:pt x="194" y="291"/>
                      </a:lnTo>
                      <a:lnTo>
                        <a:pt x="142" y="285"/>
                      </a:lnTo>
                      <a:lnTo>
                        <a:pt x="53" y="291"/>
                      </a:lnTo>
                      <a:lnTo>
                        <a:pt x="0" y="248"/>
                      </a:lnTo>
                      <a:lnTo>
                        <a:pt x="29" y="235"/>
                      </a:lnTo>
                      <a:lnTo>
                        <a:pt x="83" y="265"/>
                      </a:lnTo>
                      <a:lnTo>
                        <a:pt x="150" y="259"/>
                      </a:lnTo>
                      <a:lnTo>
                        <a:pt x="98" y="197"/>
                      </a:lnTo>
                      <a:lnTo>
                        <a:pt x="127" y="184"/>
                      </a:lnTo>
                      <a:lnTo>
                        <a:pt x="142" y="209"/>
                      </a:lnTo>
                      <a:lnTo>
                        <a:pt x="175" y="197"/>
                      </a:lnTo>
                      <a:lnTo>
                        <a:pt x="137" y="141"/>
                      </a:lnTo>
                      <a:lnTo>
                        <a:pt x="120" y="111"/>
                      </a:lnTo>
                      <a:lnTo>
                        <a:pt x="164" y="24"/>
                      </a:lnTo>
                      <a:lnTo>
                        <a:pt x="240" y="0"/>
                      </a:lnTo>
                      <a:lnTo>
                        <a:pt x="305" y="34"/>
                      </a:lnTo>
                      <a:lnTo>
                        <a:pt x="335" y="165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80" name="Freeform 93"/>
                <p:cNvSpPr>
                  <a:spLocks/>
                </p:cNvSpPr>
                <p:nvPr/>
              </p:nvSpPr>
              <p:spPr bwMode="auto">
                <a:xfrm>
                  <a:off x="3678" y="2610"/>
                  <a:ext cx="83" cy="233"/>
                </a:xfrm>
                <a:custGeom>
                  <a:avLst/>
                  <a:gdLst>
                    <a:gd name="T0" fmla="*/ 54 w 83"/>
                    <a:gd name="T1" fmla="*/ 0 h 233"/>
                    <a:gd name="T2" fmla="*/ 44 w 83"/>
                    <a:gd name="T3" fmla="*/ 50 h 233"/>
                    <a:gd name="T4" fmla="*/ 83 w 83"/>
                    <a:gd name="T5" fmla="*/ 68 h 233"/>
                    <a:gd name="T6" fmla="*/ 83 w 83"/>
                    <a:gd name="T7" fmla="*/ 118 h 233"/>
                    <a:gd name="T8" fmla="*/ 83 w 83"/>
                    <a:gd name="T9" fmla="*/ 194 h 233"/>
                    <a:gd name="T10" fmla="*/ 79 w 83"/>
                    <a:gd name="T11" fmla="*/ 233 h 233"/>
                    <a:gd name="T12" fmla="*/ 46 w 83"/>
                    <a:gd name="T13" fmla="*/ 127 h 233"/>
                    <a:gd name="T14" fmla="*/ 18 w 83"/>
                    <a:gd name="T15" fmla="*/ 63 h 233"/>
                    <a:gd name="T16" fmla="*/ 0 w 83"/>
                    <a:gd name="T17" fmla="*/ 29 h 233"/>
                    <a:gd name="T18" fmla="*/ 54 w 83"/>
                    <a:gd name="T19" fmla="*/ 0 h 233"/>
                    <a:gd name="T20" fmla="*/ 54 w 83"/>
                    <a:gd name="T21" fmla="*/ 0 h 23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3"/>
                    <a:gd name="T34" fmla="*/ 0 h 233"/>
                    <a:gd name="T35" fmla="*/ 83 w 83"/>
                    <a:gd name="T36" fmla="*/ 233 h 23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3" h="233">
                      <a:moveTo>
                        <a:pt x="54" y="0"/>
                      </a:moveTo>
                      <a:lnTo>
                        <a:pt x="44" y="50"/>
                      </a:lnTo>
                      <a:lnTo>
                        <a:pt x="83" y="68"/>
                      </a:lnTo>
                      <a:lnTo>
                        <a:pt x="83" y="118"/>
                      </a:lnTo>
                      <a:lnTo>
                        <a:pt x="83" y="194"/>
                      </a:lnTo>
                      <a:lnTo>
                        <a:pt x="79" y="233"/>
                      </a:lnTo>
                      <a:lnTo>
                        <a:pt x="46" y="127"/>
                      </a:lnTo>
                      <a:lnTo>
                        <a:pt x="18" y="63"/>
                      </a:lnTo>
                      <a:lnTo>
                        <a:pt x="0" y="29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9182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81" name="Freeform 94"/>
                <p:cNvSpPr>
                  <a:spLocks/>
                </p:cNvSpPr>
                <p:nvPr/>
              </p:nvSpPr>
              <p:spPr bwMode="auto">
                <a:xfrm>
                  <a:off x="3672" y="2704"/>
                  <a:ext cx="95" cy="124"/>
                </a:xfrm>
                <a:custGeom>
                  <a:avLst/>
                  <a:gdLst>
                    <a:gd name="T0" fmla="*/ 78 w 95"/>
                    <a:gd name="T1" fmla="*/ 9 h 124"/>
                    <a:gd name="T2" fmla="*/ 30 w 95"/>
                    <a:gd name="T3" fmla="*/ 0 h 124"/>
                    <a:gd name="T4" fmla="*/ 0 w 95"/>
                    <a:gd name="T5" fmla="*/ 56 h 124"/>
                    <a:gd name="T6" fmla="*/ 52 w 95"/>
                    <a:gd name="T7" fmla="*/ 56 h 124"/>
                    <a:gd name="T8" fmla="*/ 74 w 95"/>
                    <a:gd name="T9" fmla="*/ 120 h 124"/>
                    <a:gd name="T10" fmla="*/ 95 w 95"/>
                    <a:gd name="T11" fmla="*/ 124 h 124"/>
                    <a:gd name="T12" fmla="*/ 82 w 95"/>
                    <a:gd name="T13" fmla="*/ 63 h 124"/>
                    <a:gd name="T14" fmla="*/ 61 w 95"/>
                    <a:gd name="T15" fmla="*/ 39 h 124"/>
                    <a:gd name="T16" fmla="*/ 78 w 95"/>
                    <a:gd name="T17" fmla="*/ 9 h 124"/>
                    <a:gd name="T18" fmla="*/ 78 w 95"/>
                    <a:gd name="T19" fmla="*/ 9 h 12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5"/>
                    <a:gd name="T31" fmla="*/ 0 h 124"/>
                    <a:gd name="T32" fmla="*/ 95 w 95"/>
                    <a:gd name="T33" fmla="*/ 124 h 12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5" h="124">
                      <a:moveTo>
                        <a:pt x="78" y="9"/>
                      </a:moveTo>
                      <a:lnTo>
                        <a:pt x="30" y="0"/>
                      </a:lnTo>
                      <a:lnTo>
                        <a:pt x="0" y="56"/>
                      </a:lnTo>
                      <a:lnTo>
                        <a:pt x="52" y="56"/>
                      </a:lnTo>
                      <a:lnTo>
                        <a:pt x="74" y="120"/>
                      </a:lnTo>
                      <a:lnTo>
                        <a:pt x="95" y="124"/>
                      </a:lnTo>
                      <a:lnTo>
                        <a:pt x="82" y="63"/>
                      </a:lnTo>
                      <a:lnTo>
                        <a:pt x="61" y="39"/>
                      </a:lnTo>
                      <a:lnTo>
                        <a:pt x="78" y="9"/>
                      </a:lnTo>
                      <a:close/>
                    </a:path>
                  </a:pathLst>
                </a:custGeom>
                <a:solidFill>
                  <a:srgbClr val="755E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82" name="Freeform 95"/>
                <p:cNvSpPr>
                  <a:spLocks/>
                </p:cNvSpPr>
                <p:nvPr/>
              </p:nvSpPr>
              <p:spPr bwMode="auto">
                <a:xfrm>
                  <a:off x="3656" y="2750"/>
                  <a:ext cx="55" cy="54"/>
                </a:xfrm>
                <a:custGeom>
                  <a:avLst/>
                  <a:gdLst>
                    <a:gd name="T0" fmla="*/ 55 w 55"/>
                    <a:gd name="T1" fmla="*/ 17 h 54"/>
                    <a:gd name="T2" fmla="*/ 26 w 55"/>
                    <a:gd name="T3" fmla="*/ 54 h 54"/>
                    <a:gd name="T4" fmla="*/ 0 w 55"/>
                    <a:gd name="T5" fmla="*/ 43 h 54"/>
                    <a:gd name="T6" fmla="*/ 22 w 55"/>
                    <a:gd name="T7" fmla="*/ 0 h 54"/>
                    <a:gd name="T8" fmla="*/ 55 w 55"/>
                    <a:gd name="T9" fmla="*/ 17 h 54"/>
                    <a:gd name="T10" fmla="*/ 55 w 55"/>
                    <a:gd name="T11" fmla="*/ 17 h 5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5"/>
                    <a:gd name="T19" fmla="*/ 0 h 54"/>
                    <a:gd name="T20" fmla="*/ 55 w 55"/>
                    <a:gd name="T21" fmla="*/ 54 h 5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5" h="54">
                      <a:moveTo>
                        <a:pt x="55" y="17"/>
                      </a:moveTo>
                      <a:lnTo>
                        <a:pt x="26" y="54"/>
                      </a:lnTo>
                      <a:lnTo>
                        <a:pt x="0" y="43"/>
                      </a:lnTo>
                      <a:lnTo>
                        <a:pt x="22" y="0"/>
                      </a:lnTo>
                      <a:lnTo>
                        <a:pt x="55" y="17"/>
                      </a:lnTo>
                      <a:close/>
                    </a:path>
                  </a:pathLst>
                </a:custGeom>
                <a:solidFill>
                  <a:srgbClr val="D4C2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83" name="Freeform 96"/>
                <p:cNvSpPr>
                  <a:spLocks/>
                </p:cNvSpPr>
                <p:nvPr/>
              </p:nvSpPr>
              <p:spPr bwMode="auto">
                <a:xfrm>
                  <a:off x="3258" y="2860"/>
                  <a:ext cx="50" cy="37"/>
                </a:xfrm>
                <a:custGeom>
                  <a:avLst/>
                  <a:gdLst>
                    <a:gd name="T0" fmla="*/ 0 w 50"/>
                    <a:gd name="T1" fmla="*/ 20 h 37"/>
                    <a:gd name="T2" fmla="*/ 30 w 50"/>
                    <a:gd name="T3" fmla="*/ 0 h 37"/>
                    <a:gd name="T4" fmla="*/ 50 w 50"/>
                    <a:gd name="T5" fmla="*/ 18 h 37"/>
                    <a:gd name="T6" fmla="*/ 15 w 50"/>
                    <a:gd name="T7" fmla="*/ 37 h 37"/>
                    <a:gd name="T8" fmla="*/ 0 w 50"/>
                    <a:gd name="T9" fmla="*/ 20 h 37"/>
                    <a:gd name="T10" fmla="*/ 0 w 50"/>
                    <a:gd name="T11" fmla="*/ 20 h 3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0"/>
                    <a:gd name="T19" fmla="*/ 0 h 37"/>
                    <a:gd name="T20" fmla="*/ 50 w 50"/>
                    <a:gd name="T21" fmla="*/ 37 h 3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0" h="37">
                      <a:moveTo>
                        <a:pt x="0" y="20"/>
                      </a:moveTo>
                      <a:lnTo>
                        <a:pt x="30" y="0"/>
                      </a:lnTo>
                      <a:lnTo>
                        <a:pt x="50" y="18"/>
                      </a:lnTo>
                      <a:lnTo>
                        <a:pt x="15" y="37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84" name="Freeform 97"/>
                <p:cNvSpPr>
                  <a:spLocks/>
                </p:cNvSpPr>
                <p:nvPr/>
              </p:nvSpPr>
              <p:spPr bwMode="auto">
                <a:xfrm>
                  <a:off x="3297" y="2849"/>
                  <a:ext cx="76" cy="77"/>
                </a:xfrm>
                <a:custGeom>
                  <a:avLst/>
                  <a:gdLst>
                    <a:gd name="T0" fmla="*/ 66 w 76"/>
                    <a:gd name="T1" fmla="*/ 0 h 77"/>
                    <a:gd name="T2" fmla="*/ 26 w 76"/>
                    <a:gd name="T3" fmla="*/ 44 h 77"/>
                    <a:gd name="T4" fmla="*/ 0 w 76"/>
                    <a:gd name="T5" fmla="*/ 51 h 77"/>
                    <a:gd name="T6" fmla="*/ 35 w 76"/>
                    <a:gd name="T7" fmla="*/ 77 h 77"/>
                    <a:gd name="T8" fmla="*/ 76 w 76"/>
                    <a:gd name="T9" fmla="*/ 51 h 77"/>
                    <a:gd name="T10" fmla="*/ 66 w 76"/>
                    <a:gd name="T11" fmla="*/ 0 h 77"/>
                    <a:gd name="T12" fmla="*/ 66 w 76"/>
                    <a:gd name="T13" fmla="*/ 0 h 7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6"/>
                    <a:gd name="T22" fmla="*/ 0 h 77"/>
                    <a:gd name="T23" fmla="*/ 76 w 76"/>
                    <a:gd name="T24" fmla="*/ 77 h 7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6" h="77">
                      <a:moveTo>
                        <a:pt x="66" y="0"/>
                      </a:moveTo>
                      <a:lnTo>
                        <a:pt x="26" y="44"/>
                      </a:lnTo>
                      <a:lnTo>
                        <a:pt x="0" y="51"/>
                      </a:lnTo>
                      <a:lnTo>
                        <a:pt x="35" y="77"/>
                      </a:lnTo>
                      <a:lnTo>
                        <a:pt x="76" y="51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85" name="Freeform 98"/>
                <p:cNvSpPr>
                  <a:spLocks/>
                </p:cNvSpPr>
                <p:nvPr/>
              </p:nvSpPr>
              <p:spPr bwMode="auto">
                <a:xfrm>
                  <a:off x="3267" y="2693"/>
                  <a:ext cx="100" cy="131"/>
                </a:xfrm>
                <a:custGeom>
                  <a:avLst/>
                  <a:gdLst>
                    <a:gd name="T0" fmla="*/ 96 w 100"/>
                    <a:gd name="T1" fmla="*/ 30 h 131"/>
                    <a:gd name="T2" fmla="*/ 100 w 100"/>
                    <a:gd name="T3" fmla="*/ 94 h 131"/>
                    <a:gd name="T4" fmla="*/ 58 w 100"/>
                    <a:gd name="T5" fmla="*/ 131 h 131"/>
                    <a:gd name="T6" fmla="*/ 17 w 100"/>
                    <a:gd name="T7" fmla="*/ 126 h 131"/>
                    <a:gd name="T8" fmla="*/ 0 w 100"/>
                    <a:gd name="T9" fmla="*/ 76 h 131"/>
                    <a:gd name="T10" fmla="*/ 21 w 100"/>
                    <a:gd name="T11" fmla="*/ 11 h 131"/>
                    <a:gd name="T12" fmla="*/ 80 w 100"/>
                    <a:gd name="T13" fmla="*/ 0 h 131"/>
                    <a:gd name="T14" fmla="*/ 96 w 100"/>
                    <a:gd name="T15" fmla="*/ 30 h 131"/>
                    <a:gd name="T16" fmla="*/ 96 w 100"/>
                    <a:gd name="T17" fmla="*/ 30 h 13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0"/>
                    <a:gd name="T28" fmla="*/ 0 h 131"/>
                    <a:gd name="T29" fmla="*/ 100 w 100"/>
                    <a:gd name="T30" fmla="*/ 131 h 13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0" h="131">
                      <a:moveTo>
                        <a:pt x="96" y="30"/>
                      </a:moveTo>
                      <a:lnTo>
                        <a:pt x="100" y="94"/>
                      </a:lnTo>
                      <a:lnTo>
                        <a:pt x="58" y="131"/>
                      </a:lnTo>
                      <a:lnTo>
                        <a:pt x="17" y="126"/>
                      </a:lnTo>
                      <a:lnTo>
                        <a:pt x="0" y="76"/>
                      </a:lnTo>
                      <a:lnTo>
                        <a:pt x="21" y="11"/>
                      </a:lnTo>
                      <a:lnTo>
                        <a:pt x="80" y="0"/>
                      </a:lnTo>
                      <a:lnTo>
                        <a:pt x="96" y="30"/>
                      </a:lnTo>
                      <a:close/>
                    </a:path>
                  </a:pathLst>
                </a:custGeom>
                <a:solidFill>
                  <a:srgbClr val="CFC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86" name="Freeform 99"/>
                <p:cNvSpPr>
                  <a:spLocks/>
                </p:cNvSpPr>
                <p:nvPr/>
              </p:nvSpPr>
              <p:spPr bwMode="auto">
                <a:xfrm>
                  <a:off x="3101" y="2630"/>
                  <a:ext cx="76" cy="109"/>
                </a:xfrm>
                <a:custGeom>
                  <a:avLst/>
                  <a:gdLst>
                    <a:gd name="T0" fmla="*/ 11 w 76"/>
                    <a:gd name="T1" fmla="*/ 0 h 109"/>
                    <a:gd name="T2" fmla="*/ 48 w 76"/>
                    <a:gd name="T3" fmla="*/ 17 h 109"/>
                    <a:gd name="T4" fmla="*/ 42 w 76"/>
                    <a:gd name="T5" fmla="*/ 45 h 109"/>
                    <a:gd name="T6" fmla="*/ 76 w 76"/>
                    <a:gd name="T7" fmla="*/ 72 h 109"/>
                    <a:gd name="T8" fmla="*/ 76 w 76"/>
                    <a:gd name="T9" fmla="*/ 109 h 109"/>
                    <a:gd name="T10" fmla="*/ 48 w 76"/>
                    <a:gd name="T11" fmla="*/ 98 h 109"/>
                    <a:gd name="T12" fmla="*/ 26 w 76"/>
                    <a:gd name="T13" fmla="*/ 54 h 109"/>
                    <a:gd name="T14" fmla="*/ 0 w 76"/>
                    <a:gd name="T15" fmla="*/ 43 h 109"/>
                    <a:gd name="T16" fmla="*/ 11 w 76"/>
                    <a:gd name="T17" fmla="*/ 0 h 109"/>
                    <a:gd name="T18" fmla="*/ 11 w 76"/>
                    <a:gd name="T19" fmla="*/ 0 h 10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6"/>
                    <a:gd name="T31" fmla="*/ 0 h 109"/>
                    <a:gd name="T32" fmla="*/ 76 w 76"/>
                    <a:gd name="T33" fmla="*/ 109 h 10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6" h="109">
                      <a:moveTo>
                        <a:pt x="11" y="0"/>
                      </a:moveTo>
                      <a:lnTo>
                        <a:pt x="48" y="17"/>
                      </a:lnTo>
                      <a:lnTo>
                        <a:pt x="42" y="45"/>
                      </a:lnTo>
                      <a:lnTo>
                        <a:pt x="76" y="72"/>
                      </a:lnTo>
                      <a:lnTo>
                        <a:pt x="76" y="109"/>
                      </a:lnTo>
                      <a:lnTo>
                        <a:pt x="48" y="98"/>
                      </a:lnTo>
                      <a:lnTo>
                        <a:pt x="26" y="54"/>
                      </a:lnTo>
                      <a:lnTo>
                        <a:pt x="0" y="43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ADB3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87" name="Freeform 100"/>
                <p:cNvSpPr>
                  <a:spLocks/>
                </p:cNvSpPr>
                <p:nvPr/>
              </p:nvSpPr>
              <p:spPr bwMode="auto">
                <a:xfrm>
                  <a:off x="3288" y="2843"/>
                  <a:ext cx="66" cy="57"/>
                </a:xfrm>
                <a:custGeom>
                  <a:avLst/>
                  <a:gdLst>
                    <a:gd name="T0" fmla="*/ 50 w 66"/>
                    <a:gd name="T1" fmla="*/ 57 h 57"/>
                    <a:gd name="T2" fmla="*/ 0 w 66"/>
                    <a:gd name="T3" fmla="*/ 28 h 57"/>
                    <a:gd name="T4" fmla="*/ 37 w 66"/>
                    <a:gd name="T5" fmla="*/ 0 h 57"/>
                    <a:gd name="T6" fmla="*/ 66 w 66"/>
                    <a:gd name="T7" fmla="*/ 6 h 57"/>
                    <a:gd name="T8" fmla="*/ 50 w 66"/>
                    <a:gd name="T9" fmla="*/ 57 h 57"/>
                    <a:gd name="T10" fmla="*/ 50 w 66"/>
                    <a:gd name="T11" fmla="*/ 57 h 5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6"/>
                    <a:gd name="T19" fmla="*/ 0 h 57"/>
                    <a:gd name="T20" fmla="*/ 66 w 66"/>
                    <a:gd name="T21" fmla="*/ 57 h 5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6" h="57">
                      <a:moveTo>
                        <a:pt x="50" y="57"/>
                      </a:moveTo>
                      <a:lnTo>
                        <a:pt x="0" y="28"/>
                      </a:lnTo>
                      <a:lnTo>
                        <a:pt x="37" y="0"/>
                      </a:lnTo>
                      <a:lnTo>
                        <a:pt x="66" y="6"/>
                      </a:lnTo>
                      <a:lnTo>
                        <a:pt x="50" y="57"/>
                      </a:lnTo>
                      <a:close/>
                    </a:path>
                  </a:pathLst>
                </a:custGeom>
                <a:solidFill>
                  <a:srgbClr val="F7C4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88" name="Freeform 101"/>
                <p:cNvSpPr>
                  <a:spLocks/>
                </p:cNvSpPr>
                <p:nvPr/>
              </p:nvSpPr>
              <p:spPr bwMode="auto">
                <a:xfrm>
                  <a:off x="3225" y="2730"/>
                  <a:ext cx="151" cy="157"/>
                </a:xfrm>
                <a:custGeom>
                  <a:avLst/>
                  <a:gdLst>
                    <a:gd name="T0" fmla="*/ 74 w 151"/>
                    <a:gd name="T1" fmla="*/ 0 h 157"/>
                    <a:gd name="T2" fmla="*/ 63 w 151"/>
                    <a:gd name="T3" fmla="*/ 65 h 157"/>
                    <a:gd name="T4" fmla="*/ 92 w 151"/>
                    <a:gd name="T5" fmla="*/ 83 h 157"/>
                    <a:gd name="T6" fmla="*/ 151 w 151"/>
                    <a:gd name="T7" fmla="*/ 28 h 157"/>
                    <a:gd name="T8" fmla="*/ 142 w 151"/>
                    <a:gd name="T9" fmla="*/ 102 h 157"/>
                    <a:gd name="T10" fmla="*/ 113 w 151"/>
                    <a:gd name="T11" fmla="*/ 137 h 157"/>
                    <a:gd name="T12" fmla="*/ 103 w 151"/>
                    <a:gd name="T13" fmla="*/ 157 h 157"/>
                    <a:gd name="T14" fmla="*/ 63 w 151"/>
                    <a:gd name="T15" fmla="*/ 137 h 157"/>
                    <a:gd name="T16" fmla="*/ 68 w 151"/>
                    <a:gd name="T17" fmla="*/ 104 h 157"/>
                    <a:gd name="T18" fmla="*/ 0 w 151"/>
                    <a:gd name="T19" fmla="*/ 113 h 157"/>
                    <a:gd name="T20" fmla="*/ 33 w 151"/>
                    <a:gd name="T21" fmla="*/ 72 h 157"/>
                    <a:gd name="T22" fmla="*/ 22 w 151"/>
                    <a:gd name="T23" fmla="*/ 43 h 157"/>
                    <a:gd name="T24" fmla="*/ 42 w 151"/>
                    <a:gd name="T25" fmla="*/ 4 h 157"/>
                    <a:gd name="T26" fmla="*/ 74 w 151"/>
                    <a:gd name="T27" fmla="*/ 0 h 157"/>
                    <a:gd name="T28" fmla="*/ 74 w 151"/>
                    <a:gd name="T29" fmla="*/ 0 h 157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51"/>
                    <a:gd name="T46" fmla="*/ 0 h 157"/>
                    <a:gd name="T47" fmla="*/ 151 w 151"/>
                    <a:gd name="T48" fmla="*/ 157 h 157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51" h="157">
                      <a:moveTo>
                        <a:pt x="74" y="0"/>
                      </a:moveTo>
                      <a:lnTo>
                        <a:pt x="63" y="65"/>
                      </a:lnTo>
                      <a:lnTo>
                        <a:pt x="92" y="83"/>
                      </a:lnTo>
                      <a:lnTo>
                        <a:pt x="151" y="28"/>
                      </a:lnTo>
                      <a:lnTo>
                        <a:pt x="142" y="102"/>
                      </a:lnTo>
                      <a:lnTo>
                        <a:pt x="113" y="137"/>
                      </a:lnTo>
                      <a:lnTo>
                        <a:pt x="103" y="157"/>
                      </a:lnTo>
                      <a:lnTo>
                        <a:pt x="63" y="137"/>
                      </a:lnTo>
                      <a:lnTo>
                        <a:pt x="68" y="104"/>
                      </a:lnTo>
                      <a:lnTo>
                        <a:pt x="0" y="113"/>
                      </a:lnTo>
                      <a:lnTo>
                        <a:pt x="33" y="72"/>
                      </a:lnTo>
                      <a:lnTo>
                        <a:pt x="22" y="43"/>
                      </a:lnTo>
                      <a:lnTo>
                        <a:pt x="42" y="4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solidFill>
                  <a:srgbClr val="ADB3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89" name="Freeform 102"/>
                <p:cNvSpPr>
                  <a:spLocks/>
                </p:cNvSpPr>
                <p:nvPr/>
              </p:nvSpPr>
              <p:spPr bwMode="auto">
                <a:xfrm>
                  <a:off x="3153" y="2393"/>
                  <a:ext cx="210" cy="365"/>
                </a:xfrm>
                <a:custGeom>
                  <a:avLst/>
                  <a:gdLst>
                    <a:gd name="T0" fmla="*/ 146 w 210"/>
                    <a:gd name="T1" fmla="*/ 76 h 365"/>
                    <a:gd name="T2" fmla="*/ 72 w 210"/>
                    <a:gd name="T3" fmla="*/ 32 h 365"/>
                    <a:gd name="T4" fmla="*/ 49 w 210"/>
                    <a:gd name="T5" fmla="*/ 0 h 365"/>
                    <a:gd name="T6" fmla="*/ 38 w 210"/>
                    <a:gd name="T7" fmla="*/ 39 h 365"/>
                    <a:gd name="T8" fmla="*/ 0 w 210"/>
                    <a:gd name="T9" fmla="*/ 32 h 365"/>
                    <a:gd name="T10" fmla="*/ 5 w 210"/>
                    <a:gd name="T11" fmla="*/ 61 h 365"/>
                    <a:gd name="T12" fmla="*/ 40 w 210"/>
                    <a:gd name="T13" fmla="*/ 91 h 365"/>
                    <a:gd name="T14" fmla="*/ 3 w 210"/>
                    <a:gd name="T15" fmla="*/ 126 h 365"/>
                    <a:gd name="T16" fmla="*/ 16 w 210"/>
                    <a:gd name="T17" fmla="*/ 141 h 365"/>
                    <a:gd name="T18" fmla="*/ 59 w 210"/>
                    <a:gd name="T19" fmla="*/ 111 h 365"/>
                    <a:gd name="T20" fmla="*/ 72 w 210"/>
                    <a:gd name="T21" fmla="*/ 141 h 365"/>
                    <a:gd name="T22" fmla="*/ 25 w 210"/>
                    <a:gd name="T23" fmla="*/ 170 h 365"/>
                    <a:gd name="T24" fmla="*/ 25 w 210"/>
                    <a:gd name="T25" fmla="*/ 224 h 365"/>
                    <a:gd name="T26" fmla="*/ 35 w 210"/>
                    <a:gd name="T27" fmla="*/ 254 h 365"/>
                    <a:gd name="T28" fmla="*/ 5 w 210"/>
                    <a:gd name="T29" fmla="*/ 285 h 365"/>
                    <a:gd name="T30" fmla="*/ 24 w 210"/>
                    <a:gd name="T31" fmla="*/ 319 h 365"/>
                    <a:gd name="T32" fmla="*/ 24 w 210"/>
                    <a:gd name="T33" fmla="*/ 361 h 365"/>
                    <a:gd name="T34" fmla="*/ 59 w 210"/>
                    <a:gd name="T35" fmla="*/ 365 h 365"/>
                    <a:gd name="T36" fmla="*/ 61 w 210"/>
                    <a:gd name="T37" fmla="*/ 324 h 365"/>
                    <a:gd name="T38" fmla="*/ 135 w 210"/>
                    <a:gd name="T39" fmla="*/ 319 h 365"/>
                    <a:gd name="T40" fmla="*/ 188 w 210"/>
                    <a:gd name="T41" fmla="*/ 270 h 365"/>
                    <a:gd name="T42" fmla="*/ 210 w 210"/>
                    <a:gd name="T43" fmla="*/ 217 h 365"/>
                    <a:gd name="T44" fmla="*/ 188 w 210"/>
                    <a:gd name="T45" fmla="*/ 104 h 365"/>
                    <a:gd name="T46" fmla="*/ 146 w 210"/>
                    <a:gd name="T47" fmla="*/ 76 h 365"/>
                    <a:gd name="T48" fmla="*/ 146 w 210"/>
                    <a:gd name="T49" fmla="*/ 76 h 36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10"/>
                    <a:gd name="T76" fmla="*/ 0 h 365"/>
                    <a:gd name="T77" fmla="*/ 210 w 210"/>
                    <a:gd name="T78" fmla="*/ 365 h 36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10" h="365">
                      <a:moveTo>
                        <a:pt x="146" y="76"/>
                      </a:moveTo>
                      <a:lnTo>
                        <a:pt x="72" y="32"/>
                      </a:lnTo>
                      <a:lnTo>
                        <a:pt x="49" y="0"/>
                      </a:lnTo>
                      <a:lnTo>
                        <a:pt x="38" y="39"/>
                      </a:lnTo>
                      <a:lnTo>
                        <a:pt x="0" y="32"/>
                      </a:lnTo>
                      <a:lnTo>
                        <a:pt x="5" y="61"/>
                      </a:lnTo>
                      <a:lnTo>
                        <a:pt x="40" y="91"/>
                      </a:lnTo>
                      <a:lnTo>
                        <a:pt x="3" y="126"/>
                      </a:lnTo>
                      <a:lnTo>
                        <a:pt x="16" y="141"/>
                      </a:lnTo>
                      <a:lnTo>
                        <a:pt x="59" y="111"/>
                      </a:lnTo>
                      <a:lnTo>
                        <a:pt x="72" y="141"/>
                      </a:lnTo>
                      <a:lnTo>
                        <a:pt x="25" y="170"/>
                      </a:lnTo>
                      <a:lnTo>
                        <a:pt x="25" y="224"/>
                      </a:lnTo>
                      <a:lnTo>
                        <a:pt x="35" y="254"/>
                      </a:lnTo>
                      <a:lnTo>
                        <a:pt x="5" y="285"/>
                      </a:lnTo>
                      <a:lnTo>
                        <a:pt x="24" y="319"/>
                      </a:lnTo>
                      <a:lnTo>
                        <a:pt x="24" y="361"/>
                      </a:lnTo>
                      <a:lnTo>
                        <a:pt x="59" y="365"/>
                      </a:lnTo>
                      <a:lnTo>
                        <a:pt x="61" y="324"/>
                      </a:lnTo>
                      <a:lnTo>
                        <a:pt x="135" y="319"/>
                      </a:lnTo>
                      <a:lnTo>
                        <a:pt x="188" y="270"/>
                      </a:lnTo>
                      <a:lnTo>
                        <a:pt x="210" y="217"/>
                      </a:lnTo>
                      <a:lnTo>
                        <a:pt x="188" y="104"/>
                      </a:lnTo>
                      <a:lnTo>
                        <a:pt x="146" y="76"/>
                      </a:lnTo>
                      <a:close/>
                    </a:path>
                  </a:pathLst>
                </a:custGeom>
                <a:solidFill>
                  <a:srgbClr val="BFB8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90" name="Freeform 103"/>
                <p:cNvSpPr>
                  <a:spLocks/>
                </p:cNvSpPr>
                <p:nvPr/>
              </p:nvSpPr>
              <p:spPr bwMode="auto">
                <a:xfrm>
                  <a:off x="3258" y="2639"/>
                  <a:ext cx="105" cy="134"/>
                </a:xfrm>
                <a:custGeom>
                  <a:avLst/>
                  <a:gdLst>
                    <a:gd name="T0" fmla="*/ 105 w 105"/>
                    <a:gd name="T1" fmla="*/ 26 h 134"/>
                    <a:gd name="T2" fmla="*/ 59 w 105"/>
                    <a:gd name="T3" fmla="*/ 98 h 134"/>
                    <a:gd name="T4" fmla="*/ 76 w 105"/>
                    <a:gd name="T5" fmla="*/ 121 h 134"/>
                    <a:gd name="T6" fmla="*/ 54 w 105"/>
                    <a:gd name="T7" fmla="*/ 134 h 134"/>
                    <a:gd name="T8" fmla="*/ 0 w 105"/>
                    <a:gd name="T9" fmla="*/ 111 h 134"/>
                    <a:gd name="T10" fmla="*/ 0 w 105"/>
                    <a:gd name="T11" fmla="*/ 65 h 134"/>
                    <a:gd name="T12" fmla="*/ 39 w 105"/>
                    <a:gd name="T13" fmla="*/ 30 h 134"/>
                    <a:gd name="T14" fmla="*/ 11 w 105"/>
                    <a:gd name="T15" fmla="*/ 24 h 134"/>
                    <a:gd name="T16" fmla="*/ 35 w 105"/>
                    <a:gd name="T17" fmla="*/ 8 h 134"/>
                    <a:gd name="T18" fmla="*/ 85 w 105"/>
                    <a:gd name="T19" fmla="*/ 0 h 134"/>
                    <a:gd name="T20" fmla="*/ 105 w 105"/>
                    <a:gd name="T21" fmla="*/ 26 h 134"/>
                    <a:gd name="T22" fmla="*/ 105 w 105"/>
                    <a:gd name="T23" fmla="*/ 26 h 13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05"/>
                    <a:gd name="T37" fmla="*/ 0 h 134"/>
                    <a:gd name="T38" fmla="*/ 105 w 105"/>
                    <a:gd name="T39" fmla="*/ 134 h 13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05" h="134">
                      <a:moveTo>
                        <a:pt x="105" y="26"/>
                      </a:moveTo>
                      <a:lnTo>
                        <a:pt x="59" y="98"/>
                      </a:lnTo>
                      <a:lnTo>
                        <a:pt x="76" y="121"/>
                      </a:lnTo>
                      <a:lnTo>
                        <a:pt x="54" y="134"/>
                      </a:lnTo>
                      <a:lnTo>
                        <a:pt x="0" y="111"/>
                      </a:lnTo>
                      <a:lnTo>
                        <a:pt x="0" y="65"/>
                      </a:lnTo>
                      <a:lnTo>
                        <a:pt x="39" y="30"/>
                      </a:lnTo>
                      <a:lnTo>
                        <a:pt x="11" y="24"/>
                      </a:lnTo>
                      <a:lnTo>
                        <a:pt x="35" y="8"/>
                      </a:lnTo>
                      <a:lnTo>
                        <a:pt x="85" y="0"/>
                      </a:lnTo>
                      <a:lnTo>
                        <a:pt x="105" y="26"/>
                      </a:lnTo>
                      <a:close/>
                    </a:path>
                  </a:pathLst>
                </a:custGeom>
                <a:solidFill>
                  <a:srgbClr val="ADAB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91" name="Freeform 104"/>
                <p:cNvSpPr>
                  <a:spLocks/>
                </p:cNvSpPr>
                <p:nvPr/>
              </p:nvSpPr>
              <p:spPr bwMode="auto">
                <a:xfrm>
                  <a:off x="3310" y="2549"/>
                  <a:ext cx="65" cy="66"/>
                </a:xfrm>
                <a:custGeom>
                  <a:avLst/>
                  <a:gdLst>
                    <a:gd name="T0" fmla="*/ 29 w 65"/>
                    <a:gd name="T1" fmla="*/ 11 h 66"/>
                    <a:gd name="T2" fmla="*/ 65 w 65"/>
                    <a:gd name="T3" fmla="*/ 35 h 66"/>
                    <a:gd name="T4" fmla="*/ 53 w 65"/>
                    <a:gd name="T5" fmla="*/ 66 h 66"/>
                    <a:gd name="T6" fmla="*/ 16 w 65"/>
                    <a:gd name="T7" fmla="*/ 48 h 66"/>
                    <a:gd name="T8" fmla="*/ 0 w 65"/>
                    <a:gd name="T9" fmla="*/ 0 h 66"/>
                    <a:gd name="T10" fmla="*/ 29 w 65"/>
                    <a:gd name="T11" fmla="*/ 11 h 66"/>
                    <a:gd name="T12" fmla="*/ 29 w 65"/>
                    <a:gd name="T13" fmla="*/ 11 h 6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5"/>
                    <a:gd name="T22" fmla="*/ 0 h 66"/>
                    <a:gd name="T23" fmla="*/ 65 w 65"/>
                    <a:gd name="T24" fmla="*/ 66 h 6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5" h="66">
                      <a:moveTo>
                        <a:pt x="29" y="11"/>
                      </a:moveTo>
                      <a:lnTo>
                        <a:pt x="65" y="35"/>
                      </a:lnTo>
                      <a:lnTo>
                        <a:pt x="53" y="66"/>
                      </a:lnTo>
                      <a:lnTo>
                        <a:pt x="16" y="48"/>
                      </a:lnTo>
                      <a:lnTo>
                        <a:pt x="0" y="0"/>
                      </a:lnTo>
                      <a:lnTo>
                        <a:pt x="29" y="11"/>
                      </a:lnTo>
                      <a:close/>
                    </a:path>
                  </a:pathLst>
                </a:custGeom>
                <a:solidFill>
                  <a:srgbClr val="E8BF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92" name="Freeform 105"/>
                <p:cNvSpPr>
                  <a:spLocks/>
                </p:cNvSpPr>
                <p:nvPr/>
              </p:nvSpPr>
              <p:spPr bwMode="auto">
                <a:xfrm>
                  <a:off x="3452" y="2673"/>
                  <a:ext cx="56" cy="89"/>
                </a:xfrm>
                <a:custGeom>
                  <a:avLst/>
                  <a:gdLst>
                    <a:gd name="T0" fmla="*/ 8 w 56"/>
                    <a:gd name="T1" fmla="*/ 0 h 89"/>
                    <a:gd name="T2" fmla="*/ 0 w 56"/>
                    <a:gd name="T3" fmla="*/ 89 h 89"/>
                    <a:gd name="T4" fmla="*/ 48 w 56"/>
                    <a:gd name="T5" fmla="*/ 68 h 89"/>
                    <a:gd name="T6" fmla="*/ 56 w 56"/>
                    <a:gd name="T7" fmla="*/ 53 h 89"/>
                    <a:gd name="T8" fmla="*/ 48 w 56"/>
                    <a:gd name="T9" fmla="*/ 11 h 89"/>
                    <a:gd name="T10" fmla="*/ 8 w 56"/>
                    <a:gd name="T11" fmla="*/ 0 h 89"/>
                    <a:gd name="T12" fmla="*/ 8 w 56"/>
                    <a:gd name="T13" fmla="*/ 0 h 8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6"/>
                    <a:gd name="T22" fmla="*/ 0 h 89"/>
                    <a:gd name="T23" fmla="*/ 56 w 56"/>
                    <a:gd name="T24" fmla="*/ 89 h 8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6" h="89">
                      <a:moveTo>
                        <a:pt x="8" y="0"/>
                      </a:moveTo>
                      <a:lnTo>
                        <a:pt x="0" y="89"/>
                      </a:lnTo>
                      <a:lnTo>
                        <a:pt x="48" y="68"/>
                      </a:lnTo>
                      <a:lnTo>
                        <a:pt x="56" y="53"/>
                      </a:lnTo>
                      <a:lnTo>
                        <a:pt x="48" y="11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F7C4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93" name="Freeform 106"/>
                <p:cNvSpPr>
                  <a:spLocks/>
                </p:cNvSpPr>
                <p:nvPr/>
              </p:nvSpPr>
              <p:spPr bwMode="auto">
                <a:xfrm>
                  <a:off x="3356" y="2750"/>
                  <a:ext cx="50" cy="89"/>
                </a:xfrm>
                <a:custGeom>
                  <a:avLst/>
                  <a:gdLst>
                    <a:gd name="T0" fmla="*/ 35 w 50"/>
                    <a:gd name="T1" fmla="*/ 12 h 89"/>
                    <a:gd name="T2" fmla="*/ 50 w 50"/>
                    <a:gd name="T3" fmla="*/ 89 h 89"/>
                    <a:gd name="T4" fmla="*/ 13 w 50"/>
                    <a:gd name="T5" fmla="*/ 87 h 89"/>
                    <a:gd name="T6" fmla="*/ 0 w 50"/>
                    <a:gd name="T7" fmla="*/ 24 h 89"/>
                    <a:gd name="T8" fmla="*/ 7 w 50"/>
                    <a:gd name="T9" fmla="*/ 0 h 89"/>
                    <a:gd name="T10" fmla="*/ 37 w 50"/>
                    <a:gd name="T11" fmla="*/ 0 h 89"/>
                    <a:gd name="T12" fmla="*/ 35 w 50"/>
                    <a:gd name="T13" fmla="*/ 12 h 89"/>
                    <a:gd name="T14" fmla="*/ 35 w 50"/>
                    <a:gd name="T15" fmla="*/ 12 h 8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0"/>
                    <a:gd name="T25" fmla="*/ 0 h 89"/>
                    <a:gd name="T26" fmla="*/ 50 w 50"/>
                    <a:gd name="T27" fmla="*/ 89 h 8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0" h="89">
                      <a:moveTo>
                        <a:pt x="35" y="12"/>
                      </a:moveTo>
                      <a:lnTo>
                        <a:pt x="50" y="89"/>
                      </a:lnTo>
                      <a:lnTo>
                        <a:pt x="13" y="87"/>
                      </a:lnTo>
                      <a:lnTo>
                        <a:pt x="0" y="24"/>
                      </a:lnTo>
                      <a:lnTo>
                        <a:pt x="7" y="0"/>
                      </a:lnTo>
                      <a:lnTo>
                        <a:pt x="37" y="0"/>
                      </a:lnTo>
                      <a:lnTo>
                        <a:pt x="35" y="12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94" name="Freeform 107"/>
                <p:cNvSpPr>
                  <a:spLocks/>
                </p:cNvSpPr>
                <p:nvPr/>
              </p:nvSpPr>
              <p:spPr bwMode="auto">
                <a:xfrm>
                  <a:off x="3334" y="2538"/>
                  <a:ext cx="76" cy="355"/>
                </a:xfrm>
                <a:custGeom>
                  <a:avLst/>
                  <a:gdLst>
                    <a:gd name="T0" fmla="*/ 0 w 76"/>
                    <a:gd name="T1" fmla="*/ 24 h 355"/>
                    <a:gd name="T2" fmla="*/ 4 w 76"/>
                    <a:gd name="T3" fmla="*/ 46 h 355"/>
                    <a:gd name="T4" fmla="*/ 28 w 76"/>
                    <a:gd name="T5" fmla="*/ 53 h 355"/>
                    <a:gd name="T6" fmla="*/ 22 w 76"/>
                    <a:gd name="T7" fmla="*/ 85 h 355"/>
                    <a:gd name="T8" fmla="*/ 31 w 76"/>
                    <a:gd name="T9" fmla="*/ 107 h 355"/>
                    <a:gd name="T10" fmla="*/ 0 w 76"/>
                    <a:gd name="T11" fmla="*/ 105 h 355"/>
                    <a:gd name="T12" fmla="*/ 22 w 76"/>
                    <a:gd name="T13" fmla="*/ 272 h 355"/>
                    <a:gd name="T14" fmla="*/ 22 w 76"/>
                    <a:gd name="T15" fmla="*/ 355 h 355"/>
                    <a:gd name="T16" fmla="*/ 76 w 76"/>
                    <a:gd name="T17" fmla="*/ 301 h 355"/>
                    <a:gd name="T18" fmla="*/ 42 w 76"/>
                    <a:gd name="T19" fmla="*/ 292 h 355"/>
                    <a:gd name="T20" fmla="*/ 39 w 76"/>
                    <a:gd name="T21" fmla="*/ 249 h 355"/>
                    <a:gd name="T22" fmla="*/ 63 w 76"/>
                    <a:gd name="T23" fmla="*/ 212 h 355"/>
                    <a:gd name="T24" fmla="*/ 31 w 76"/>
                    <a:gd name="T25" fmla="*/ 20 h 355"/>
                    <a:gd name="T26" fmla="*/ 26 w 76"/>
                    <a:gd name="T27" fmla="*/ 0 h 355"/>
                    <a:gd name="T28" fmla="*/ 0 w 76"/>
                    <a:gd name="T29" fmla="*/ 24 h 355"/>
                    <a:gd name="T30" fmla="*/ 0 w 76"/>
                    <a:gd name="T31" fmla="*/ 24 h 35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76"/>
                    <a:gd name="T49" fmla="*/ 0 h 355"/>
                    <a:gd name="T50" fmla="*/ 76 w 76"/>
                    <a:gd name="T51" fmla="*/ 355 h 355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76" h="355">
                      <a:moveTo>
                        <a:pt x="0" y="24"/>
                      </a:moveTo>
                      <a:lnTo>
                        <a:pt x="4" y="46"/>
                      </a:lnTo>
                      <a:lnTo>
                        <a:pt x="28" y="53"/>
                      </a:lnTo>
                      <a:lnTo>
                        <a:pt x="22" y="85"/>
                      </a:lnTo>
                      <a:lnTo>
                        <a:pt x="31" y="107"/>
                      </a:lnTo>
                      <a:lnTo>
                        <a:pt x="0" y="105"/>
                      </a:lnTo>
                      <a:lnTo>
                        <a:pt x="22" y="272"/>
                      </a:lnTo>
                      <a:lnTo>
                        <a:pt x="22" y="355"/>
                      </a:lnTo>
                      <a:lnTo>
                        <a:pt x="76" y="301"/>
                      </a:lnTo>
                      <a:lnTo>
                        <a:pt x="42" y="292"/>
                      </a:lnTo>
                      <a:lnTo>
                        <a:pt x="39" y="249"/>
                      </a:lnTo>
                      <a:lnTo>
                        <a:pt x="63" y="212"/>
                      </a:lnTo>
                      <a:lnTo>
                        <a:pt x="31" y="20"/>
                      </a:lnTo>
                      <a:lnTo>
                        <a:pt x="26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856B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95" name="Freeform 108"/>
                <p:cNvSpPr>
                  <a:spLocks/>
                </p:cNvSpPr>
                <p:nvPr/>
              </p:nvSpPr>
              <p:spPr bwMode="auto">
                <a:xfrm>
                  <a:off x="3326" y="2075"/>
                  <a:ext cx="148" cy="235"/>
                </a:xfrm>
                <a:custGeom>
                  <a:avLst/>
                  <a:gdLst>
                    <a:gd name="T0" fmla="*/ 10 w 148"/>
                    <a:gd name="T1" fmla="*/ 0 h 235"/>
                    <a:gd name="T2" fmla="*/ 80 w 148"/>
                    <a:gd name="T3" fmla="*/ 15 h 235"/>
                    <a:gd name="T4" fmla="*/ 123 w 148"/>
                    <a:gd name="T5" fmla="*/ 126 h 235"/>
                    <a:gd name="T6" fmla="*/ 148 w 148"/>
                    <a:gd name="T7" fmla="*/ 235 h 235"/>
                    <a:gd name="T8" fmla="*/ 30 w 148"/>
                    <a:gd name="T9" fmla="*/ 235 h 235"/>
                    <a:gd name="T10" fmla="*/ 0 w 148"/>
                    <a:gd name="T11" fmla="*/ 142 h 235"/>
                    <a:gd name="T12" fmla="*/ 10 w 148"/>
                    <a:gd name="T13" fmla="*/ 0 h 235"/>
                    <a:gd name="T14" fmla="*/ 10 w 148"/>
                    <a:gd name="T15" fmla="*/ 0 h 23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48"/>
                    <a:gd name="T25" fmla="*/ 0 h 235"/>
                    <a:gd name="T26" fmla="*/ 148 w 148"/>
                    <a:gd name="T27" fmla="*/ 235 h 23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48" h="235">
                      <a:moveTo>
                        <a:pt x="10" y="0"/>
                      </a:moveTo>
                      <a:lnTo>
                        <a:pt x="80" y="15"/>
                      </a:lnTo>
                      <a:lnTo>
                        <a:pt x="123" y="126"/>
                      </a:lnTo>
                      <a:lnTo>
                        <a:pt x="148" y="235"/>
                      </a:lnTo>
                      <a:lnTo>
                        <a:pt x="30" y="235"/>
                      </a:lnTo>
                      <a:lnTo>
                        <a:pt x="0" y="14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BDC7F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96" name="Freeform 109"/>
                <p:cNvSpPr>
                  <a:spLocks/>
                </p:cNvSpPr>
                <p:nvPr/>
              </p:nvSpPr>
              <p:spPr bwMode="auto">
                <a:xfrm>
                  <a:off x="3334" y="2256"/>
                  <a:ext cx="233" cy="289"/>
                </a:xfrm>
                <a:custGeom>
                  <a:avLst/>
                  <a:gdLst>
                    <a:gd name="T0" fmla="*/ 183 w 233"/>
                    <a:gd name="T1" fmla="*/ 200 h 289"/>
                    <a:gd name="T2" fmla="*/ 177 w 233"/>
                    <a:gd name="T3" fmla="*/ 215 h 289"/>
                    <a:gd name="T4" fmla="*/ 166 w 233"/>
                    <a:gd name="T5" fmla="*/ 265 h 289"/>
                    <a:gd name="T6" fmla="*/ 96 w 233"/>
                    <a:gd name="T7" fmla="*/ 289 h 289"/>
                    <a:gd name="T8" fmla="*/ 39 w 233"/>
                    <a:gd name="T9" fmla="*/ 285 h 289"/>
                    <a:gd name="T10" fmla="*/ 2 w 233"/>
                    <a:gd name="T11" fmla="*/ 191 h 289"/>
                    <a:gd name="T12" fmla="*/ 0 w 233"/>
                    <a:gd name="T13" fmla="*/ 69 h 289"/>
                    <a:gd name="T14" fmla="*/ 16 w 233"/>
                    <a:gd name="T15" fmla="*/ 45 h 289"/>
                    <a:gd name="T16" fmla="*/ 42 w 233"/>
                    <a:gd name="T17" fmla="*/ 35 h 289"/>
                    <a:gd name="T18" fmla="*/ 70 w 233"/>
                    <a:gd name="T19" fmla="*/ 35 h 289"/>
                    <a:gd name="T20" fmla="*/ 129 w 233"/>
                    <a:gd name="T21" fmla="*/ 8 h 289"/>
                    <a:gd name="T22" fmla="*/ 196 w 233"/>
                    <a:gd name="T23" fmla="*/ 0 h 289"/>
                    <a:gd name="T24" fmla="*/ 233 w 233"/>
                    <a:gd name="T25" fmla="*/ 35 h 289"/>
                    <a:gd name="T26" fmla="*/ 233 w 233"/>
                    <a:gd name="T27" fmla="*/ 128 h 289"/>
                    <a:gd name="T28" fmla="*/ 183 w 233"/>
                    <a:gd name="T29" fmla="*/ 200 h 289"/>
                    <a:gd name="T30" fmla="*/ 183 w 233"/>
                    <a:gd name="T31" fmla="*/ 200 h 28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33"/>
                    <a:gd name="T49" fmla="*/ 0 h 289"/>
                    <a:gd name="T50" fmla="*/ 233 w 233"/>
                    <a:gd name="T51" fmla="*/ 289 h 289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33" h="289">
                      <a:moveTo>
                        <a:pt x="183" y="200"/>
                      </a:moveTo>
                      <a:lnTo>
                        <a:pt x="177" y="215"/>
                      </a:lnTo>
                      <a:lnTo>
                        <a:pt x="166" y="265"/>
                      </a:lnTo>
                      <a:lnTo>
                        <a:pt x="96" y="289"/>
                      </a:lnTo>
                      <a:lnTo>
                        <a:pt x="39" y="285"/>
                      </a:lnTo>
                      <a:lnTo>
                        <a:pt x="2" y="191"/>
                      </a:lnTo>
                      <a:lnTo>
                        <a:pt x="0" y="69"/>
                      </a:lnTo>
                      <a:lnTo>
                        <a:pt x="16" y="45"/>
                      </a:lnTo>
                      <a:lnTo>
                        <a:pt x="42" y="35"/>
                      </a:lnTo>
                      <a:lnTo>
                        <a:pt x="70" y="35"/>
                      </a:lnTo>
                      <a:lnTo>
                        <a:pt x="129" y="8"/>
                      </a:lnTo>
                      <a:lnTo>
                        <a:pt x="196" y="0"/>
                      </a:lnTo>
                      <a:lnTo>
                        <a:pt x="233" y="35"/>
                      </a:lnTo>
                      <a:lnTo>
                        <a:pt x="233" y="128"/>
                      </a:lnTo>
                      <a:lnTo>
                        <a:pt x="183" y="200"/>
                      </a:lnTo>
                      <a:close/>
                    </a:path>
                  </a:pathLst>
                </a:custGeom>
                <a:solidFill>
                  <a:srgbClr val="B8B5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97" name="Freeform 110"/>
                <p:cNvSpPr>
                  <a:spLocks/>
                </p:cNvSpPr>
                <p:nvPr/>
              </p:nvSpPr>
              <p:spPr bwMode="auto">
                <a:xfrm>
                  <a:off x="3395" y="2462"/>
                  <a:ext cx="31" cy="66"/>
                </a:xfrm>
                <a:custGeom>
                  <a:avLst/>
                  <a:gdLst>
                    <a:gd name="T0" fmla="*/ 18 w 31"/>
                    <a:gd name="T1" fmla="*/ 7 h 66"/>
                    <a:gd name="T2" fmla="*/ 31 w 31"/>
                    <a:gd name="T3" fmla="*/ 64 h 66"/>
                    <a:gd name="T4" fmla="*/ 9 w 31"/>
                    <a:gd name="T5" fmla="*/ 66 h 66"/>
                    <a:gd name="T6" fmla="*/ 0 w 31"/>
                    <a:gd name="T7" fmla="*/ 0 h 66"/>
                    <a:gd name="T8" fmla="*/ 18 w 31"/>
                    <a:gd name="T9" fmla="*/ 7 h 66"/>
                    <a:gd name="T10" fmla="*/ 18 w 31"/>
                    <a:gd name="T11" fmla="*/ 7 h 6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1"/>
                    <a:gd name="T19" fmla="*/ 0 h 66"/>
                    <a:gd name="T20" fmla="*/ 31 w 31"/>
                    <a:gd name="T21" fmla="*/ 66 h 6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1" h="66">
                      <a:moveTo>
                        <a:pt x="18" y="7"/>
                      </a:moveTo>
                      <a:lnTo>
                        <a:pt x="31" y="64"/>
                      </a:lnTo>
                      <a:lnTo>
                        <a:pt x="9" y="66"/>
                      </a:lnTo>
                      <a:lnTo>
                        <a:pt x="0" y="0"/>
                      </a:lnTo>
                      <a:lnTo>
                        <a:pt x="18" y="7"/>
                      </a:lnTo>
                      <a:close/>
                    </a:path>
                  </a:pathLst>
                </a:custGeom>
                <a:solidFill>
                  <a:srgbClr val="D6E3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98" name="Freeform 111"/>
                <p:cNvSpPr>
                  <a:spLocks/>
                </p:cNvSpPr>
                <p:nvPr/>
              </p:nvSpPr>
              <p:spPr bwMode="auto">
                <a:xfrm>
                  <a:off x="3530" y="2477"/>
                  <a:ext cx="229" cy="246"/>
                </a:xfrm>
                <a:custGeom>
                  <a:avLst/>
                  <a:gdLst>
                    <a:gd name="T0" fmla="*/ 198 w 229"/>
                    <a:gd name="T1" fmla="*/ 146 h 246"/>
                    <a:gd name="T2" fmla="*/ 202 w 229"/>
                    <a:gd name="T3" fmla="*/ 192 h 246"/>
                    <a:gd name="T4" fmla="*/ 220 w 229"/>
                    <a:gd name="T5" fmla="*/ 194 h 246"/>
                    <a:gd name="T6" fmla="*/ 227 w 229"/>
                    <a:gd name="T7" fmla="*/ 246 h 246"/>
                    <a:gd name="T8" fmla="*/ 179 w 229"/>
                    <a:gd name="T9" fmla="*/ 236 h 246"/>
                    <a:gd name="T10" fmla="*/ 170 w 229"/>
                    <a:gd name="T11" fmla="*/ 205 h 246"/>
                    <a:gd name="T12" fmla="*/ 122 w 229"/>
                    <a:gd name="T13" fmla="*/ 177 h 246"/>
                    <a:gd name="T14" fmla="*/ 15 w 229"/>
                    <a:gd name="T15" fmla="*/ 177 h 246"/>
                    <a:gd name="T16" fmla="*/ 11 w 229"/>
                    <a:gd name="T17" fmla="*/ 157 h 246"/>
                    <a:gd name="T18" fmla="*/ 113 w 229"/>
                    <a:gd name="T19" fmla="*/ 135 h 246"/>
                    <a:gd name="T20" fmla="*/ 124 w 229"/>
                    <a:gd name="T21" fmla="*/ 57 h 246"/>
                    <a:gd name="T22" fmla="*/ 52 w 229"/>
                    <a:gd name="T23" fmla="*/ 77 h 246"/>
                    <a:gd name="T24" fmla="*/ 0 w 229"/>
                    <a:gd name="T25" fmla="*/ 66 h 246"/>
                    <a:gd name="T26" fmla="*/ 0 w 229"/>
                    <a:gd name="T27" fmla="*/ 7 h 246"/>
                    <a:gd name="T28" fmla="*/ 100 w 229"/>
                    <a:gd name="T29" fmla="*/ 0 h 246"/>
                    <a:gd name="T30" fmla="*/ 178 w 229"/>
                    <a:gd name="T31" fmla="*/ 11 h 246"/>
                    <a:gd name="T32" fmla="*/ 216 w 229"/>
                    <a:gd name="T33" fmla="*/ 77 h 246"/>
                    <a:gd name="T34" fmla="*/ 229 w 229"/>
                    <a:gd name="T35" fmla="*/ 111 h 246"/>
                    <a:gd name="T36" fmla="*/ 198 w 229"/>
                    <a:gd name="T37" fmla="*/ 146 h 246"/>
                    <a:gd name="T38" fmla="*/ 198 w 229"/>
                    <a:gd name="T39" fmla="*/ 146 h 24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29"/>
                    <a:gd name="T61" fmla="*/ 0 h 246"/>
                    <a:gd name="T62" fmla="*/ 229 w 229"/>
                    <a:gd name="T63" fmla="*/ 246 h 24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29" h="246">
                      <a:moveTo>
                        <a:pt x="198" y="146"/>
                      </a:moveTo>
                      <a:lnTo>
                        <a:pt x="202" y="192"/>
                      </a:lnTo>
                      <a:lnTo>
                        <a:pt x="220" y="194"/>
                      </a:lnTo>
                      <a:lnTo>
                        <a:pt x="227" y="246"/>
                      </a:lnTo>
                      <a:lnTo>
                        <a:pt x="179" y="236"/>
                      </a:lnTo>
                      <a:lnTo>
                        <a:pt x="170" y="205"/>
                      </a:lnTo>
                      <a:lnTo>
                        <a:pt x="122" y="177"/>
                      </a:lnTo>
                      <a:lnTo>
                        <a:pt x="15" y="177"/>
                      </a:lnTo>
                      <a:lnTo>
                        <a:pt x="11" y="157"/>
                      </a:lnTo>
                      <a:lnTo>
                        <a:pt x="113" y="135"/>
                      </a:lnTo>
                      <a:lnTo>
                        <a:pt x="124" y="57"/>
                      </a:lnTo>
                      <a:lnTo>
                        <a:pt x="52" y="77"/>
                      </a:lnTo>
                      <a:lnTo>
                        <a:pt x="0" y="66"/>
                      </a:lnTo>
                      <a:lnTo>
                        <a:pt x="0" y="7"/>
                      </a:lnTo>
                      <a:lnTo>
                        <a:pt x="100" y="0"/>
                      </a:lnTo>
                      <a:lnTo>
                        <a:pt x="178" y="11"/>
                      </a:lnTo>
                      <a:lnTo>
                        <a:pt x="216" y="77"/>
                      </a:lnTo>
                      <a:lnTo>
                        <a:pt x="229" y="111"/>
                      </a:lnTo>
                      <a:lnTo>
                        <a:pt x="198" y="146"/>
                      </a:lnTo>
                      <a:close/>
                    </a:path>
                  </a:pathLst>
                </a:custGeom>
                <a:solidFill>
                  <a:srgbClr val="8075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399" name="Freeform 112"/>
                <p:cNvSpPr>
                  <a:spLocks/>
                </p:cNvSpPr>
                <p:nvPr/>
              </p:nvSpPr>
              <p:spPr bwMode="auto">
                <a:xfrm>
                  <a:off x="3158" y="2460"/>
                  <a:ext cx="599" cy="442"/>
                </a:xfrm>
                <a:custGeom>
                  <a:avLst/>
                  <a:gdLst>
                    <a:gd name="T0" fmla="*/ 276 w 599"/>
                    <a:gd name="T1" fmla="*/ 15 h 442"/>
                    <a:gd name="T2" fmla="*/ 291 w 599"/>
                    <a:gd name="T3" fmla="*/ 35 h 442"/>
                    <a:gd name="T4" fmla="*/ 266 w 599"/>
                    <a:gd name="T5" fmla="*/ 78 h 442"/>
                    <a:gd name="T6" fmla="*/ 229 w 599"/>
                    <a:gd name="T7" fmla="*/ 78 h 442"/>
                    <a:gd name="T8" fmla="*/ 165 w 599"/>
                    <a:gd name="T9" fmla="*/ 50 h 442"/>
                    <a:gd name="T10" fmla="*/ 143 w 599"/>
                    <a:gd name="T11" fmla="*/ 96 h 442"/>
                    <a:gd name="T12" fmla="*/ 122 w 599"/>
                    <a:gd name="T13" fmla="*/ 91 h 442"/>
                    <a:gd name="T14" fmla="*/ 57 w 599"/>
                    <a:gd name="T15" fmla="*/ 129 h 442"/>
                    <a:gd name="T16" fmla="*/ 30 w 599"/>
                    <a:gd name="T17" fmla="*/ 187 h 442"/>
                    <a:gd name="T18" fmla="*/ 0 w 599"/>
                    <a:gd name="T19" fmla="*/ 233 h 442"/>
                    <a:gd name="T20" fmla="*/ 69 w 599"/>
                    <a:gd name="T21" fmla="*/ 233 h 442"/>
                    <a:gd name="T22" fmla="*/ 89 w 599"/>
                    <a:gd name="T23" fmla="*/ 203 h 442"/>
                    <a:gd name="T24" fmla="*/ 100 w 599"/>
                    <a:gd name="T25" fmla="*/ 144 h 442"/>
                    <a:gd name="T26" fmla="*/ 139 w 599"/>
                    <a:gd name="T27" fmla="*/ 142 h 442"/>
                    <a:gd name="T28" fmla="*/ 168 w 599"/>
                    <a:gd name="T29" fmla="*/ 146 h 442"/>
                    <a:gd name="T30" fmla="*/ 159 w 599"/>
                    <a:gd name="T31" fmla="*/ 94 h 442"/>
                    <a:gd name="T32" fmla="*/ 213 w 599"/>
                    <a:gd name="T33" fmla="*/ 103 h 442"/>
                    <a:gd name="T34" fmla="*/ 250 w 599"/>
                    <a:gd name="T35" fmla="*/ 370 h 442"/>
                    <a:gd name="T36" fmla="*/ 285 w 599"/>
                    <a:gd name="T37" fmla="*/ 418 h 442"/>
                    <a:gd name="T38" fmla="*/ 307 w 599"/>
                    <a:gd name="T39" fmla="*/ 413 h 442"/>
                    <a:gd name="T40" fmla="*/ 361 w 599"/>
                    <a:gd name="T41" fmla="*/ 400 h 442"/>
                    <a:gd name="T42" fmla="*/ 303 w 599"/>
                    <a:gd name="T43" fmla="*/ 377 h 442"/>
                    <a:gd name="T44" fmla="*/ 283 w 599"/>
                    <a:gd name="T45" fmla="*/ 370 h 442"/>
                    <a:gd name="T46" fmla="*/ 328 w 599"/>
                    <a:gd name="T47" fmla="*/ 340 h 442"/>
                    <a:gd name="T48" fmla="*/ 402 w 599"/>
                    <a:gd name="T49" fmla="*/ 355 h 442"/>
                    <a:gd name="T50" fmla="*/ 479 w 599"/>
                    <a:gd name="T51" fmla="*/ 331 h 442"/>
                    <a:gd name="T52" fmla="*/ 346 w 599"/>
                    <a:gd name="T53" fmla="*/ 298 h 442"/>
                    <a:gd name="T54" fmla="*/ 339 w 599"/>
                    <a:gd name="T55" fmla="*/ 272 h 442"/>
                    <a:gd name="T56" fmla="*/ 303 w 599"/>
                    <a:gd name="T57" fmla="*/ 233 h 442"/>
                    <a:gd name="T58" fmla="*/ 342 w 599"/>
                    <a:gd name="T59" fmla="*/ 222 h 442"/>
                    <a:gd name="T60" fmla="*/ 422 w 599"/>
                    <a:gd name="T61" fmla="*/ 222 h 442"/>
                    <a:gd name="T62" fmla="*/ 394 w 599"/>
                    <a:gd name="T63" fmla="*/ 185 h 442"/>
                    <a:gd name="T64" fmla="*/ 492 w 599"/>
                    <a:gd name="T65" fmla="*/ 174 h 442"/>
                    <a:gd name="T66" fmla="*/ 599 w 599"/>
                    <a:gd name="T67" fmla="*/ 128 h 442"/>
                    <a:gd name="T68" fmla="*/ 522 w 599"/>
                    <a:gd name="T69" fmla="*/ 94 h 442"/>
                    <a:gd name="T70" fmla="*/ 426 w 599"/>
                    <a:gd name="T71" fmla="*/ 85 h 442"/>
                    <a:gd name="T72" fmla="*/ 414 w 599"/>
                    <a:gd name="T73" fmla="*/ 83 h 442"/>
                    <a:gd name="T74" fmla="*/ 383 w 599"/>
                    <a:gd name="T75" fmla="*/ 9 h 442"/>
                    <a:gd name="T76" fmla="*/ 333 w 599"/>
                    <a:gd name="T77" fmla="*/ 0 h 442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599"/>
                    <a:gd name="T118" fmla="*/ 0 h 442"/>
                    <a:gd name="T119" fmla="*/ 599 w 599"/>
                    <a:gd name="T120" fmla="*/ 442 h 442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599" h="442">
                      <a:moveTo>
                        <a:pt x="333" y="0"/>
                      </a:moveTo>
                      <a:lnTo>
                        <a:pt x="276" y="15"/>
                      </a:lnTo>
                      <a:lnTo>
                        <a:pt x="328" y="37"/>
                      </a:lnTo>
                      <a:lnTo>
                        <a:pt x="291" y="35"/>
                      </a:lnTo>
                      <a:lnTo>
                        <a:pt x="291" y="68"/>
                      </a:lnTo>
                      <a:lnTo>
                        <a:pt x="266" y="78"/>
                      </a:lnTo>
                      <a:lnTo>
                        <a:pt x="233" y="55"/>
                      </a:lnTo>
                      <a:lnTo>
                        <a:pt x="229" y="78"/>
                      </a:lnTo>
                      <a:lnTo>
                        <a:pt x="196" y="65"/>
                      </a:lnTo>
                      <a:lnTo>
                        <a:pt x="165" y="50"/>
                      </a:lnTo>
                      <a:lnTo>
                        <a:pt x="135" y="48"/>
                      </a:lnTo>
                      <a:lnTo>
                        <a:pt x="143" y="96"/>
                      </a:lnTo>
                      <a:lnTo>
                        <a:pt x="137" y="120"/>
                      </a:lnTo>
                      <a:lnTo>
                        <a:pt x="122" y="91"/>
                      </a:lnTo>
                      <a:lnTo>
                        <a:pt x="85" y="124"/>
                      </a:lnTo>
                      <a:lnTo>
                        <a:pt x="57" y="129"/>
                      </a:lnTo>
                      <a:lnTo>
                        <a:pt x="22" y="174"/>
                      </a:lnTo>
                      <a:lnTo>
                        <a:pt x="30" y="187"/>
                      </a:lnTo>
                      <a:lnTo>
                        <a:pt x="2" y="203"/>
                      </a:lnTo>
                      <a:lnTo>
                        <a:pt x="0" y="233"/>
                      </a:lnTo>
                      <a:lnTo>
                        <a:pt x="57" y="220"/>
                      </a:lnTo>
                      <a:lnTo>
                        <a:pt x="69" y="233"/>
                      </a:lnTo>
                      <a:lnTo>
                        <a:pt x="89" y="224"/>
                      </a:lnTo>
                      <a:lnTo>
                        <a:pt x="89" y="203"/>
                      </a:lnTo>
                      <a:lnTo>
                        <a:pt x="118" y="178"/>
                      </a:lnTo>
                      <a:lnTo>
                        <a:pt x="100" y="144"/>
                      </a:lnTo>
                      <a:lnTo>
                        <a:pt x="111" y="137"/>
                      </a:lnTo>
                      <a:lnTo>
                        <a:pt x="139" y="142"/>
                      </a:lnTo>
                      <a:lnTo>
                        <a:pt x="150" y="118"/>
                      </a:lnTo>
                      <a:lnTo>
                        <a:pt x="168" y="146"/>
                      </a:lnTo>
                      <a:lnTo>
                        <a:pt x="178" y="137"/>
                      </a:lnTo>
                      <a:lnTo>
                        <a:pt x="159" y="94"/>
                      </a:lnTo>
                      <a:lnTo>
                        <a:pt x="176" y="113"/>
                      </a:lnTo>
                      <a:lnTo>
                        <a:pt x="213" y="103"/>
                      </a:lnTo>
                      <a:lnTo>
                        <a:pt x="229" y="228"/>
                      </a:lnTo>
                      <a:lnTo>
                        <a:pt x="250" y="370"/>
                      </a:lnTo>
                      <a:lnTo>
                        <a:pt x="255" y="418"/>
                      </a:lnTo>
                      <a:lnTo>
                        <a:pt x="285" y="418"/>
                      </a:lnTo>
                      <a:lnTo>
                        <a:pt x="307" y="442"/>
                      </a:lnTo>
                      <a:lnTo>
                        <a:pt x="307" y="413"/>
                      </a:lnTo>
                      <a:lnTo>
                        <a:pt x="353" y="411"/>
                      </a:lnTo>
                      <a:lnTo>
                        <a:pt x="361" y="400"/>
                      </a:lnTo>
                      <a:lnTo>
                        <a:pt x="333" y="400"/>
                      </a:lnTo>
                      <a:lnTo>
                        <a:pt x="303" y="377"/>
                      </a:lnTo>
                      <a:lnTo>
                        <a:pt x="270" y="383"/>
                      </a:lnTo>
                      <a:lnTo>
                        <a:pt x="283" y="370"/>
                      </a:lnTo>
                      <a:lnTo>
                        <a:pt x="316" y="357"/>
                      </a:lnTo>
                      <a:lnTo>
                        <a:pt x="328" y="340"/>
                      </a:lnTo>
                      <a:lnTo>
                        <a:pt x="376" y="340"/>
                      </a:lnTo>
                      <a:lnTo>
                        <a:pt x="402" y="355"/>
                      </a:lnTo>
                      <a:lnTo>
                        <a:pt x="498" y="346"/>
                      </a:lnTo>
                      <a:lnTo>
                        <a:pt x="479" y="331"/>
                      </a:lnTo>
                      <a:lnTo>
                        <a:pt x="403" y="331"/>
                      </a:lnTo>
                      <a:lnTo>
                        <a:pt x="346" y="298"/>
                      </a:lnTo>
                      <a:lnTo>
                        <a:pt x="333" y="300"/>
                      </a:lnTo>
                      <a:lnTo>
                        <a:pt x="339" y="272"/>
                      </a:lnTo>
                      <a:lnTo>
                        <a:pt x="302" y="277"/>
                      </a:lnTo>
                      <a:lnTo>
                        <a:pt x="303" y="233"/>
                      </a:lnTo>
                      <a:lnTo>
                        <a:pt x="339" y="252"/>
                      </a:lnTo>
                      <a:lnTo>
                        <a:pt x="342" y="222"/>
                      </a:lnTo>
                      <a:lnTo>
                        <a:pt x="392" y="233"/>
                      </a:lnTo>
                      <a:lnTo>
                        <a:pt x="422" y="222"/>
                      </a:lnTo>
                      <a:lnTo>
                        <a:pt x="422" y="194"/>
                      </a:lnTo>
                      <a:lnTo>
                        <a:pt x="394" y="185"/>
                      </a:lnTo>
                      <a:lnTo>
                        <a:pt x="414" y="181"/>
                      </a:lnTo>
                      <a:lnTo>
                        <a:pt x="492" y="174"/>
                      </a:lnTo>
                      <a:lnTo>
                        <a:pt x="522" y="176"/>
                      </a:lnTo>
                      <a:lnTo>
                        <a:pt x="599" y="128"/>
                      </a:lnTo>
                      <a:lnTo>
                        <a:pt x="588" y="94"/>
                      </a:lnTo>
                      <a:lnTo>
                        <a:pt x="522" y="94"/>
                      </a:lnTo>
                      <a:lnTo>
                        <a:pt x="481" y="68"/>
                      </a:lnTo>
                      <a:lnTo>
                        <a:pt x="426" y="85"/>
                      </a:lnTo>
                      <a:lnTo>
                        <a:pt x="424" y="63"/>
                      </a:lnTo>
                      <a:lnTo>
                        <a:pt x="414" y="83"/>
                      </a:lnTo>
                      <a:lnTo>
                        <a:pt x="383" y="66"/>
                      </a:lnTo>
                      <a:lnTo>
                        <a:pt x="383" y="9"/>
                      </a:lnTo>
                      <a:lnTo>
                        <a:pt x="333" y="0"/>
                      </a:lnTo>
                      <a:close/>
                    </a:path>
                  </a:pathLst>
                </a:custGeom>
                <a:solidFill>
                  <a:srgbClr val="B39C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00" name="Freeform 113"/>
                <p:cNvSpPr>
                  <a:spLocks/>
                </p:cNvSpPr>
                <p:nvPr/>
              </p:nvSpPr>
              <p:spPr bwMode="auto">
                <a:xfrm>
                  <a:off x="3406" y="2401"/>
                  <a:ext cx="87" cy="98"/>
                </a:xfrm>
                <a:custGeom>
                  <a:avLst/>
                  <a:gdLst>
                    <a:gd name="T0" fmla="*/ 87 w 87"/>
                    <a:gd name="T1" fmla="*/ 38 h 98"/>
                    <a:gd name="T2" fmla="*/ 68 w 87"/>
                    <a:gd name="T3" fmla="*/ 29 h 98"/>
                    <a:gd name="T4" fmla="*/ 61 w 87"/>
                    <a:gd name="T5" fmla="*/ 0 h 98"/>
                    <a:gd name="T6" fmla="*/ 48 w 87"/>
                    <a:gd name="T7" fmla="*/ 3 h 98"/>
                    <a:gd name="T8" fmla="*/ 52 w 87"/>
                    <a:gd name="T9" fmla="*/ 31 h 98"/>
                    <a:gd name="T10" fmla="*/ 18 w 87"/>
                    <a:gd name="T11" fmla="*/ 50 h 98"/>
                    <a:gd name="T12" fmla="*/ 0 w 87"/>
                    <a:gd name="T13" fmla="*/ 57 h 98"/>
                    <a:gd name="T14" fmla="*/ 18 w 87"/>
                    <a:gd name="T15" fmla="*/ 98 h 98"/>
                    <a:gd name="T16" fmla="*/ 22 w 87"/>
                    <a:gd name="T17" fmla="*/ 81 h 98"/>
                    <a:gd name="T18" fmla="*/ 61 w 87"/>
                    <a:gd name="T19" fmla="*/ 42 h 98"/>
                    <a:gd name="T20" fmla="*/ 85 w 87"/>
                    <a:gd name="T21" fmla="*/ 53 h 98"/>
                    <a:gd name="T22" fmla="*/ 87 w 87"/>
                    <a:gd name="T23" fmla="*/ 38 h 98"/>
                    <a:gd name="T24" fmla="*/ 87 w 87"/>
                    <a:gd name="T25" fmla="*/ 38 h 9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87"/>
                    <a:gd name="T40" fmla="*/ 0 h 98"/>
                    <a:gd name="T41" fmla="*/ 87 w 87"/>
                    <a:gd name="T42" fmla="*/ 98 h 98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87" h="98">
                      <a:moveTo>
                        <a:pt x="87" y="38"/>
                      </a:moveTo>
                      <a:lnTo>
                        <a:pt x="68" y="29"/>
                      </a:lnTo>
                      <a:lnTo>
                        <a:pt x="61" y="0"/>
                      </a:lnTo>
                      <a:lnTo>
                        <a:pt x="48" y="3"/>
                      </a:lnTo>
                      <a:lnTo>
                        <a:pt x="52" y="31"/>
                      </a:lnTo>
                      <a:lnTo>
                        <a:pt x="18" y="50"/>
                      </a:lnTo>
                      <a:lnTo>
                        <a:pt x="0" y="57"/>
                      </a:lnTo>
                      <a:lnTo>
                        <a:pt x="18" y="98"/>
                      </a:lnTo>
                      <a:lnTo>
                        <a:pt x="22" y="81"/>
                      </a:lnTo>
                      <a:lnTo>
                        <a:pt x="61" y="42"/>
                      </a:lnTo>
                      <a:lnTo>
                        <a:pt x="85" y="53"/>
                      </a:lnTo>
                      <a:lnTo>
                        <a:pt x="87" y="38"/>
                      </a:lnTo>
                      <a:close/>
                    </a:path>
                  </a:pathLst>
                </a:custGeom>
                <a:solidFill>
                  <a:srgbClr val="AD8A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01" name="Freeform 114"/>
                <p:cNvSpPr>
                  <a:spLocks/>
                </p:cNvSpPr>
                <p:nvPr/>
              </p:nvSpPr>
              <p:spPr bwMode="auto">
                <a:xfrm>
                  <a:off x="3360" y="2204"/>
                  <a:ext cx="61" cy="104"/>
                </a:xfrm>
                <a:custGeom>
                  <a:avLst/>
                  <a:gdLst>
                    <a:gd name="T0" fmla="*/ 35 w 61"/>
                    <a:gd name="T1" fmla="*/ 0 h 104"/>
                    <a:gd name="T2" fmla="*/ 0 w 61"/>
                    <a:gd name="T3" fmla="*/ 13 h 104"/>
                    <a:gd name="T4" fmla="*/ 16 w 61"/>
                    <a:gd name="T5" fmla="*/ 39 h 104"/>
                    <a:gd name="T6" fmla="*/ 5 w 61"/>
                    <a:gd name="T7" fmla="*/ 80 h 104"/>
                    <a:gd name="T8" fmla="*/ 24 w 61"/>
                    <a:gd name="T9" fmla="*/ 104 h 104"/>
                    <a:gd name="T10" fmla="*/ 61 w 61"/>
                    <a:gd name="T11" fmla="*/ 74 h 104"/>
                    <a:gd name="T12" fmla="*/ 57 w 61"/>
                    <a:gd name="T13" fmla="*/ 19 h 104"/>
                    <a:gd name="T14" fmla="*/ 35 w 61"/>
                    <a:gd name="T15" fmla="*/ 0 h 104"/>
                    <a:gd name="T16" fmla="*/ 35 w 61"/>
                    <a:gd name="T17" fmla="*/ 0 h 10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1"/>
                    <a:gd name="T28" fmla="*/ 0 h 104"/>
                    <a:gd name="T29" fmla="*/ 61 w 61"/>
                    <a:gd name="T30" fmla="*/ 104 h 10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1" h="104">
                      <a:moveTo>
                        <a:pt x="35" y="0"/>
                      </a:moveTo>
                      <a:lnTo>
                        <a:pt x="0" y="13"/>
                      </a:lnTo>
                      <a:lnTo>
                        <a:pt x="16" y="39"/>
                      </a:lnTo>
                      <a:lnTo>
                        <a:pt x="5" y="80"/>
                      </a:lnTo>
                      <a:lnTo>
                        <a:pt x="24" y="104"/>
                      </a:lnTo>
                      <a:lnTo>
                        <a:pt x="61" y="74"/>
                      </a:lnTo>
                      <a:lnTo>
                        <a:pt x="57" y="19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02" name="Freeform 115"/>
                <p:cNvSpPr>
                  <a:spLocks/>
                </p:cNvSpPr>
                <p:nvPr/>
              </p:nvSpPr>
              <p:spPr bwMode="auto">
                <a:xfrm>
                  <a:off x="3193" y="2175"/>
                  <a:ext cx="183" cy="366"/>
                </a:xfrm>
                <a:custGeom>
                  <a:avLst/>
                  <a:gdLst>
                    <a:gd name="T0" fmla="*/ 83 w 183"/>
                    <a:gd name="T1" fmla="*/ 0 h 366"/>
                    <a:gd name="T2" fmla="*/ 82 w 183"/>
                    <a:gd name="T3" fmla="*/ 46 h 366"/>
                    <a:gd name="T4" fmla="*/ 95 w 183"/>
                    <a:gd name="T5" fmla="*/ 139 h 366"/>
                    <a:gd name="T6" fmla="*/ 80 w 183"/>
                    <a:gd name="T7" fmla="*/ 135 h 366"/>
                    <a:gd name="T8" fmla="*/ 11 w 183"/>
                    <a:gd name="T9" fmla="*/ 96 h 366"/>
                    <a:gd name="T10" fmla="*/ 0 w 183"/>
                    <a:gd name="T11" fmla="*/ 105 h 366"/>
                    <a:gd name="T12" fmla="*/ 61 w 183"/>
                    <a:gd name="T13" fmla="*/ 155 h 366"/>
                    <a:gd name="T14" fmla="*/ 91 w 183"/>
                    <a:gd name="T15" fmla="*/ 187 h 366"/>
                    <a:gd name="T16" fmla="*/ 100 w 183"/>
                    <a:gd name="T17" fmla="*/ 229 h 366"/>
                    <a:gd name="T18" fmla="*/ 102 w 183"/>
                    <a:gd name="T19" fmla="*/ 285 h 366"/>
                    <a:gd name="T20" fmla="*/ 124 w 183"/>
                    <a:gd name="T21" fmla="*/ 335 h 366"/>
                    <a:gd name="T22" fmla="*/ 154 w 183"/>
                    <a:gd name="T23" fmla="*/ 359 h 366"/>
                    <a:gd name="T24" fmla="*/ 183 w 183"/>
                    <a:gd name="T25" fmla="*/ 366 h 366"/>
                    <a:gd name="T26" fmla="*/ 169 w 183"/>
                    <a:gd name="T27" fmla="*/ 322 h 366"/>
                    <a:gd name="T28" fmla="*/ 163 w 183"/>
                    <a:gd name="T29" fmla="*/ 259 h 366"/>
                    <a:gd name="T30" fmla="*/ 161 w 183"/>
                    <a:gd name="T31" fmla="*/ 172 h 366"/>
                    <a:gd name="T32" fmla="*/ 157 w 183"/>
                    <a:gd name="T33" fmla="*/ 131 h 366"/>
                    <a:gd name="T34" fmla="*/ 145 w 183"/>
                    <a:gd name="T35" fmla="*/ 29 h 366"/>
                    <a:gd name="T36" fmla="*/ 83 w 183"/>
                    <a:gd name="T37" fmla="*/ 0 h 366"/>
                    <a:gd name="T38" fmla="*/ 83 w 183"/>
                    <a:gd name="T39" fmla="*/ 0 h 36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83"/>
                    <a:gd name="T61" fmla="*/ 0 h 366"/>
                    <a:gd name="T62" fmla="*/ 183 w 183"/>
                    <a:gd name="T63" fmla="*/ 366 h 36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83" h="366">
                      <a:moveTo>
                        <a:pt x="83" y="0"/>
                      </a:moveTo>
                      <a:lnTo>
                        <a:pt x="82" y="46"/>
                      </a:lnTo>
                      <a:lnTo>
                        <a:pt x="95" y="139"/>
                      </a:lnTo>
                      <a:lnTo>
                        <a:pt x="80" y="135"/>
                      </a:lnTo>
                      <a:lnTo>
                        <a:pt x="11" y="96"/>
                      </a:lnTo>
                      <a:lnTo>
                        <a:pt x="0" y="105"/>
                      </a:lnTo>
                      <a:lnTo>
                        <a:pt x="61" y="155"/>
                      </a:lnTo>
                      <a:lnTo>
                        <a:pt x="91" y="187"/>
                      </a:lnTo>
                      <a:lnTo>
                        <a:pt x="100" y="229"/>
                      </a:lnTo>
                      <a:lnTo>
                        <a:pt x="102" y="285"/>
                      </a:lnTo>
                      <a:lnTo>
                        <a:pt x="124" y="335"/>
                      </a:lnTo>
                      <a:lnTo>
                        <a:pt x="154" y="359"/>
                      </a:lnTo>
                      <a:lnTo>
                        <a:pt x="183" y="366"/>
                      </a:lnTo>
                      <a:lnTo>
                        <a:pt x="169" y="322"/>
                      </a:lnTo>
                      <a:lnTo>
                        <a:pt x="163" y="259"/>
                      </a:lnTo>
                      <a:lnTo>
                        <a:pt x="161" y="172"/>
                      </a:lnTo>
                      <a:lnTo>
                        <a:pt x="157" y="131"/>
                      </a:lnTo>
                      <a:lnTo>
                        <a:pt x="145" y="29"/>
                      </a:lnTo>
                      <a:lnTo>
                        <a:pt x="83" y="0"/>
                      </a:lnTo>
                      <a:close/>
                    </a:path>
                  </a:pathLst>
                </a:custGeom>
                <a:solidFill>
                  <a:srgbClr val="7557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03" name="Freeform 116"/>
                <p:cNvSpPr>
                  <a:spLocks/>
                </p:cNvSpPr>
                <p:nvPr/>
              </p:nvSpPr>
              <p:spPr bwMode="auto">
                <a:xfrm>
                  <a:off x="3306" y="2191"/>
                  <a:ext cx="207" cy="156"/>
                </a:xfrm>
                <a:custGeom>
                  <a:avLst/>
                  <a:gdLst>
                    <a:gd name="T0" fmla="*/ 187 w 207"/>
                    <a:gd name="T1" fmla="*/ 80 h 156"/>
                    <a:gd name="T2" fmla="*/ 135 w 207"/>
                    <a:gd name="T3" fmla="*/ 104 h 156"/>
                    <a:gd name="T4" fmla="*/ 102 w 207"/>
                    <a:gd name="T5" fmla="*/ 130 h 156"/>
                    <a:gd name="T6" fmla="*/ 81 w 207"/>
                    <a:gd name="T7" fmla="*/ 110 h 156"/>
                    <a:gd name="T8" fmla="*/ 44 w 207"/>
                    <a:gd name="T9" fmla="*/ 121 h 156"/>
                    <a:gd name="T10" fmla="*/ 44 w 207"/>
                    <a:gd name="T11" fmla="*/ 156 h 156"/>
                    <a:gd name="T12" fmla="*/ 0 w 207"/>
                    <a:gd name="T13" fmla="*/ 71 h 156"/>
                    <a:gd name="T14" fmla="*/ 26 w 207"/>
                    <a:gd name="T15" fmla="*/ 39 h 156"/>
                    <a:gd name="T16" fmla="*/ 24 w 207"/>
                    <a:gd name="T17" fmla="*/ 0 h 156"/>
                    <a:gd name="T18" fmla="*/ 39 w 207"/>
                    <a:gd name="T19" fmla="*/ 13 h 156"/>
                    <a:gd name="T20" fmla="*/ 44 w 207"/>
                    <a:gd name="T21" fmla="*/ 86 h 156"/>
                    <a:gd name="T22" fmla="*/ 59 w 207"/>
                    <a:gd name="T23" fmla="*/ 100 h 156"/>
                    <a:gd name="T24" fmla="*/ 113 w 207"/>
                    <a:gd name="T25" fmla="*/ 87 h 156"/>
                    <a:gd name="T26" fmla="*/ 165 w 207"/>
                    <a:gd name="T27" fmla="*/ 50 h 156"/>
                    <a:gd name="T28" fmla="*/ 205 w 207"/>
                    <a:gd name="T29" fmla="*/ 52 h 156"/>
                    <a:gd name="T30" fmla="*/ 207 w 207"/>
                    <a:gd name="T31" fmla="*/ 82 h 156"/>
                    <a:gd name="T32" fmla="*/ 187 w 207"/>
                    <a:gd name="T33" fmla="*/ 80 h 156"/>
                    <a:gd name="T34" fmla="*/ 187 w 207"/>
                    <a:gd name="T35" fmla="*/ 80 h 15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07"/>
                    <a:gd name="T55" fmla="*/ 0 h 156"/>
                    <a:gd name="T56" fmla="*/ 207 w 207"/>
                    <a:gd name="T57" fmla="*/ 156 h 15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07" h="156">
                      <a:moveTo>
                        <a:pt x="187" y="80"/>
                      </a:moveTo>
                      <a:lnTo>
                        <a:pt x="135" y="104"/>
                      </a:lnTo>
                      <a:lnTo>
                        <a:pt x="102" y="130"/>
                      </a:lnTo>
                      <a:lnTo>
                        <a:pt x="81" y="110"/>
                      </a:lnTo>
                      <a:lnTo>
                        <a:pt x="44" y="121"/>
                      </a:lnTo>
                      <a:lnTo>
                        <a:pt x="44" y="156"/>
                      </a:lnTo>
                      <a:lnTo>
                        <a:pt x="0" y="71"/>
                      </a:lnTo>
                      <a:lnTo>
                        <a:pt x="26" y="39"/>
                      </a:lnTo>
                      <a:lnTo>
                        <a:pt x="24" y="0"/>
                      </a:lnTo>
                      <a:lnTo>
                        <a:pt x="39" y="13"/>
                      </a:lnTo>
                      <a:lnTo>
                        <a:pt x="44" y="86"/>
                      </a:lnTo>
                      <a:lnTo>
                        <a:pt x="59" y="100"/>
                      </a:lnTo>
                      <a:lnTo>
                        <a:pt x="113" y="87"/>
                      </a:lnTo>
                      <a:lnTo>
                        <a:pt x="165" y="50"/>
                      </a:lnTo>
                      <a:lnTo>
                        <a:pt x="205" y="52"/>
                      </a:lnTo>
                      <a:lnTo>
                        <a:pt x="207" y="82"/>
                      </a:lnTo>
                      <a:lnTo>
                        <a:pt x="187" y="80"/>
                      </a:lnTo>
                      <a:close/>
                    </a:path>
                  </a:pathLst>
                </a:custGeom>
                <a:solidFill>
                  <a:srgbClr val="A685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04" name="Freeform 117"/>
                <p:cNvSpPr>
                  <a:spLocks/>
                </p:cNvSpPr>
                <p:nvPr/>
              </p:nvSpPr>
              <p:spPr bwMode="auto">
                <a:xfrm>
                  <a:off x="3428" y="2273"/>
                  <a:ext cx="178" cy="87"/>
                </a:xfrm>
                <a:custGeom>
                  <a:avLst/>
                  <a:gdLst>
                    <a:gd name="T0" fmla="*/ 15 w 178"/>
                    <a:gd name="T1" fmla="*/ 87 h 87"/>
                    <a:gd name="T2" fmla="*/ 0 w 178"/>
                    <a:gd name="T3" fmla="*/ 48 h 87"/>
                    <a:gd name="T4" fmla="*/ 35 w 178"/>
                    <a:gd name="T5" fmla="*/ 28 h 87"/>
                    <a:gd name="T6" fmla="*/ 87 w 178"/>
                    <a:gd name="T7" fmla="*/ 18 h 87"/>
                    <a:gd name="T8" fmla="*/ 91 w 178"/>
                    <a:gd name="T9" fmla="*/ 0 h 87"/>
                    <a:gd name="T10" fmla="*/ 174 w 178"/>
                    <a:gd name="T11" fmla="*/ 33 h 87"/>
                    <a:gd name="T12" fmla="*/ 178 w 178"/>
                    <a:gd name="T13" fmla="*/ 65 h 87"/>
                    <a:gd name="T14" fmla="*/ 130 w 178"/>
                    <a:gd name="T15" fmla="*/ 72 h 87"/>
                    <a:gd name="T16" fmla="*/ 28 w 178"/>
                    <a:gd name="T17" fmla="*/ 87 h 87"/>
                    <a:gd name="T18" fmla="*/ 15 w 178"/>
                    <a:gd name="T19" fmla="*/ 87 h 87"/>
                    <a:gd name="T20" fmla="*/ 15 w 178"/>
                    <a:gd name="T21" fmla="*/ 87 h 8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78"/>
                    <a:gd name="T34" fmla="*/ 0 h 87"/>
                    <a:gd name="T35" fmla="*/ 178 w 178"/>
                    <a:gd name="T36" fmla="*/ 87 h 8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78" h="87">
                      <a:moveTo>
                        <a:pt x="15" y="87"/>
                      </a:moveTo>
                      <a:lnTo>
                        <a:pt x="0" y="48"/>
                      </a:lnTo>
                      <a:lnTo>
                        <a:pt x="35" y="28"/>
                      </a:lnTo>
                      <a:lnTo>
                        <a:pt x="87" y="18"/>
                      </a:lnTo>
                      <a:lnTo>
                        <a:pt x="91" y="0"/>
                      </a:lnTo>
                      <a:lnTo>
                        <a:pt x="174" y="33"/>
                      </a:lnTo>
                      <a:lnTo>
                        <a:pt x="178" y="65"/>
                      </a:lnTo>
                      <a:lnTo>
                        <a:pt x="130" y="72"/>
                      </a:lnTo>
                      <a:lnTo>
                        <a:pt x="28" y="87"/>
                      </a:lnTo>
                      <a:lnTo>
                        <a:pt x="15" y="87"/>
                      </a:lnTo>
                      <a:close/>
                    </a:path>
                  </a:pathLst>
                </a:custGeom>
                <a:solidFill>
                  <a:srgbClr val="B8B3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05" name="Freeform 118"/>
                <p:cNvSpPr>
                  <a:spLocks/>
                </p:cNvSpPr>
                <p:nvPr/>
              </p:nvSpPr>
              <p:spPr bwMode="auto">
                <a:xfrm>
                  <a:off x="3456" y="2306"/>
                  <a:ext cx="72" cy="48"/>
                </a:xfrm>
                <a:custGeom>
                  <a:avLst/>
                  <a:gdLst>
                    <a:gd name="T0" fmla="*/ 72 w 72"/>
                    <a:gd name="T1" fmla="*/ 35 h 48"/>
                    <a:gd name="T2" fmla="*/ 44 w 72"/>
                    <a:gd name="T3" fmla="*/ 0 h 48"/>
                    <a:gd name="T4" fmla="*/ 24 w 72"/>
                    <a:gd name="T5" fmla="*/ 4 h 48"/>
                    <a:gd name="T6" fmla="*/ 4 w 72"/>
                    <a:gd name="T7" fmla="*/ 26 h 48"/>
                    <a:gd name="T8" fmla="*/ 0 w 72"/>
                    <a:gd name="T9" fmla="*/ 48 h 48"/>
                    <a:gd name="T10" fmla="*/ 72 w 72"/>
                    <a:gd name="T11" fmla="*/ 35 h 48"/>
                    <a:gd name="T12" fmla="*/ 72 w 72"/>
                    <a:gd name="T13" fmla="*/ 35 h 4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2"/>
                    <a:gd name="T22" fmla="*/ 0 h 48"/>
                    <a:gd name="T23" fmla="*/ 72 w 72"/>
                    <a:gd name="T24" fmla="*/ 48 h 4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2" h="48">
                      <a:moveTo>
                        <a:pt x="72" y="35"/>
                      </a:moveTo>
                      <a:lnTo>
                        <a:pt x="44" y="0"/>
                      </a:lnTo>
                      <a:lnTo>
                        <a:pt x="24" y="4"/>
                      </a:lnTo>
                      <a:lnTo>
                        <a:pt x="4" y="26"/>
                      </a:lnTo>
                      <a:lnTo>
                        <a:pt x="0" y="48"/>
                      </a:lnTo>
                      <a:lnTo>
                        <a:pt x="72" y="35"/>
                      </a:lnTo>
                      <a:close/>
                    </a:path>
                  </a:pathLst>
                </a:custGeom>
                <a:solidFill>
                  <a:srgbClr val="A67A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06" name="Freeform 119"/>
                <p:cNvSpPr>
                  <a:spLocks/>
                </p:cNvSpPr>
                <p:nvPr/>
              </p:nvSpPr>
              <p:spPr bwMode="auto">
                <a:xfrm>
                  <a:off x="3545" y="2216"/>
                  <a:ext cx="92" cy="81"/>
                </a:xfrm>
                <a:custGeom>
                  <a:avLst/>
                  <a:gdLst>
                    <a:gd name="T0" fmla="*/ 61 w 92"/>
                    <a:gd name="T1" fmla="*/ 81 h 81"/>
                    <a:gd name="T2" fmla="*/ 0 w 92"/>
                    <a:gd name="T3" fmla="*/ 75 h 81"/>
                    <a:gd name="T4" fmla="*/ 5 w 92"/>
                    <a:gd name="T5" fmla="*/ 29 h 81"/>
                    <a:gd name="T6" fmla="*/ 55 w 92"/>
                    <a:gd name="T7" fmla="*/ 0 h 81"/>
                    <a:gd name="T8" fmla="*/ 92 w 92"/>
                    <a:gd name="T9" fmla="*/ 35 h 81"/>
                    <a:gd name="T10" fmla="*/ 61 w 92"/>
                    <a:gd name="T11" fmla="*/ 81 h 81"/>
                    <a:gd name="T12" fmla="*/ 61 w 92"/>
                    <a:gd name="T13" fmla="*/ 81 h 8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2"/>
                    <a:gd name="T22" fmla="*/ 0 h 81"/>
                    <a:gd name="T23" fmla="*/ 92 w 92"/>
                    <a:gd name="T24" fmla="*/ 81 h 8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2" h="81">
                      <a:moveTo>
                        <a:pt x="61" y="81"/>
                      </a:moveTo>
                      <a:lnTo>
                        <a:pt x="0" y="75"/>
                      </a:lnTo>
                      <a:lnTo>
                        <a:pt x="5" y="29"/>
                      </a:lnTo>
                      <a:lnTo>
                        <a:pt x="55" y="0"/>
                      </a:lnTo>
                      <a:lnTo>
                        <a:pt x="92" y="35"/>
                      </a:lnTo>
                      <a:lnTo>
                        <a:pt x="61" y="81"/>
                      </a:lnTo>
                      <a:close/>
                    </a:path>
                  </a:pathLst>
                </a:custGeom>
                <a:solidFill>
                  <a:srgbClr val="BA8F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07" name="Freeform 120"/>
                <p:cNvSpPr>
                  <a:spLocks/>
                </p:cNvSpPr>
                <p:nvPr/>
              </p:nvSpPr>
              <p:spPr bwMode="auto">
                <a:xfrm>
                  <a:off x="3404" y="2384"/>
                  <a:ext cx="43" cy="59"/>
                </a:xfrm>
                <a:custGeom>
                  <a:avLst/>
                  <a:gdLst>
                    <a:gd name="T0" fmla="*/ 43 w 43"/>
                    <a:gd name="T1" fmla="*/ 4 h 59"/>
                    <a:gd name="T2" fmla="*/ 20 w 43"/>
                    <a:gd name="T3" fmla="*/ 59 h 59"/>
                    <a:gd name="T4" fmla="*/ 0 w 43"/>
                    <a:gd name="T5" fmla="*/ 54 h 59"/>
                    <a:gd name="T6" fmla="*/ 30 w 43"/>
                    <a:gd name="T7" fmla="*/ 0 h 59"/>
                    <a:gd name="T8" fmla="*/ 43 w 43"/>
                    <a:gd name="T9" fmla="*/ 4 h 59"/>
                    <a:gd name="T10" fmla="*/ 43 w 43"/>
                    <a:gd name="T11" fmla="*/ 4 h 5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3"/>
                    <a:gd name="T19" fmla="*/ 0 h 59"/>
                    <a:gd name="T20" fmla="*/ 43 w 43"/>
                    <a:gd name="T21" fmla="*/ 59 h 5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3" h="59">
                      <a:moveTo>
                        <a:pt x="43" y="4"/>
                      </a:moveTo>
                      <a:lnTo>
                        <a:pt x="20" y="59"/>
                      </a:lnTo>
                      <a:lnTo>
                        <a:pt x="0" y="54"/>
                      </a:lnTo>
                      <a:lnTo>
                        <a:pt x="30" y="0"/>
                      </a:lnTo>
                      <a:lnTo>
                        <a:pt x="43" y="4"/>
                      </a:lnTo>
                      <a:close/>
                    </a:path>
                  </a:pathLst>
                </a:custGeom>
                <a:solidFill>
                  <a:srgbClr val="EDD1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08" name="Freeform 121"/>
                <p:cNvSpPr>
                  <a:spLocks/>
                </p:cNvSpPr>
                <p:nvPr/>
              </p:nvSpPr>
              <p:spPr bwMode="auto">
                <a:xfrm>
                  <a:off x="3278" y="2436"/>
                  <a:ext cx="122" cy="61"/>
                </a:xfrm>
                <a:custGeom>
                  <a:avLst/>
                  <a:gdLst>
                    <a:gd name="T0" fmla="*/ 10 w 122"/>
                    <a:gd name="T1" fmla="*/ 20 h 61"/>
                    <a:gd name="T2" fmla="*/ 26 w 122"/>
                    <a:gd name="T3" fmla="*/ 0 h 61"/>
                    <a:gd name="T4" fmla="*/ 48 w 122"/>
                    <a:gd name="T5" fmla="*/ 0 h 61"/>
                    <a:gd name="T6" fmla="*/ 102 w 122"/>
                    <a:gd name="T7" fmla="*/ 35 h 61"/>
                    <a:gd name="T8" fmla="*/ 122 w 122"/>
                    <a:gd name="T9" fmla="*/ 61 h 61"/>
                    <a:gd name="T10" fmla="*/ 80 w 122"/>
                    <a:gd name="T11" fmla="*/ 61 h 61"/>
                    <a:gd name="T12" fmla="*/ 58 w 122"/>
                    <a:gd name="T13" fmla="*/ 55 h 61"/>
                    <a:gd name="T14" fmla="*/ 67 w 122"/>
                    <a:gd name="T15" fmla="*/ 28 h 61"/>
                    <a:gd name="T16" fmla="*/ 39 w 122"/>
                    <a:gd name="T17" fmla="*/ 18 h 61"/>
                    <a:gd name="T18" fmla="*/ 21 w 122"/>
                    <a:gd name="T19" fmla="*/ 35 h 61"/>
                    <a:gd name="T20" fmla="*/ 0 w 122"/>
                    <a:gd name="T21" fmla="*/ 22 h 61"/>
                    <a:gd name="T22" fmla="*/ 10 w 122"/>
                    <a:gd name="T23" fmla="*/ 20 h 61"/>
                    <a:gd name="T24" fmla="*/ 10 w 122"/>
                    <a:gd name="T25" fmla="*/ 20 h 6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22"/>
                    <a:gd name="T40" fmla="*/ 0 h 61"/>
                    <a:gd name="T41" fmla="*/ 122 w 122"/>
                    <a:gd name="T42" fmla="*/ 61 h 6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22" h="61">
                      <a:moveTo>
                        <a:pt x="10" y="20"/>
                      </a:moveTo>
                      <a:lnTo>
                        <a:pt x="26" y="0"/>
                      </a:lnTo>
                      <a:lnTo>
                        <a:pt x="48" y="0"/>
                      </a:lnTo>
                      <a:lnTo>
                        <a:pt x="102" y="35"/>
                      </a:lnTo>
                      <a:lnTo>
                        <a:pt x="122" y="61"/>
                      </a:lnTo>
                      <a:lnTo>
                        <a:pt x="80" y="61"/>
                      </a:lnTo>
                      <a:lnTo>
                        <a:pt x="58" y="55"/>
                      </a:lnTo>
                      <a:lnTo>
                        <a:pt x="67" y="28"/>
                      </a:lnTo>
                      <a:lnTo>
                        <a:pt x="39" y="18"/>
                      </a:lnTo>
                      <a:lnTo>
                        <a:pt x="21" y="35"/>
                      </a:lnTo>
                      <a:lnTo>
                        <a:pt x="0" y="22"/>
                      </a:lnTo>
                      <a:lnTo>
                        <a:pt x="10" y="20"/>
                      </a:lnTo>
                      <a:close/>
                    </a:path>
                  </a:pathLst>
                </a:custGeom>
                <a:solidFill>
                  <a:srgbClr val="AD8A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09" name="Freeform 122"/>
                <p:cNvSpPr>
                  <a:spLocks/>
                </p:cNvSpPr>
                <p:nvPr/>
              </p:nvSpPr>
              <p:spPr bwMode="auto">
                <a:xfrm>
                  <a:off x="3138" y="2240"/>
                  <a:ext cx="122" cy="151"/>
                </a:xfrm>
                <a:custGeom>
                  <a:avLst/>
                  <a:gdLst>
                    <a:gd name="T0" fmla="*/ 22 w 122"/>
                    <a:gd name="T1" fmla="*/ 124 h 151"/>
                    <a:gd name="T2" fmla="*/ 59 w 122"/>
                    <a:gd name="T3" fmla="*/ 98 h 151"/>
                    <a:gd name="T4" fmla="*/ 35 w 122"/>
                    <a:gd name="T5" fmla="*/ 57 h 151"/>
                    <a:gd name="T6" fmla="*/ 0 w 122"/>
                    <a:gd name="T7" fmla="*/ 33 h 151"/>
                    <a:gd name="T8" fmla="*/ 26 w 122"/>
                    <a:gd name="T9" fmla="*/ 3 h 151"/>
                    <a:gd name="T10" fmla="*/ 64 w 122"/>
                    <a:gd name="T11" fmla="*/ 0 h 151"/>
                    <a:gd name="T12" fmla="*/ 98 w 122"/>
                    <a:gd name="T13" fmla="*/ 13 h 151"/>
                    <a:gd name="T14" fmla="*/ 64 w 122"/>
                    <a:gd name="T15" fmla="*/ 48 h 151"/>
                    <a:gd name="T16" fmla="*/ 122 w 122"/>
                    <a:gd name="T17" fmla="*/ 94 h 151"/>
                    <a:gd name="T18" fmla="*/ 79 w 122"/>
                    <a:gd name="T19" fmla="*/ 111 h 151"/>
                    <a:gd name="T20" fmla="*/ 96 w 122"/>
                    <a:gd name="T21" fmla="*/ 148 h 151"/>
                    <a:gd name="T22" fmla="*/ 59 w 122"/>
                    <a:gd name="T23" fmla="*/ 151 h 151"/>
                    <a:gd name="T24" fmla="*/ 22 w 122"/>
                    <a:gd name="T25" fmla="*/ 124 h 151"/>
                    <a:gd name="T26" fmla="*/ 22 w 122"/>
                    <a:gd name="T27" fmla="*/ 124 h 15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22"/>
                    <a:gd name="T43" fmla="*/ 0 h 151"/>
                    <a:gd name="T44" fmla="*/ 122 w 122"/>
                    <a:gd name="T45" fmla="*/ 151 h 151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22" h="151">
                      <a:moveTo>
                        <a:pt x="22" y="124"/>
                      </a:moveTo>
                      <a:lnTo>
                        <a:pt x="59" y="98"/>
                      </a:lnTo>
                      <a:lnTo>
                        <a:pt x="35" y="57"/>
                      </a:lnTo>
                      <a:lnTo>
                        <a:pt x="0" y="33"/>
                      </a:lnTo>
                      <a:lnTo>
                        <a:pt x="26" y="3"/>
                      </a:lnTo>
                      <a:lnTo>
                        <a:pt x="64" y="0"/>
                      </a:lnTo>
                      <a:lnTo>
                        <a:pt x="98" y="13"/>
                      </a:lnTo>
                      <a:lnTo>
                        <a:pt x="64" y="48"/>
                      </a:lnTo>
                      <a:lnTo>
                        <a:pt x="122" y="94"/>
                      </a:lnTo>
                      <a:lnTo>
                        <a:pt x="79" y="111"/>
                      </a:lnTo>
                      <a:lnTo>
                        <a:pt x="96" y="148"/>
                      </a:lnTo>
                      <a:lnTo>
                        <a:pt x="59" y="151"/>
                      </a:lnTo>
                      <a:lnTo>
                        <a:pt x="22" y="124"/>
                      </a:lnTo>
                      <a:close/>
                    </a:path>
                  </a:pathLst>
                </a:custGeom>
                <a:solidFill>
                  <a:srgbClr val="F7C4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10" name="Freeform 123"/>
                <p:cNvSpPr>
                  <a:spLocks/>
                </p:cNvSpPr>
                <p:nvPr/>
              </p:nvSpPr>
              <p:spPr bwMode="auto">
                <a:xfrm>
                  <a:off x="3193" y="2190"/>
                  <a:ext cx="95" cy="98"/>
                </a:xfrm>
                <a:custGeom>
                  <a:avLst/>
                  <a:gdLst>
                    <a:gd name="T0" fmla="*/ 0 w 95"/>
                    <a:gd name="T1" fmla="*/ 3 h 98"/>
                    <a:gd name="T2" fmla="*/ 67 w 95"/>
                    <a:gd name="T3" fmla="*/ 74 h 98"/>
                    <a:gd name="T4" fmla="*/ 91 w 95"/>
                    <a:gd name="T5" fmla="*/ 98 h 98"/>
                    <a:gd name="T6" fmla="*/ 95 w 95"/>
                    <a:gd name="T7" fmla="*/ 70 h 98"/>
                    <a:gd name="T8" fmla="*/ 41 w 95"/>
                    <a:gd name="T9" fmla="*/ 0 h 98"/>
                    <a:gd name="T10" fmla="*/ 0 w 95"/>
                    <a:gd name="T11" fmla="*/ 3 h 98"/>
                    <a:gd name="T12" fmla="*/ 0 w 95"/>
                    <a:gd name="T13" fmla="*/ 3 h 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5"/>
                    <a:gd name="T22" fmla="*/ 0 h 98"/>
                    <a:gd name="T23" fmla="*/ 95 w 95"/>
                    <a:gd name="T24" fmla="*/ 98 h 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5" h="98">
                      <a:moveTo>
                        <a:pt x="0" y="3"/>
                      </a:moveTo>
                      <a:lnTo>
                        <a:pt x="67" y="74"/>
                      </a:lnTo>
                      <a:lnTo>
                        <a:pt x="91" y="98"/>
                      </a:lnTo>
                      <a:lnTo>
                        <a:pt x="95" y="70"/>
                      </a:lnTo>
                      <a:lnTo>
                        <a:pt x="41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A399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11" name="Freeform 124"/>
                <p:cNvSpPr>
                  <a:spLocks/>
                </p:cNvSpPr>
                <p:nvPr/>
              </p:nvSpPr>
              <p:spPr bwMode="auto">
                <a:xfrm>
                  <a:off x="3524" y="2306"/>
                  <a:ext cx="204" cy="213"/>
                </a:xfrm>
                <a:custGeom>
                  <a:avLst/>
                  <a:gdLst>
                    <a:gd name="T0" fmla="*/ 121 w 204"/>
                    <a:gd name="T1" fmla="*/ 0 h 213"/>
                    <a:gd name="T2" fmla="*/ 84 w 204"/>
                    <a:gd name="T3" fmla="*/ 19 h 213"/>
                    <a:gd name="T4" fmla="*/ 0 w 204"/>
                    <a:gd name="T5" fmla="*/ 39 h 213"/>
                    <a:gd name="T6" fmla="*/ 2 w 204"/>
                    <a:gd name="T7" fmla="*/ 152 h 213"/>
                    <a:gd name="T8" fmla="*/ 60 w 204"/>
                    <a:gd name="T9" fmla="*/ 213 h 213"/>
                    <a:gd name="T10" fmla="*/ 204 w 204"/>
                    <a:gd name="T11" fmla="*/ 193 h 213"/>
                    <a:gd name="T12" fmla="*/ 121 w 204"/>
                    <a:gd name="T13" fmla="*/ 0 h 213"/>
                    <a:gd name="T14" fmla="*/ 121 w 204"/>
                    <a:gd name="T15" fmla="*/ 0 h 21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04"/>
                    <a:gd name="T25" fmla="*/ 0 h 213"/>
                    <a:gd name="T26" fmla="*/ 204 w 204"/>
                    <a:gd name="T27" fmla="*/ 213 h 21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04" h="213">
                      <a:moveTo>
                        <a:pt x="121" y="0"/>
                      </a:moveTo>
                      <a:lnTo>
                        <a:pt x="84" y="19"/>
                      </a:lnTo>
                      <a:lnTo>
                        <a:pt x="0" y="39"/>
                      </a:lnTo>
                      <a:lnTo>
                        <a:pt x="2" y="152"/>
                      </a:lnTo>
                      <a:lnTo>
                        <a:pt x="60" y="213"/>
                      </a:lnTo>
                      <a:lnTo>
                        <a:pt x="204" y="193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rgbClr val="A173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12" name="Freeform 125"/>
                <p:cNvSpPr>
                  <a:spLocks/>
                </p:cNvSpPr>
                <p:nvPr/>
              </p:nvSpPr>
              <p:spPr bwMode="auto">
                <a:xfrm>
                  <a:off x="3426" y="2325"/>
                  <a:ext cx="283" cy="383"/>
                </a:xfrm>
                <a:custGeom>
                  <a:avLst/>
                  <a:gdLst>
                    <a:gd name="T0" fmla="*/ 165 w 283"/>
                    <a:gd name="T1" fmla="*/ 0 h 383"/>
                    <a:gd name="T2" fmla="*/ 100 w 283"/>
                    <a:gd name="T3" fmla="*/ 20 h 383"/>
                    <a:gd name="T4" fmla="*/ 78 w 283"/>
                    <a:gd name="T5" fmla="*/ 0 h 383"/>
                    <a:gd name="T6" fmla="*/ 34 w 283"/>
                    <a:gd name="T7" fmla="*/ 16 h 383"/>
                    <a:gd name="T8" fmla="*/ 0 w 283"/>
                    <a:gd name="T9" fmla="*/ 50 h 383"/>
                    <a:gd name="T10" fmla="*/ 50 w 283"/>
                    <a:gd name="T11" fmla="*/ 59 h 383"/>
                    <a:gd name="T12" fmla="*/ 71 w 283"/>
                    <a:gd name="T13" fmla="*/ 157 h 383"/>
                    <a:gd name="T14" fmla="*/ 154 w 283"/>
                    <a:gd name="T15" fmla="*/ 190 h 383"/>
                    <a:gd name="T16" fmla="*/ 165 w 283"/>
                    <a:gd name="T17" fmla="*/ 213 h 383"/>
                    <a:gd name="T18" fmla="*/ 204 w 283"/>
                    <a:gd name="T19" fmla="*/ 194 h 383"/>
                    <a:gd name="T20" fmla="*/ 226 w 283"/>
                    <a:gd name="T21" fmla="*/ 227 h 383"/>
                    <a:gd name="T22" fmla="*/ 171 w 283"/>
                    <a:gd name="T23" fmla="*/ 248 h 383"/>
                    <a:gd name="T24" fmla="*/ 154 w 283"/>
                    <a:gd name="T25" fmla="*/ 277 h 383"/>
                    <a:gd name="T26" fmla="*/ 219 w 283"/>
                    <a:gd name="T27" fmla="*/ 314 h 383"/>
                    <a:gd name="T28" fmla="*/ 182 w 283"/>
                    <a:gd name="T29" fmla="*/ 357 h 383"/>
                    <a:gd name="T30" fmla="*/ 193 w 283"/>
                    <a:gd name="T31" fmla="*/ 383 h 383"/>
                    <a:gd name="T32" fmla="*/ 243 w 283"/>
                    <a:gd name="T33" fmla="*/ 357 h 383"/>
                    <a:gd name="T34" fmla="*/ 283 w 283"/>
                    <a:gd name="T35" fmla="*/ 379 h 383"/>
                    <a:gd name="T36" fmla="*/ 280 w 283"/>
                    <a:gd name="T37" fmla="*/ 342 h 383"/>
                    <a:gd name="T38" fmla="*/ 261 w 283"/>
                    <a:gd name="T39" fmla="*/ 322 h 383"/>
                    <a:gd name="T40" fmla="*/ 243 w 283"/>
                    <a:gd name="T41" fmla="*/ 281 h 383"/>
                    <a:gd name="T42" fmla="*/ 261 w 283"/>
                    <a:gd name="T43" fmla="*/ 216 h 383"/>
                    <a:gd name="T44" fmla="*/ 243 w 283"/>
                    <a:gd name="T45" fmla="*/ 137 h 383"/>
                    <a:gd name="T46" fmla="*/ 189 w 283"/>
                    <a:gd name="T47" fmla="*/ 161 h 383"/>
                    <a:gd name="T48" fmla="*/ 150 w 283"/>
                    <a:gd name="T49" fmla="*/ 157 h 383"/>
                    <a:gd name="T50" fmla="*/ 150 w 283"/>
                    <a:gd name="T51" fmla="*/ 114 h 383"/>
                    <a:gd name="T52" fmla="*/ 195 w 283"/>
                    <a:gd name="T53" fmla="*/ 129 h 383"/>
                    <a:gd name="T54" fmla="*/ 195 w 283"/>
                    <a:gd name="T55" fmla="*/ 92 h 383"/>
                    <a:gd name="T56" fmla="*/ 128 w 283"/>
                    <a:gd name="T57" fmla="*/ 66 h 383"/>
                    <a:gd name="T58" fmla="*/ 132 w 283"/>
                    <a:gd name="T59" fmla="*/ 39 h 383"/>
                    <a:gd name="T60" fmla="*/ 185 w 283"/>
                    <a:gd name="T61" fmla="*/ 22 h 383"/>
                    <a:gd name="T62" fmla="*/ 165 w 283"/>
                    <a:gd name="T63" fmla="*/ 0 h 383"/>
                    <a:gd name="T64" fmla="*/ 165 w 283"/>
                    <a:gd name="T65" fmla="*/ 0 h 38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83"/>
                    <a:gd name="T100" fmla="*/ 0 h 383"/>
                    <a:gd name="T101" fmla="*/ 283 w 283"/>
                    <a:gd name="T102" fmla="*/ 383 h 38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83" h="383">
                      <a:moveTo>
                        <a:pt x="165" y="0"/>
                      </a:moveTo>
                      <a:lnTo>
                        <a:pt x="100" y="20"/>
                      </a:lnTo>
                      <a:lnTo>
                        <a:pt x="78" y="0"/>
                      </a:lnTo>
                      <a:lnTo>
                        <a:pt x="34" y="16"/>
                      </a:lnTo>
                      <a:lnTo>
                        <a:pt x="0" y="50"/>
                      </a:lnTo>
                      <a:lnTo>
                        <a:pt x="50" y="59"/>
                      </a:lnTo>
                      <a:lnTo>
                        <a:pt x="71" y="157"/>
                      </a:lnTo>
                      <a:lnTo>
                        <a:pt x="154" y="190"/>
                      </a:lnTo>
                      <a:lnTo>
                        <a:pt x="165" y="213"/>
                      </a:lnTo>
                      <a:lnTo>
                        <a:pt x="204" y="194"/>
                      </a:lnTo>
                      <a:lnTo>
                        <a:pt x="226" y="227"/>
                      </a:lnTo>
                      <a:lnTo>
                        <a:pt x="171" y="248"/>
                      </a:lnTo>
                      <a:lnTo>
                        <a:pt x="154" y="277"/>
                      </a:lnTo>
                      <a:lnTo>
                        <a:pt x="219" y="314"/>
                      </a:lnTo>
                      <a:lnTo>
                        <a:pt x="182" y="357"/>
                      </a:lnTo>
                      <a:lnTo>
                        <a:pt x="193" y="383"/>
                      </a:lnTo>
                      <a:lnTo>
                        <a:pt x="243" y="357"/>
                      </a:lnTo>
                      <a:lnTo>
                        <a:pt x="283" y="379"/>
                      </a:lnTo>
                      <a:lnTo>
                        <a:pt x="280" y="342"/>
                      </a:lnTo>
                      <a:lnTo>
                        <a:pt x="261" y="322"/>
                      </a:lnTo>
                      <a:lnTo>
                        <a:pt x="243" y="281"/>
                      </a:lnTo>
                      <a:lnTo>
                        <a:pt x="261" y="216"/>
                      </a:lnTo>
                      <a:lnTo>
                        <a:pt x="243" y="137"/>
                      </a:lnTo>
                      <a:lnTo>
                        <a:pt x="189" y="161"/>
                      </a:lnTo>
                      <a:lnTo>
                        <a:pt x="150" y="157"/>
                      </a:lnTo>
                      <a:lnTo>
                        <a:pt x="150" y="114"/>
                      </a:lnTo>
                      <a:lnTo>
                        <a:pt x="195" y="129"/>
                      </a:lnTo>
                      <a:lnTo>
                        <a:pt x="195" y="92"/>
                      </a:lnTo>
                      <a:lnTo>
                        <a:pt x="128" y="66"/>
                      </a:lnTo>
                      <a:lnTo>
                        <a:pt x="132" y="39"/>
                      </a:lnTo>
                      <a:lnTo>
                        <a:pt x="185" y="22"/>
                      </a:ln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rgbClr val="9429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13" name="Freeform 126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357" cy="233"/>
                </a:xfrm>
                <a:custGeom>
                  <a:avLst/>
                  <a:gdLst>
                    <a:gd name="T0" fmla="*/ 81 w 357"/>
                    <a:gd name="T1" fmla="*/ 11 h 233"/>
                    <a:gd name="T2" fmla="*/ 135 w 357"/>
                    <a:gd name="T3" fmla="*/ 85 h 233"/>
                    <a:gd name="T4" fmla="*/ 94 w 357"/>
                    <a:gd name="T5" fmla="*/ 107 h 233"/>
                    <a:gd name="T6" fmla="*/ 7 w 357"/>
                    <a:gd name="T7" fmla="*/ 94 h 233"/>
                    <a:gd name="T8" fmla="*/ 0 w 357"/>
                    <a:gd name="T9" fmla="*/ 122 h 233"/>
                    <a:gd name="T10" fmla="*/ 81 w 357"/>
                    <a:gd name="T11" fmla="*/ 155 h 233"/>
                    <a:gd name="T12" fmla="*/ 138 w 357"/>
                    <a:gd name="T13" fmla="*/ 163 h 233"/>
                    <a:gd name="T14" fmla="*/ 101 w 357"/>
                    <a:gd name="T15" fmla="*/ 196 h 233"/>
                    <a:gd name="T16" fmla="*/ 149 w 357"/>
                    <a:gd name="T17" fmla="*/ 209 h 233"/>
                    <a:gd name="T18" fmla="*/ 168 w 357"/>
                    <a:gd name="T19" fmla="*/ 233 h 233"/>
                    <a:gd name="T20" fmla="*/ 246 w 357"/>
                    <a:gd name="T21" fmla="*/ 179 h 233"/>
                    <a:gd name="T22" fmla="*/ 270 w 357"/>
                    <a:gd name="T23" fmla="*/ 200 h 233"/>
                    <a:gd name="T24" fmla="*/ 333 w 357"/>
                    <a:gd name="T25" fmla="*/ 118 h 233"/>
                    <a:gd name="T26" fmla="*/ 357 w 357"/>
                    <a:gd name="T27" fmla="*/ 68 h 233"/>
                    <a:gd name="T28" fmla="*/ 270 w 357"/>
                    <a:gd name="T29" fmla="*/ 7 h 233"/>
                    <a:gd name="T30" fmla="*/ 192 w 357"/>
                    <a:gd name="T31" fmla="*/ 0 h 233"/>
                    <a:gd name="T32" fmla="*/ 81 w 357"/>
                    <a:gd name="T33" fmla="*/ 11 h 233"/>
                    <a:gd name="T34" fmla="*/ 81 w 357"/>
                    <a:gd name="T35" fmla="*/ 11 h 23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357"/>
                    <a:gd name="T55" fmla="*/ 0 h 233"/>
                    <a:gd name="T56" fmla="*/ 357 w 357"/>
                    <a:gd name="T57" fmla="*/ 233 h 23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357" h="233">
                      <a:moveTo>
                        <a:pt x="81" y="11"/>
                      </a:moveTo>
                      <a:lnTo>
                        <a:pt x="135" y="85"/>
                      </a:lnTo>
                      <a:lnTo>
                        <a:pt x="94" y="107"/>
                      </a:lnTo>
                      <a:lnTo>
                        <a:pt x="7" y="94"/>
                      </a:lnTo>
                      <a:lnTo>
                        <a:pt x="0" y="122"/>
                      </a:lnTo>
                      <a:lnTo>
                        <a:pt x="81" y="155"/>
                      </a:lnTo>
                      <a:lnTo>
                        <a:pt x="138" y="163"/>
                      </a:lnTo>
                      <a:lnTo>
                        <a:pt x="101" y="196"/>
                      </a:lnTo>
                      <a:lnTo>
                        <a:pt x="149" y="209"/>
                      </a:lnTo>
                      <a:lnTo>
                        <a:pt x="168" y="233"/>
                      </a:lnTo>
                      <a:lnTo>
                        <a:pt x="246" y="179"/>
                      </a:lnTo>
                      <a:lnTo>
                        <a:pt x="270" y="200"/>
                      </a:lnTo>
                      <a:lnTo>
                        <a:pt x="333" y="118"/>
                      </a:lnTo>
                      <a:lnTo>
                        <a:pt x="357" y="68"/>
                      </a:lnTo>
                      <a:lnTo>
                        <a:pt x="270" y="7"/>
                      </a:lnTo>
                      <a:lnTo>
                        <a:pt x="192" y="0"/>
                      </a:lnTo>
                      <a:lnTo>
                        <a:pt x="81" y="11"/>
                      </a:lnTo>
                      <a:close/>
                    </a:path>
                  </a:pathLst>
                </a:custGeom>
                <a:solidFill>
                  <a:srgbClr val="C299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14" name="Freeform 127"/>
                <p:cNvSpPr>
                  <a:spLocks/>
                </p:cNvSpPr>
                <p:nvPr/>
              </p:nvSpPr>
              <p:spPr bwMode="auto">
                <a:xfrm>
                  <a:off x="3399" y="2075"/>
                  <a:ext cx="83" cy="42"/>
                </a:xfrm>
                <a:custGeom>
                  <a:avLst/>
                  <a:gdLst>
                    <a:gd name="T0" fmla="*/ 0 w 83"/>
                    <a:gd name="T1" fmla="*/ 0 h 42"/>
                    <a:gd name="T2" fmla="*/ 44 w 83"/>
                    <a:gd name="T3" fmla="*/ 42 h 42"/>
                    <a:gd name="T4" fmla="*/ 83 w 83"/>
                    <a:gd name="T5" fmla="*/ 28 h 42"/>
                    <a:gd name="T6" fmla="*/ 77 w 83"/>
                    <a:gd name="T7" fmla="*/ 0 h 42"/>
                    <a:gd name="T8" fmla="*/ 0 w 83"/>
                    <a:gd name="T9" fmla="*/ 0 h 42"/>
                    <a:gd name="T10" fmla="*/ 0 w 83"/>
                    <a:gd name="T11" fmla="*/ 0 h 4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3"/>
                    <a:gd name="T19" fmla="*/ 0 h 42"/>
                    <a:gd name="T20" fmla="*/ 83 w 83"/>
                    <a:gd name="T21" fmla="*/ 42 h 4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3" h="42">
                      <a:moveTo>
                        <a:pt x="0" y="0"/>
                      </a:moveTo>
                      <a:lnTo>
                        <a:pt x="44" y="42"/>
                      </a:lnTo>
                      <a:lnTo>
                        <a:pt x="83" y="28"/>
                      </a:lnTo>
                      <a:lnTo>
                        <a:pt x="7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6C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15" name="Freeform 128"/>
                <p:cNvSpPr>
                  <a:spLocks/>
                </p:cNvSpPr>
                <p:nvPr/>
              </p:nvSpPr>
              <p:spPr bwMode="auto">
                <a:xfrm>
                  <a:off x="3526" y="2001"/>
                  <a:ext cx="130" cy="87"/>
                </a:xfrm>
                <a:custGeom>
                  <a:avLst/>
                  <a:gdLst>
                    <a:gd name="T0" fmla="*/ 17 w 130"/>
                    <a:gd name="T1" fmla="*/ 0 h 87"/>
                    <a:gd name="T2" fmla="*/ 130 w 130"/>
                    <a:gd name="T3" fmla="*/ 20 h 87"/>
                    <a:gd name="T4" fmla="*/ 111 w 130"/>
                    <a:gd name="T5" fmla="*/ 87 h 87"/>
                    <a:gd name="T6" fmla="*/ 50 w 130"/>
                    <a:gd name="T7" fmla="*/ 87 h 87"/>
                    <a:gd name="T8" fmla="*/ 0 w 130"/>
                    <a:gd name="T9" fmla="*/ 48 h 87"/>
                    <a:gd name="T10" fmla="*/ 0 w 130"/>
                    <a:gd name="T11" fmla="*/ 26 h 87"/>
                    <a:gd name="T12" fmla="*/ 17 w 130"/>
                    <a:gd name="T13" fmla="*/ 0 h 87"/>
                    <a:gd name="T14" fmla="*/ 17 w 130"/>
                    <a:gd name="T15" fmla="*/ 0 h 8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0"/>
                    <a:gd name="T25" fmla="*/ 0 h 87"/>
                    <a:gd name="T26" fmla="*/ 130 w 130"/>
                    <a:gd name="T27" fmla="*/ 87 h 8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0" h="87">
                      <a:moveTo>
                        <a:pt x="17" y="0"/>
                      </a:moveTo>
                      <a:lnTo>
                        <a:pt x="130" y="20"/>
                      </a:lnTo>
                      <a:lnTo>
                        <a:pt x="111" y="87"/>
                      </a:lnTo>
                      <a:lnTo>
                        <a:pt x="50" y="87"/>
                      </a:lnTo>
                      <a:lnTo>
                        <a:pt x="0" y="48"/>
                      </a:lnTo>
                      <a:lnTo>
                        <a:pt x="0" y="26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C2B0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16" name="Freeform 129"/>
                <p:cNvSpPr>
                  <a:spLocks/>
                </p:cNvSpPr>
                <p:nvPr/>
              </p:nvSpPr>
              <p:spPr bwMode="auto">
                <a:xfrm>
                  <a:off x="3526" y="2010"/>
                  <a:ext cx="74" cy="69"/>
                </a:xfrm>
                <a:custGeom>
                  <a:avLst/>
                  <a:gdLst>
                    <a:gd name="T0" fmla="*/ 13 w 74"/>
                    <a:gd name="T1" fmla="*/ 0 h 69"/>
                    <a:gd name="T2" fmla="*/ 74 w 74"/>
                    <a:gd name="T3" fmla="*/ 24 h 69"/>
                    <a:gd name="T4" fmla="*/ 45 w 74"/>
                    <a:gd name="T5" fmla="*/ 69 h 69"/>
                    <a:gd name="T6" fmla="*/ 0 w 74"/>
                    <a:gd name="T7" fmla="*/ 39 h 69"/>
                    <a:gd name="T8" fmla="*/ 13 w 74"/>
                    <a:gd name="T9" fmla="*/ 0 h 69"/>
                    <a:gd name="T10" fmla="*/ 13 w 74"/>
                    <a:gd name="T11" fmla="*/ 0 h 6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4"/>
                    <a:gd name="T19" fmla="*/ 0 h 69"/>
                    <a:gd name="T20" fmla="*/ 74 w 74"/>
                    <a:gd name="T21" fmla="*/ 69 h 6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4" h="69">
                      <a:moveTo>
                        <a:pt x="13" y="0"/>
                      </a:moveTo>
                      <a:lnTo>
                        <a:pt x="74" y="24"/>
                      </a:lnTo>
                      <a:lnTo>
                        <a:pt x="45" y="69"/>
                      </a:lnTo>
                      <a:lnTo>
                        <a:pt x="0" y="39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F2C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17" name="Freeform 130"/>
                <p:cNvSpPr>
                  <a:spLocks/>
                </p:cNvSpPr>
                <p:nvPr/>
              </p:nvSpPr>
              <p:spPr bwMode="auto">
                <a:xfrm>
                  <a:off x="3358" y="1484"/>
                  <a:ext cx="385" cy="411"/>
                </a:xfrm>
                <a:custGeom>
                  <a:avLst/>
                  <a:gdLst>
                    <a:gd name="T0" fmla="*/ 335 w 385"/>
                    <a:gd name="T1" fmla="*/ 8 h 411"/>
                    <a:gd name="T2" fmla="*/ 0 w 385"/>
                    <a:gd name="T3" fmla="*/ 0 h 411"/>
                    <a:gd name="T4" fmla="*/ 52 w 385"/>
                    <a:gd name="T5" fmla="*/ 247 h 411"/>
                    <a:gd name="T6" fmla="*/ 79 w 385"/>
                    <a:gd name="T7" fmla="*/ 352 h 411"/>
                    <a:gd name="T8" fmla="*/ 200 w 385"/>
                    <a:gd name="T9" fmla="*/ 411 h 411"/>
                    <a:gd name="T10" fmla="*/ 351 w 385"/>
                    <a:gd name="T11" fmla="*/ 304 h 411"/>
                    <a:gd name="T12" fmla="*/ 385 w 385"/>
                    <a:gd name="T13" fmla="*/ 152 h 411"/>
                    <a:gd name="T14" fmla="*/ 335 w 385"/>
                    <a:gd name="T15" fmla="*/ 8 h 411"/>
                    <a:gd name="T16" fmla="*/ 335 w 385"/>
                    <a:gd name="T17" fmla="*/ 8 h 41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5"/>
                    <a:gd name="T28" fmla="*/ 0 h 411"/>
                    <a:gd name="T29" fmla="*/ 385 w 385"/>
                    <a:gd name="T30" fmla="*/ 411 h 411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5" h="411">
                      <a:moveTo>
                        <a:pt x="335" y="8"/>
                      </a:moveTo>
                      <a:lnTo>
                        <a:pt x="0" y="0"/>
                      </a:lnTo>
                      <a:lnTo>
                        <a:pt x="52" y="247"/>
                      </a:lnTo>
                      <a:lnTo>
                        <a:pt x="79" y="352"/>
                      </a:lnTo>
                      <a:lnTo>
                        <a:pt x="200" y="411"/>
                      </a:lnTo>
                      <a:lnTo>
                        <a:pt x="351" y="304"/>
                      </a:lnTo>
                      <a:lnTo>
                        <a:pt x="385" y="152"/>
                      </a:lnTo>
                      <a:lnTo>
                        <a:pt x="335" y="8"/>
                      </a:lnTo>
                      <a:close/>
                    </a:path>
                  </a:pathLst>
                </a:custGeom>
                <a:solidFill>
                  <a:srgbClr val="96AB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18" name="Freeform 131"/>
                <p:cNvSpPr>
                  <a:spLocks/>
                </p:cNvSpPr>
                <p:nvPr/>
              </p:nvSpPr>
              <p:spPr bwMode="auto">
                <a:xfrm>
                  <a:off x="3534" y="1542"/>
                  <a:ext cx="164" cy="126"/>
                </a:xfrm>
                <a:custGeom>
                  <a:avLst/>
                  <a:gdLst>
                    <a:gd name="T0" fmla="*/ 77 w 164"/>
                    <a:gd name="T1" fmla="*/ 0 h 126"/>
                    <a:gd name="T2" fmla="*/ 16 w 164"/>
                    <a:gd name="T3" fmla="*/ 7 h 126"/>
                    <a:gd name="T4" fmla="*/ 0 w 164"/>
                    <a:gd name="T5" fmla="*/ 53 h 126"/>
                    <a:gd name="T6" fmla="*/ 46 w 164"/>
                    <a:gd name="T7" fmla="*/ 61 h 126"/>
                    <a:gd name="T8" fmla="*/ 20 w 164"/>
                    <a:gd name="T9" fmla="*/ 94 h 126"/>
                    <a:gd name="T10" fmla="*/ 53 w 164"/>
                    <a:gd name="T11" fmla="*/ 126 h 126"/>
                    <a:gd name="T12" fmla="*/ 103 w 164"/>
                    <a:gd name="T13" fmla="*/ 68 h 126"/>
                    <a:gd name="T14" fmla="*/ 111 w 164"/>
                    <a:gd name="T15" fmla="*/ 122 h 126"/>
                    <a:gd name="T16" fmla="*/ 164 w 164"/>
                    <a:gd name="T17" fmla="*/ 109 h 126"/>
                    <a:gd name="T18" fmla="*/ 159 w 164"/>
                    <a:gd name="T19" fmla="*/ 57 h 126"/>
                    <a:gd name="T20" fmla="*/ 148 w 164"/>
                    <a:gd name="T21" fmla="*/ 0 h 126"/>
                    <a:gd name="T22" fmla="*/ 77 w 164"/>
                    <a:gd name="T23" fmla="*/ 0 h 126"/>
                    <a:gd name="T24" fmla="*/ 77 w 164"/>
                    <a:gd name="T25" fmla="*/ 0 h 12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64"/>
                    <a:gd name="T40" fmla="*/ 0 h 126"/>
                    <a:gd name="T41" fmla="*/ 164 w 164"/>
                    <a:gd name="T42" fmla="*/ 126 h 12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64" h="126">
                      <a:moveTo>
                        <a:pt x="77" y="0"/>
                      </a:moveTo>
                      <a:lnTo>
                        <a:pt x="16" y="7"/>
                      </a:lnTo>
                      <a:lnTo>
                        <a:pt x="0" y="53"/>
                      </a:lnTo>
                      <a:lnTo>
                        <a:pt x="46" y="61"/>
                      </a:lnTo>
                      <a:lnTo>
                        <a:pt x="20" y="94"/>
                      </a:lnTo>
                      <a:lnTo>
                        <a:pt x="53" y="126"/>
                      </a:lnTo>
                      <a:lnTo>
                        <a:pt x="103" y="68"/>
                      </a:lnTo>
                      <a:lnTo>
                        <a:pt x="111" y="122"/>
                      </a:lnTo>
                      <a:lnTo>
                        <a:pt x="164" y="109"/>
                      </a:lnTo>
                      <a:lnTo>
                        <a:pt x="159" y="57"/>
                      </a:lnTo>
                      <a:lnTo>
                        <a:pt x="148" y="0"/>
                      </a:lnTo>
                      <a:lnTo>
                        <a:pt x="77" y="0"/>
                      </a:lnTo>
                      <a:close/>
                    </a:path>
                  </a:pathLst>
                </a:custGeom>
                <a:solidFill>
                  <a:srgbClr val="F7C4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19" name="Freeform 132"/>
                <p:cNvSpPr>
                  <a:spLocks/>
                </p:cNvSpPr>
                <p:nvPr/>
              </p:nvSpPr>
              <p:spPr bwMode="auto">
                <a:xfrm>
                  <a:off x="3558" y="1479"/>
                  <a:ext cx="166" cy="165"/>
                </a:xfrm>
                <a:custGeom>
                  <a:avLst/>
                  <a:gdLst>
                    <a:gd name="T0" fmla="*/ 116 w 166"/>
                    <a:gd name="T1" fmla="*/ 124 h 165"/>
                    <a:gd name="T2" fmla="*/ 53 w 166"/>
                    <a:gd name="T3" fmla="*/ 165 h 165"/>
                    <a:gd name="T4" fmla="*/ 42 w 166"/>
                    <a:gd name="T5" fmla="*/ 128 h 165"/>
                    <a:gd name="T6" fmla="*/ 120 w 166"/>
                    <a:gd name="T7" fmla="*/ 96 h 165"/>
                    <a:gd name="T8" fmla="*/ 98 w 166"/>
                    <a:gd name="T9" fmla="*/ 74 h 165"/>
                    <a:gd name="T10" fmla="*/ 42 w 166"/>
                    <a:gd name="T11" fmla="*/ 67 h 165"/>
                    <a:gd name="T12" fmla="*/ 57 w 166"/>
                    <a:gd name="T13" fmla="*/ 37 h 165"/>
                    <a:gd name="T14" fmla="*/ 0 w 166"/>
                    <a:gd name="T15" fmla="*/ 0 h 165"/>
                    <a:gd name="T16" fmla="*/ 113 w 166"/>
                    <a:gd name="T17" fmla="*/ 20 h 165"/>
                    <a:gd name="T18" fmla="*/ 166 w 166"/>
                    <a:gd name="T19" fmla="*/ 104 h 165"/>
                    <a:gd name="T20" fmla="*/ 162 w 166"/>
                    <a:gd name="T21" fmla="*/ 141 h 165"/>
                    <a:gd name="T22" fmla="*/ 116 w 166"/>
                    <a:gd name="T23" fmla="*/ 124 h 165"/>
                    <a:gd name="T24" fmla="*/ 116 w 166"/>
                    <a:gd name="T25" fmla="*/ 124 h 16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66"/>
                    <a:gd name="T40" fmla="*/ 0 h 165"/>
                    <a:gd name="T41" fmla="*/ 166 w 166"/>
                    <a:gd name="T42" fmla="*/ 165 h 16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66" h="165">
                      <a:moveTo>
                        <a:pt x="116" y="124"/>
                      </a:moveTo>
                      <a:lnTo>
                        <a:pt x="53" y="165"/>
                      </a:lnTo>
                      <a:lnTo>
                        <a:pt x="42" y="128"/>
                      </a:lnTo>
                      <a:lnTo>
                        <a:pt x="120" y="96"/>
                      </a:lnTo>
                      <a:lnTo>
                        <a:pt x="98" y="74"/>
                      </a:lnTo>
                      <a:lnTo>
                        <a:pt x="42" y="67"/>
                      </a:lnTo>
                      <a:lnTo>
                        <a:pt x="57" y="37"/>
                      </a:lnTo>
                      <a:lnTo>
                        <a:pt x="0" y="0"/>
                      </a:lnTo>
                      <a:lnTo>
                        <a:pt x="113" y="20"/>
                      </a:lnTo>
                      <a:lnTo>
                        <a:pt x="166" y="104"/>
                      </a:lnTo>
                      <a:lnTo>
                        <a:pt x="162" y="141"/>
                      </a:lnTo>
                      <a:lnTo>
                        <a:pt x="116" y="124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20" name="Freeform 133"/>
                <p:cNvSpPr>
                  <a:spLocks/>
                </p:cNvSpPr>
                <p:nvPr/>
              </p:nvSpPr>
              <p:spPr bwMode="auto">
                <a:xfrm>
                  <a:off x="3517" y="1651"/>
                  <a:ext cx="239" cy="318"/>
                </a:xfrm>
                <a:custGeom>
                  <a:avLst/>
                  <a:gdLst>
                    <a:gd name="T0" fmla="*/ 161 w 239"/>
                    <a:gd name="T1" fmla="*/ 0 h 318"/>
                    <a:gd name="T2" fmla="*/ 113 w 239"/>
                    <a:gd name="T3" fmla="*/ 30 h 318"/>
                    <a:gd name="T4" fmla="*/ 63 w 239"/>
                    <a:gd name="T5" fmla="*/ 19 h 318"/>
                    <a:gd name="T6" fmla="*/ 4 w 239"/>
                    <a:gd name="T7" fmla="*/ 33 h 318"/>
                    <a:gd name="T8" fmla="*/ 83 w 239"/>
                    <a:gd name="T9" fmla="*/ 50 h 318"/>
                    <a:gd name="T10" fmla="*/ 37 w 239"/>
                    <a:gd name="T11" fmla="*/ 70 h 318"/>
                    <a:gd name="T12" fmla="*/ 50 w 239"/>
                    <a:gd name="T13" fmla="*/ 115 h 318"/>
                    <a:gd name="T14" fmla="*/ 7 w 239"/>
                    <a:gd name="T15" fmla="*/ 120 h 318"/>
                    <a:gd name="T16" fmla="*/ 0 w 239"/>
                    <a:gd name="T17" fmla="*/ 167 h 318"/>
                    <a:gd name="T18" fmla="*/ 26 w 239"/>
                    <a:gd name="T19" fmla="*/ 239 h 318"/>
                    <a:gd name="T20" fmla="*/ 87 w 239"/>
                    <a:gd name="T21" fmla="*/ 318 h 318"/>
                    <a:gd name="T22" fmla="*/ 174 w 239"/>
                    <a:gd name="T23" fmla="*/ 304 h 318"/>
                    <a:gd name="T24" fmla="*/ 233 w 239"/>
                    <a:gd name="T25" fmla="*/ 185 h 318"/>
                    <a:gd name="T26" fmla="*/ 239 w 239"/>
                    <a:gd name="T27" fmla="*/ 50 h 318"/>
                    <a:gd name="T28" fmla="*/ 161 w 239"/>
                    <a:gd name="T29" fmla="*/ 0 h 318"/>
                    <a:gd name="T30" fmla="*/ 161 w 239"/>
                    <a:gd name="T31" fmla="*/ 0 h 31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39"/>
                    <a:gd name="T49" fmla="*/ 0 h 318"/>
                    <a:gd name="T50" fmla="*/ 239 w 239"/>
                    <a:gd name="T51" fmla="*/ 318 h 31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39" h="318">
                      <a:moveTo>
                        <a:pt x="161" y="0"/>
                      </a:moveTo>
                      <a:lnTo>
                        <a:pt x="113" y="30"/>
                      </a:lnTo>
                      <a:lnTo>
                        <a:pt x="63" y="19"/>
                      </a:lnTo>
                      <a:lnTo>
                        <a:pt x="4" y="33"/>
                      </a:lnTo>
                      <a:lnTo>
                        <a:pt x="83" y="50"/>
                      </a:lnTo>
                      <a:lnTo>
                        <a:pt x="37" y="70"/>
                      </a:lnTo>
                      <a:lnTo>
                        <a:pt x="50" y="115"/>
                      </a:lnTo>
                      <a:lnTo>
                        <a:pt x="7" y="120"/>
                      </a:lnTo>
                      <a:lnTo>
                        <a:pt x="0" y="167"/>
                      </a:lnTo>
                      <a:lnTo>
                        <a:pt x="26" y="239"/>
                      </a:lnTo>
                      <a:lnTo>
                        <a:pt x="87" y="318"/>
                      </a:lnTo>
                      <a:lnTo>
                        <a:pt x="174" y="304"/>
                      </a:lnTo>
                      <a:lnTo>
                        <a:pt x="233" y="185"/>
                      </a:lnTo>
                      <a:lnTo>
                        <a:pt x="239" y="50"/>
                      </a:lnTo>
                      <a:lnTo>
                        <a:pt x="161" y="0"/>
                      </a:lnTo>
                      <a:close/>
                    </a:path>
                  </a:pathLst>
                </a:custGeom>
                <a:solidFill>
                  <a:srgbClr val="A394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21" name="Freeform 134"/>
                <p:cNvSpPr>
                  <a:spLocks/>
                </p:cNvSpPr>
                <p:nvPr/>
              </p:nvSpPr>
              <p:spPr bwMode="auto">
                <a:xfrm>
                  <a:off x="3656" y="1484"/>
                  <a:ext cx="220" cy="200"/>
                </a:xfrm>
                <a:custGeom>
                  <a:avLst/>
                  <a:gdLst>
                    <a:gd name="T0" fmla="*/ 201 w 220"/>
                    <a:gd name="T1" fmla="*/ 15 h 200"/>
                    <a:gd name="T2" fmla="*/ 220 w 220"/>
                    <a:gd name="T3" fmla="*/ 152 h 200"/>
                    <a:gd name="T4" fmla="*/ 181 w 220"/>
                    <a:gd name="T5" fmla="*/ 200 h 200"/>
                    <a:gd name="T6" fmla="*/ 64 w 220"/>
                    <a:gd name="T7" fmla="*/ 193 h 200"/>
                    <a:gd name="T8" fmla="*/ 26 w 220"/>
                    <a:gd name="T9" fmla="*/ 102 h 200"/>
                    <a:gd name="T10" fmla="*/ 0 w 220"/>
                    <a:gd name="T11" fmla="*/ 0 h 200"/>
                    <a:gd name="T12" fmla="*/ 137 w 220"/>
                    <a:gd name="T13" fmla="*/ 0 h 200"/>
                    <a:gd name="T14" fmla="*/ 201 w 220"/>
                    <a:gd name="T15" fmla="*/ 15 h 200"/>
                    <a:gd name="T16" fmla="*/ 201 w 220"/>
                    <a:gd name="T17" fmla="*/ 15 h 2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20"/>
                    <a:gd name="T28" fmla="*/ 0 h 200"/>
                    <a:gd name="T29" fmla="*/ 220 w 220"/>
                    <a:gd name="T30" fmla="*/ 200 h 20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20" h="200">
                      <a:moveTo>
                        <a:pt x="201" y="15"/>
                      </a:moveTo>
                      <a:lnTo>
                        <a:pt x="220" y="152"/>
                      </a:lnTo>
                      <a:lnTo>
                        <a:pt x="181" y="200"/>
                      </a:lnTo>
                      <a:lnTo>
                        <a:pt x="64" y="193"/>
                      </a:lnTo>
                      <a:lnTo>
                        <a:pt x="26" y="102"/>
                      </a:lnTo>
                      <a:lnTo>
                        <a:pt x="0" y="0"/>
                      </a:lnTo>
                      <a:lnTo>
                        <a:pt x="137" y="0"/>
                      </a:lnTo>
                      <a:lnTo>
                        <a:pt x="201" y="15"/>
                      </a:lnTo>
                      <a:close/>
                    </a:path>
                  </a:pathLst>
                </a:custGeom>
                <a:solidFill>
                  <a:srgbClr val="9E8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22" name="Freeform 135"/>
                <p:cNvSpPr>
                  <a:spLocks/>
                </p:cNvSpPr>
                <p:nvPr/>
              </p:nvSpPr>
              <p:spPr bwMode="auto">
                <a:xfrm>
                  <a:off x="3576" y="1651"/>
                  <a:ext cx="193" cy="278"/>
                </a:xfrm>
                <a:custGeom>
                  <a:avLst/>
                  <a:gdLst>
                    <a:gd name="T0" fmla="*/ 111 w 193"/>
                    <a:gd name="T1" fmla="*/ 0 h 278"/>
                    <a:gd name="T2" fmla="*/ 65 w 193"/>
                    <a:gd name="T3" fmla="*/ 57 h 278"/>
                    <a:gd name="T4" fmla="*/ 45 w 193"/>
                    <a:gd name="T5" fmla="*/ 107 h 278"/>
                    <a:gd name="T6" fmla="*/ 43 w 193"/>
                    <a:gd name="T7" fmla="*/ 137 h 278"/>
                    <a:gd name="T8" fmla="*/ 0 w 193"/>
                    <a:gd name="T9" fmla="*/ 165 h 278"/>
                    <a:gd name="T10" fmla="*/ 11 w 193"/>
                    <a:gd name="T11" fmla="*/ 209 h 278"/>
                    <a:gd name="T12" fmla="*/ 58 w 193"/>
                    <a:gd name="T13" fmla="*/ 220 h 278"/>
                    <a:gd name="T14" fmla="*/ 32 w 193"/>
                    <a:gd name="T15" fmla="*/ 278 h 278"/>
                    <a:gd name="T16" fmla="*/ 80 w 193"/>
                    <a:gd name="T17" fmla="*/ 278 h 278"/>
                    <a:gd name="T18" fmla="*/ 141 w 193"/>
                    <a:gd name="T19" fmla="*/ 272 h 278"/>
                    <a:gd name="T20" fmla="*/ 193 w 193"/>
                    <a:gd name="T21" fmla="*/ 144 h 278"/>
                    <a:gd name="T22" fmla="*/ 174 w 193"/>
                    <a:gd name="T23" fmla="*/ 61 h 278"/>
                    <a:gd name="T24" fmla="*/ 111 w 193"/>
                    <a:gd name="T25" fmla="*/ 0 h 278"/>
                    <a:gd name="T26" fmla="*/ 111 w 193"/>
                    <a:gd name="T27" fmla="*/ 0 h 27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93"/>
                    <a:gd name="T43" fmla="*/ 0 h 278"/>
                    <a:gd name="T44" fmla="*/ 193 w 193"/>
                    <a:gd name="T45" fmla="*/ 278 h 27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93" h="278">
                      <a:moveTo>
                        <a:pt x="111" y="0"/>
                      </a:moveTo>
                      <a:lnTo>
                        <a:pt x="65" y="57"/>
                      </a:lnTo>
                      <a:lnTo>
                        <a:pt x="45" y="107"/>
                      </a:lnTo>
                      <a:lnTo>
                        <a:pt x="43" y="137"/>
                      </a:lnTo>
                      <a:lnTo>
                        <a:pt x="0" y="165"/>
                      </a:lnTo>
                      <a:lnTo>
                        <a:pt x="11" y="209"/>
                      </a:lnTo>
                      <a:lnTo>
                        <a:pt x="58" y="220"/>
                      </a:lnTo>
                      <a:lnTo>
                        <a:pt x="32" y="278"/>
                      </a:lnTo>
                      <a:lnTo>
                        <a:pt x="80" y="278"/>
                      </a:lnTo>
                      <a:lnTo>
                        <a:pt x="141" y="272"/>
                      </a:lnTo>
                      <a:lnTo>
                        <a:pt x="193" y="144"/>
                      </a:lnTo>
                      <a:lnTo>
                        <a:pt x="174" y="61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rgbClr val="8F82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23" name="Freeform 136"/>
                <p:cNvSpPr>
                  <a:spLocks/>
                </p:cNvSpPr>
                <p:nvPr/>
              </p:nvSpPr>
              <p:spPr bwMode="auto">
                <a:xfrm>
                  <a:off x="3804" y="1523"/>
                  <a:ext cx="50" cy="117"/>
                </a:xfrm>
                <a:custGeom>
                  <a:avLst/>
                  <a:gdLst>
                    <a:gd name="T0" fmla="*/ 29 w 50"/>
                    <a:gd name="T1" fmla="*/ 6 h 117"/>
                    <a:gd name="T2" fmla="*/ 50 w 50"/>
                    <a:gd name="T3" fmla="*/ 91 h 117"/>
                    <a:gd name="T4" fmla="*/ 22 w 50"/>
                    <a:gd name="T5" fmla="*/ 117 h 117"/>
                    <a:gd name="T6" fmla="*/ 0 w 50"/>
                    <a:gd name="T7" fmla="*/ 50 h 117"/>
                    <a:gd name="T8" fmla="*/ 0 w 50"/>
                    <a:gd name="T9" fmla="*/ 0 h 117"/>
                    <a:gd name="T10" fmla="*/ 29 w 50"/>
                    <a:gd name="T11" fmla="*/ 6 h 117"/>
                    <a:gd name="T12" fmla="*/ 29 w 50"/>
                    <a:gd name="T13" fmla="*/ 6 h 11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0"/>
                    <a:gd name="T22" fmla="*/ 0 h 117"/>
                    <a:gd name="T23" fmla="*/ 50 w 50"/>
                    <a:gd name="T24" fmla="*/ 117 h 11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0" h="117">
                      <a:moveTo>
                        <a:pt x="29" y="6"/>
                      </a:moveTo>
                      <a:lnTo>
                        <a:pt x="50" y="91"/>
                      </a:lnTo>
                      <a:lnTo>
                        <a:pt x="22" y="117"/>
                      </a:lnTo>
                      <a:lnTo>
                        <a:pt x="0" y="50"/>
                      </a:lnTo>
                      <a:lnTo>
                        <a:pt x="0" y="0"/>
                      </a:lnTo>
                      <a:lnTo>
                        <a:pt x="29" y="6"/>
                      </a:lnTo>
                      <a:close/>
                    </a:path>
                  </a:pathLst>
                </a:custGeom>
                <a:solidFill>
                  <a:srgbClr val="BAB8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24" name="Freeform 137"/>
                <p:cNvSpPr>
                  <a:spLocks/>
                </p:cNvSpPr>
                <p:nvPr/>
              </p:nvSpPr>
              <p:spPr bwMode="auto">
                <a:xfrm>
                  <a:off x="3743" y="1479"/>
                  <a:ext cx="164" cy="191"/>
                </a:xfrm>
                <a:custGeom>
                  <a:avLst/>
                  <a:gdLst>
                    <a:gd name="T0" fmla="*/ 0 w 164"/>
                    <a:gd name="T1" fmla="*/ 150 h 191"/>
                    <a:gd name="T2" fmla="*/ 3 w 164"/>
                    <a:gd name="T3" fmla="*/ 78 h 191"/>
                    <a:gd name="T4" fmla="*/ 70 w 164"/>
                    <a:gd name="T5" fmla="*/ 81 h 191"/>
                    <a:gd name="T6" fmla="*/ 76 w 164"/>
                    <a:gd name="T7" fmla="*/ 157 h 191"/>
                    <a:gd name="T8" fmla="*/ 111 w 164"/>
                    <a:gd name="T9" fmla="*/ 141 h 191"/>
                    <a:gd name="T10" fmla="*/ 94 w 164"/>
                    <a:gd name="T11" fmla="*/ 50 h 191"/>
                    <a:gd name="T12" fmla="*/ 50 w 164"/>
                    <a:gd name="T13" fmla="*/ 0 h 191"/>
                    <a:gd name="T14" fmla="*/ 164 w 164"/>
                    <a:gd name="T15" fmla="*/ 17 h 191"/>
                    <a:gd name="T16" fmla="*/ 144 w 164"/>
                    <a:gd name="T17" fmla="*/ 135 h 191"/>
                    <a:gd name="T18" fmla="*/ 107 w 164"/>
                    <a:gd name="T19" fmla="*/ 191 h 191"/>
                    <a:gd name="T20" fmla="*/ 7 w 164"/>
                    <a:gd name="T21" fmla="*/ 185 h 191"/>
                    <a:gd name="T22" fmla="*/ 0 w 164"/>
                    <a:gd name="T23" fmla="*/ 150 h 191"/>
                    <a:gd name="T24" fmla="*/ 0 w 164"/>
                    <a:gd name="T25" fmla="*/ 150 h 19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64"/>
                    <a:gd name="T40" fmla="*/ 0 h 191"/>
                    <a:gd name="T41" fmla="*/ 164 w 164"/>
                    <a:gd name="T42" fmla="*/ 191 h 19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64" h="191">
                      <a:moveTo>
                        <a:pt x="0" y="150"/>
                      </a:moveTo>
                      <a:lnTo>
                        <a:pt x="3" y="78"/>
                      </a:lnTo>
                      <a:lnTo>
                        <a:pt x="70" y="81"/>
                      </a:lnTo>
                      <a:lnTo>
                        <a:pt x="76" y="157"/>
                      </a:lnTo>
                      <a:lnTo>
                        <a:pt x="111" y="141"/>
                      </a:lnTo>
                      <a:lnTo>
                        <a:pt x="94" y="50"/>
                      </a:lnTo>
                      <a:lnTo>
                        <a:pt x="50" y="0"/>
                      </a:lnTo>
                      <a:lnTo>
                        <a:pt x="164" y="17"/>
                      </a:lnTo>
                      <a:lnTo>
                        <a:pt x="144" y="135"/>
                      </a:lnTo>
                      <a:lnTo>
                        <a:pt x="107" y="191"/>
                      </a:lnTo>
                      <a:lnTo>
                        <a:pt x="7" y="185"/>
                      </a:lnTo>
                      <a:lnTo>
                        <a:pt x="0" y="150"/>
                      </a:lnTo>
                      <a:close/>
                    </a:path>
                  </a:pathLst>
                </a:custGeom>
                <a:solidFill>
                  <a:srgbClr val="826E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25" name="Freeform 138"/>
                <p:cNvSpPr>
                  <a:spLocks/>
                </p:cNvSpPr>
                <p:nvPr/>
              </p:nvSpPr>
              <p:spPr bwMode="auto">
                <a:xfrm>
                  <a:off x="3641" y="1475"/>
                  <a:ext cx="79" cy="176"/>
                </a:xfrm>
                <a:custGeom>
                  <a:avLst/>
                  <a:gdLst>
                    <a:gd name="T0" fmla="*/ 79 w 79"/>
                    <a:gd name="T1" fmla="*/ 148 h 176"/>
                    <a:gd name="T2" fmla="*/ 79 w 79"/>
                    <a:gd name="T3" fmla="*/ 71 h 176"/>
                    <a:gd name="T4" fmla="*/ 24 w 79"/>
                    <a:gd name="T5" fmla="*/ 54 h 176"/>
                    <a:gd name="T6" fmla="*/ 68 w 79"/>
                    <a:gd name="T7" fmla="*/ 45 h 176"/>
                    <a:gd name="T8" fmla="*/ 61 w 79"/>
                    <a:gd name="T9" fmla="*/ 0 h 176"/>
                    <a:gd name="T10" fmla="*/ 0 w 79"/>
                    <a:gd name="T11" fmla="*/ 9 h 176"/>
                    <a:gd name="T12" fmla="*/ 7 w 79"/>
                    <a:gd name="T13" fmla="*/ 100 h 176"/>
                    <a:gd name="T14" fmla="*/ 30 w 79"/>
                    <a:gd name="T15" fmla="*/ 176 h 176"/>
                    <a:gd name="T16" fmla="*/ 79 w 79"/>
                    <a:gd name="T17" fmla="*/ 148 h 176"/>
                    <a:gd name="T18" fmla="*/ 79 w 79"/>
                    <a:gd name="T19" fmla="*/ 148 h 17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9"/>
                    <a:gd name="T31" fmla="*/ 0 h 176"/>
                    <a:gd name="T32" fmla="*/ 79 w 79"/>
                    <a:gd name="T33" fmla="*/ 176 h 17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9" h="176">
                      <a:moveTo>
                        <a:pt x="79" y="148"/>
                      </a:moveTo>
                      <a:lnTo>
                        <a:pt x="79" y="71"/>
                      </a:lnTo>
                      <a:lnTo>
                        <a:pt x="24" y="54"/>
                      </a:lnTo>
                      <a:lnTo>
                        <a:pt x="68" y="45"/>
                      </a:lnTo>
                      <a:lnTo>
                        <a:pt x="61" y="0"/>
                      </a:lnTo>
                      <a:lnTo>
                        <a:pt x="0" y="9"/>
                      </a:lnTo>
                      <a:lnTo>
                        <a:pt x="7" y="100"/>
                      </a:lnTo>
                      <a:lnTo>
                        <a:pt x="30" y="176"/>
                      </a:lnTo>
                      <a:lnTo>
                        <a:pt x="79" y="148"/>
                      </a:lnTo>
                      <a:close/>
                    </a:path>
                  </a:pathLst>
                </a:custGeom>
                <a:solidFill>
                  <a:srgbClr val="8075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26" name="Freeform 139"/>
                <p:cNvSpPr>
                  <a:spLocks/>
                </p:cNvSpPr>
                <p:nvPr/>
              </p:nvSpPr>
              <p:spPr bwMode="auto">
                <a:xfrm>
                  <a:off x="3804" y="1479"/>
                  <a:ext cx="235" cy="370"/>
                </a:xfrm>
                <a:custGeom>
                  <a:avLst/>
                  <a:gdLst>
                    <a:gd name="T0" fmla="*/ 174 w 235"/>
                    <a:gd name="T1" fmla="*/ 46 h 370"/>
                    <a:gd name="T2" fmla="*/ 235 w 235"/>
                    <a:gd name="T3" fmla="*/ 237 h 370"/>
                    <a:gd name="T4" fmla="*/ 207 w 235"/>
                    <a:gd name="T5" fmla="*/ 357 h 370"/>
                    <a:gd name="T6" fmla="*/ 50 w 235"/>
                    <a:gd name="T7" fmla="*/ 370 h 370"/>
                    <a:gd name="T8" fmla="*/ 0 w 235"/>
                    <a:gd name="T9" fmla="*/ 316 h 370"/>
                    <a:gd name="T10" fmla="*/ 59 w 235"/>
                    <a:gd name="T11" fmla="*/ 191 h 370"/>
                    <a:gd name="T12" fmla="*/ 42 w 235"/>
                    <a:gd name="T13" fmla="*/ 104 h 370"/>
                    <a:gd name="T14" fmla="*/ 53 w 235"/>
                    <a:gd name="T15" fmla="*/ 0 h 370"/>
                    <a:gd name="T16" fmla="*/ 174 w 235"/>
                    <a:gd name="T17" fmla="*/ 46 h 370"/>
                    <a:gd name="T18" fmla="*/ 174 w 235"/>
                    <a:gd name="T19" fmla="*/ 46 h 37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35"/>
                    <a:gd name="T31" fmla="*/ 0 h 370"/>
                    <a:gd name="T32" fmla="*/ 235 w 235"/>
                    <a:gd name="T33" fmla="*/ 370 h 37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35" h="370">
                      <a:moveTo>
                        <a:pt x="174" y="46"/>
                      </a:moveTo>
                      <a:lnTo>
                        <a:pt x="235" y="237"/>
                      </a:lnTo>
                      <a:lnTo>
                        <a:pt x="207" y="357"/>
                      </a:lnTo>
                      <a:lnTo>
                        <a:pt x="50" y="370"/>
                      </a:lnTo>
                      <a:lnTo>
                        <a:pt x="0" y="316"/>
                      </a:lnTo>
                      <a:lnTo>
                        <a:pt x="59" y="191"/>
                      </a:lnTo>
                      <a:lnTo>
                        <a:pt x="42" y="104"/>
                      </a:lnTo>
                      <a:lnTo>
                        <a:pt x="53" y="0"/>
                      </a:lnTo>
                      <a:lnTo>
                        <a:pt x="174" y="46"/>
                      </a:lnTo>
                      <a:close/>
                    </a:path>
                  </a:pathLst>
                </a:custGeom>
                <a:solidFill>
                  <a:srgbClr val="A67A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27" name="Freeform 140"/>
                <p:cNvSpPr>
                  <a:spLocks/>
                </p:cNvSpPr>
                <p:nvPr/>
              </p:nvSpPr>
              <p:spPr bwMode="auto">
                <a:xfrm>
                  <a:off x="3952" y="1919"/>
                  <a:ext cx="140" cy="293"/>
                </a:xfrm>
                <a:custGeom>
                  <a:avLst/>
                  <a:gdLst>
                    <a:gd name="T0" fmla="*/ 113 w 140"/>
                    <a:gd name="T1" fmla="*/ 0 h 293"/>
                    <a:gd name="T2" fmla="*/ 140 w 140"/>
                    <a:gd name="T3" fmla="*/ 156 h 293"/>
                    <a:gd name="T4" fmla="*/ 124 w 140"/>
                    <a:gd name="T5" fmla="*/ 293 h 293"/>
                    <a:gd name="T6" fmla="*/ 18 w 140"/>
                    <a:gd name="T7" fmla="*/ 243 h 293"/>
                    <a:gd name="T8" fmla="*/ 0 w 140"/>
                    <a:gd name="T9" fmla="*/ 119 h 293"/>
                    <a:gd name="T10" fmla="*/ 22 w 140"/>
                    <a:gd name="T11" fmla="*/ 21 h 293"/>
                    <a:gd name="T12" fmla="*/ 113 w 140"/>
                    <a:gd name="T13" fmla="*/ 0 h 293"/>
                    <a:gd name="T14" fmla="*/ 113 w 140"/>
                    <a:gd name="T15" fmla="*/ 0 h 29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40"/>
                    <a:gd name="T25" fmla="*/ 0 h 293"/>
                    <a:gd name="T26" fmla="*/ 140 w 140"/>
                    <a:gd name="T27" fmla="*/ 293 h 29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40" h="293">
                      <a:moveTo>
                        <a:pt x="113" y="0"/>
                      </a:moveTo>
                      <a:lnTo>
                        <a:pt x="140" y="156"/>
                      </a:lnTo>
                      <a:lnTo>
                        <a:pt x="124" y="293"/>
                      </a:lnTo>
                      <a:lnTo>
                        <a:pt x="18" y="243"/>
                      </a:lnTo>
                      <a:lnTo>
                        <a:pt x="0" y="119"/>
                      </a:lnTo>
                      <a:lnTo>
                        <a:pt x="22" y="21"/>
                      </a:lnTo>
                      <a:lnTo>
                        <a:pt x="113" y="0"/>
                      </a:lnTo>
                      <a:close/>
                    </a:path>
                  </a:pathLst>
                </a:custGeom>
                <a:solidFill>
                  <a:srgbClr val="A67A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28" name="Freeform 141"/>
                <p:cNvSpPr>
                  <a:spLocks/>
                </p:cNvSpPr>
                <p:nvPr/>
              </p:nvSpPr>
              <p:spPr bwMode="auto">
                <a:xfrm>
                  <a:off x="3867" y="1655"/>
                  <a:ext cx="100" cy="83"/>
                </a:xfrm>
                <a:custGeom>
                  <a:avLst/>
                  <a:gdLst>
                    <a:gd name="T0" fmla="*/ 100 w 100"/>
                    <a:gd name="T1" fmla="*/ 22 h 83"/>
                    <a:gd name="T2" fmla="*/ 13 w 100"/>
                    <a:gd name="T3" fmla="*/ 83 h 83"/>
                    <a:gd name="T4" fmla="*/ 0 w 100"/>
                    <a:gd name="T5" fmla="*/ 18 h 83"/>
                    <a:gd name="T6" fmla="*/ 37 w 100"/>
                    <a:gd name="T7" fmla="*/ 37 h 83"/>
                    <a:gd name="T8" fmla="*/ 57 w 100"/>
                    <a:gd name="T9" fmla="*/ 0 h 83"/>
                    <a:gd name="T10" fmla="*/ 100 w 100"/>
                    <a:gd name="T11" fmla="*/ 22 h 83"/>
                    <a:gd name="T12" fmla="*/ 100 w 100"/>
                    <a:gd name="T13" fmla="*/ 22 h 8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0"/>
                    <a:gd name="T22" fmla="*/ 0 h 83"/>
                    <a:gd name="T23" fmla="*/ 100 w 100"/>
                    <a:gd name="T24" fmla="*/ 83 h 8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0" h="83">
                      <a:moveTo>
                        <a:pt x="100" y="22"/>
                      </a:moveTo>
                      <a:lnTo>
                        <a:pt x="13" y="83"/>
                      </a:lnTo>
                      <a:lnTo>
                        <a:pt x="0" y="18"/>
                      </a:lnTo>
                      <a:lnTo>
                        <a:pt x="37" y="37"/>
                      </a:lnTo>
                      <a:lnTo>
                        <a:pt x="57" y="0"/>
                      </a:lnTo>
                      <a:lnTo>
                        <a:pt x="100" y="22"/>
                      </a:lnTo>
                      <a:close/>
                    </a:path>
                  </a:pathLst>
                </a:custGeom>
                <a:solidFill>
                  <a:srgbClr val="DEAB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29" name="Freeform 142"/>
                <p:cNvSpPr>
                  <a:spLocks/>
                </p:cNvSpPr>
                <p:nvPr/>
              </p:nvSpPr>
              <p:spPr bwMode="auto">
                <a:xfrm>
                  <a:off x="3857" y="1951"/>
                  <a:ext cx="87" cy="63"/>
                </a:xfrm>
                <a:custGeom>
                  <a:avLst/>
                  <a:gdLst>
                    <a:gd name="T0" fmla="*/ 0 w 87"/>
                    <a:gd name="T1" fmla="*/ 22 h 63"/>
                    <a:gd name="T2" fmla="*/ 87 w 87"/>
                    <a:gd name="T3" fmla="*/ 0 h 63"/>
                    <a:gd name="T4" fmla="*/ 63 w 87"/>
                    <a:gd name="T5" fmla="*/ 63 h 63"/>
                    <a:gd name="T6" fmla="*/ 4 w 87"/>
                    <a:gd name="T7" fmla="*/ 59 h 63"/>
                    <a:gd name="T8" fmla="*/ 0 w 87"/>
                    <a:gd name="T9" fmla="*/ 22 h 63"/>
                    <a:gd name="T10" fmla="*/ 0 w 87"/>
                    <a:gd name="T11" fmla="*/ 22 h 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7"/>
                    <a:gd name="T19" fmla="*/ 0 h 63"/>
                    <a:gd name="T20" fmla="*/ 87 w 87"/>
                    <a:gd name="T21" fmla="*/ 63 h 6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7" h="63">
                      <a:moveTo>
                        <a:pt x="0" y="22"/>
                      </a:moveTo>
                      <a:lnTo>
                        <a:pt x="87" y="0"/>
                      </a:lnTo>
                      <a:lnTo>
                        <a:pt x="63" y="63"/>
                      </a:lnTo>
                      <a:lnTo>
                        <a:pt x="4" y="59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E8A3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30" name="Freeform 143"/>
                <p:cNvSpPr>
                  <a:spLocks/>
                </p:cNvSpPr>
                <p:nvPr/>
              </p:nvSpPr>
              <p:spPr bwMode="auto">
                <a:xfrm>
                  <a:off x="3870" y="2075"/>
                  <a:ext cx="239" cy="322"/>
                </a:xfrm>
                <a:custGeom>
                  <a:avLst/>
                  <a:gdLst>
                    <a:gd name="T0" fmla="*/ 82 w 239"/>
                    <a:gd name="T1" fmla="*/ 4 h 322"/>
                    <a:gd name="T2" fmla="*/ 126 w 239"/>
                    <a:gd name="T3" fmla="*/ 78 h 322"/>
                    <a:gd name="T4" fmla="*/ 159 w 239"/>
                    <a:gd name="T5" fmla="*/ 9 h 322"/>
                    <a:gd name="T6" fmla="*/ 195 w 239"/>
                    <a:gd name="T7" fmla="*/ 0 h 322"/>
                    <a:gd name="T8" fmla="*/ 239 w 239"/>
                    <a:gd name="T9" fmla="*/ 133 h 322"/>
                    <a:gd name="T10" fmla="*/ 235 w 239"/>
                    <a:gd name="T11" fmla="*/ 222 h 322"/>
                    <a:gd name="T12" fmla="*/ 185 w 239"/>
                    <a:gd name="T13" fmla="*/ 155 h 322"/>
                    <a:gd name="T14" fmla="*/ 141 w 239"/>
                    <a:gd name="T15" fmla="*/ 144 h 322"/>
                    <a:gd name="T16" fmla="*/ 91 w 239"/>
                    <a:gd name="T17" fmla="*/ 107 h 322"/>
                    <a:gd name="T18" fmla="*/ 91 w 239"/>
                    <a:gd name="T19" fmla="*/ 181 h 322"/>
                    <a:gd name="T20" fmla="*/ 152 w 239"/>
                    <a:gd name="T21" fmla="*/ 189 h 322"/>
                    <a:gd name="T22" fmla="*/ 198 w 239"/>
                    <a:gd name="T23" fmla="*/ 213 h 322"/>
                    <a:gd name="T24" fmla="*/ 213 w 239"/>
                    <a:gd name="T25" fmla="*/ 266 h 322"/>
                    <a:gd name="T26" fmla="*/ 156 w 239"/>
                    <a:gd name="T27" fmla="*/ 259 h 322"/>
                    <a:gd name="T28" fmla="*/ 222 w 239"/>
                    <a:gd name="T29" fmla="*/ 320 h 322"/>
                    <a:gd name="T30" fmla="*/ 137 w 239"/>
                    <a:gd name="T31" fmla="*/ 320 h 322"/>
                    <a:gd name="T32" fmla="*/ 58 w 239"/>
                    <a:gd name="T33" fmla="*/ 322 h 322"/>
                    <a:gd name="T34" fmla="*/ 61 w 239"/>
                    <a:gd name="T35" fmla="*/ 296 h 322"/>
                    <a:gd name="T36" fmla="*/ 10 w 239"/>
                    <a:gd name="T37" fmla="*/ 316 h 322"/>
                    <a:gd name="T38" fmla="*/ 10 w 239"/>
                    <a:gd name="T39" fmla="*/ 279 h 322"/>
                    <a:gd name="T40" fmla="*/ 78 w 239"/>
                    <a:gd name="T41" fmla="*/ 255 h 322"/>
                    <a:gd name="T42" fmla="*/ 43 w 239"/>
                    <a:gd name="T43" fmla="*/ 194 h 322"/>
                    <a:gd name="T44" fmla="*/ 0 w 239"/>
                    <a:gd name="T45" fmla="*/ 181 h 322"/>
                    <a:gd name="T46" fmla="*/ 43 w 239"/>
                    <a:gd name="T47" fmla="*/ 133 h 322"/>
                    <a:gd name="T48" fmla="*/ 6 w 239"/>
                    <a:gd name="T49" fmla="*/ 115 h 322"/>
                    <a:gd name="T50" fmla="*/ 47 w 239"/>
                    <a:gd name="T51" fmla="*/ 70 h 322"/>
                    <a:gd name="T52" fmla="*/ 54 w 239"/>
                    <a:gd name="T53" fmla="*/ 0 h 322"/>
                    <a:gd name="T54" fmla="*/ 82 w 239"/>
                    <a:gd name="T55" fmla="*/ 4 h 322"/>
                    <a:gd name="T56" fmla="*/ 82 w 239"/>
                    <a:gd name="T57" fmla="*/ 4 h 322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239"/>
                    <a:gd name="T88" fmla="*/ 0 h 322"/>
                    <a:gd name="T89" fmla="*/ 239 w 239"/>
                    <a:gd name="T90" fmla="*/ 322 h 322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239" h="322">
                      <a:moveTo>
                        <a:pt x="82" y="4"/>
                      </a:moveTo>
                      <a:lnTo>
                        <a:pt x="126" y="78"/>
                      </a:lnTo>
                      <a:lnTo>
                        <a:pt x="159" y="9"/>
                      </a:lnTo>
                      <a:lnTo>
                        <a:pt x="195" y="0"/>
                      </a:lnTo>
                      <a:lnTo>
                        <a:pt x="239" y="133"/>
                      </a:lnTo>
                      <a:lnTo>
                        <a:pt x="235" y="222"/>
                      </a:lnTo>
                      <a:lnTo>
                        <a:pt x="185" y="155"/>
                      </a:lnTo>
                      <a:lnTo>
                        <a:pt x="141" y="144"/>
                      </a:lnTo>
                      <a:lnTo>
                        <a:pt x="91" y="107"/>
                      </a:lnTo>
                      <a:lnTo>
                        <a:pt x="91" y="181"/>
                      </a:lnTo>
                      <a:lnTo>
                        <a:pt x="152" y="189"/>
                      </a:lnTo>
                      <a:lnTo>
                        <a:pt x="198" y="213"/>
                      </a:lnTo>
                      <a:lnTo>
                        <a:pt x="213" y="266"/>
                      </a:lnTo>
                      <a:lnTo>
                        <a:pt x="156" y="259"/>
                      </a:lnTo>
                      <a:lnTo>
                        <a:pt x="222" y="320"/>
                      </a:lnTo>
                      <a:lnTo>
                        <a:pt x="137" y="320"/>
                      </a:lnTo>
                      <a:lnTo>
                        <a:pt x="58" y="322"/>
                      </a:lnTo>
                      <a:lnTo>
                        <a:pt x="61" y="296"/>
                      </a:lnTo>
                      <a:lnTo>
                        <a:pt x="10" y="316"/>
                      </a:lnTo>
                      <a:lnTo>
                        <a:pt x="10" y="279"/>
                      </a:lnTo>
                      <a:lnTo>
                        <a:pt x="78" y="255"/>
                      </a:lnTo>
                      <a:lnTo>
                        <a:pt x="43" y="194"/>
                      </a:lnTo>
                      <a:lnTo>
                        <a:pt x="0" y="181"/>
                      </a:lnTo>
                      <a:lnTo>
                        <a:pt x="43" y="133"/>
                      </a:lnTo>
                      <a:lnTo>
                        <a:pt x="6" y="115"/>
                      </a:lnTo>
                      <a:lnTo>
                        <a:pt x="47" y="70"/>
                      </a:lnTo>
                      <a:lnTo>
                        <a:pt x="54" y="0"/>
                      </a:lnTo>
                      <a:lnTo>
                        <a:pt x="82" y="4"/>
                      </a:lnTo>
                      <a:close/>
                    </a:path>
                  </a:pathLst>
                </a:custGeom>
                <a:solidFill>
                  <a:srgbClr val="7557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31" name="Freeform 144"/>
                <p:cNvSpPr>
                  <a:spLocks/>
                </p:cNvSpPr>
                <p:nvPr/>
              </p:nvSpPr>
              <p:spPr bwMode="auto">
                <a:xfrm>
                  <a:off x="3907" y="1871"/>
                  <a:ext cx="98" cy="134"/>
                </a:xfrm>
                <a:custGeom>
                  <a:avLst/>
                  <a:gdLst>
                    <a:gd name="T0" fmla="*/ 0 w 98"/>
                    <a:gd name="T1" fmla="*/ 0 h 134"/>
                    <a:gd name="T2" fmla="*/ 60 w 98"/>
                    <a:gd name="T3" fmla="*/ 76 h 134"/>
                    <a:gd name="T4" fmla="*/ 24 w 98"/>
                    <a:gd name="T5" fmla="*/ 134 h 134"/>
                    <a:gd name="T6" fmla="*/ 95 w 98"/>
                    <a:gd name="T7" fmla="*/ 134 h 134"/>
                    <a:gd name="T8" fmla="*/ 98 w 98"/>
                    <a:gd name="T9" fmla="*/ 69 h 134"/>
                    <a:gd name="T10" fmla="*/ 89 w 98"/>
                    <a:gd name="T11" fmla="*/ 28 h 134"/>
                    <a:gd name="T12" fmla="*/ 0 w 98"/>
                    <a:gd name="T13" fmla="*/ 0 h 134"/>
                    <a:gd name="T14" fmla="*/ 0 w 98"/>
                    <a:gd name="T15" fmla="*/ 0 h 13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98"/>
                    <a:gd name="T25" fmla="*/ 0 h 134"/>
                    <a:gd name="T26" fmla="*/ 98 w 98"/>
                    <a:gd name="T27" fmla="*/ 134 h 13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98" h="134">
                      <a:moveTo>
                        <a:pt x="0" y="0"/>
                      </a:moveTo>
                      <a:lnTo>
                        <a:pt x="60" y="76"/>
                      </a:lnTo>
                      <a:lnTo>
                        <a:pt x="24" y="134"/>
                      </a:lnTo>
                      <a:lnTo>
                        <a:pt x="95" y="134"/>
                      </a:lnTo>
                      <a:lnTo>
                        <a:pt x="98" y="69"/>
                      </a:lnTo>
                      <a:lnTo>
                        <a:pt x="89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B4D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32" name="Freeform 145"/>
                <p:cNvSpPr>
                  <a:spLocks/>
                </p:cNvSpPr>
                <p:nvPr/>
              </p:nvSpPr>
              <p:spPr bwMode="auto">
                <a:xfrm>
                  <a:off x="3833" y="1853"/>
                  <a:ext cx="80" cy="109"/>
                </a:xfrm>
                <a:custGeom>
                  <a:avLst/>
                  <a:gdLst>
                    <a:gd name="T0" fmla="*/ 80 w 80"/>
                    <a:gd name="T1" fmla="*/ 26 h 109"/>
                    <a:gd name="T2" fmla="*/ 74 w 80"/>
                    <a:gd name="T3" fmla="*/ 87 h 109"/>
                    <a:gd name="T4" fmla="*/ 30 w 80"/>
                    <a:gd name="T5" fmla="*/ 109 h 109"/>
                    <a:gd name="T6" fmla="*/ 0 w 80"/>
                    <a:gd name="T7" fmla="*/ 26 h 109"/>
                    <a:gd name="T8" fmla="*/ 54 w 80"/>
                    <a:gd name="T9" fmla="*/ 0 h 109"/>
                    <a:gd name="T10" fmla="*/ 80 w 80"/>
                    <a:gd name="T11" fmla="*/ 26 h 109"/>
                    <a:gd name="T12" fmla="*/ 80 w 80"/>
                    <a:gd name="T13" fmla="*/ 26 h 10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0"/>
                    <a:gd name="T22" fmla="*/ 0 h 109"/>
                    <a:gd name="T23" fmla="*/ 80 w 80"/>
                    <a:gd name="T24" fmla="*/ 109 h 10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0" h="109">
                      <a:moveTo>
                        <a:pt x="80" y="26"/>
                      </a:moveTo>
                      <a:lnTo>
                        <a:pt x="74" y="87"/>
                      </a:lnTo>
                      <a:lnTo>
                        <a:pt x="30" y="109"/>
                      </a:lnTo>
                      <a:lnTo>
                        <a:pt x="0" y="26"/>
                      </a:lnTo>
                      <a:lnTo>
                        <a:pt x="54" y="0"/>
                      </a:lnTo>
                      <a:lnTo>
                        <a:pt x="80" y="26"/>
                      </a:lnTo>
                      <a:close/>
                    </a:path>
                  </a:pathLst>
                </a:custGeom>
                <a:solidFill>
                  <a:srgbClr val="6B4D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33" name="Freeform 146"/>
                <p:cNvSpPr>
                  <a:spLocks/>
                </p:cNvSpPr>
                <p:nvPr/>
              </p:nvSpPr>
              <p:spPr bwMode="auto">
                <a:xfrm>
                  <a:off x="3724" y="1479"/>
                  <a:ext cx="363" cy="935"/>
                </a:xfrm>
                <a:custGeom>
                  <a:avLst/>
                  <a:gdLst>
                    <a:gd name="T0" fmla="*/ 46 w 363"/>
                    <a:gd name="T1" fmla="*/ 935 h 935"/>
                    <a:gd name="T2" fmla="*/ 100 w 363"/>
                    <a:gd name="T3" fmla="*/ 859 h 935"/>
                    <a:gd name="T4" fmla="*/ 106 w 363"/>
                    <a:gd name="T5" fmla="*/ 749 h 935"/>
                    <a:gd name="T6" fmla="*/ 106 w 363"/>
                    <a:gd name="T7" fmla="*/ 714 h 935"/>
                    <a:gd name="T8" fmla="*/ 113 w 363"/>
                    <a:gd name="T9" fmla="*/ 687 h 935"/>
                    <a:gd name="T10" fmla="*/ 128 w 363"/>
                    <a:gd name="T11" fmla="*/ 625 h 935"/>
                    <a:gd name="T12" fmla="*/ 261 w 363"/>
                    <a:gd name="T13" fmla="*/ 553 h 935"/>
                    <a:gd name="T14" fmla="*/ 198 w 363"/>
                    <a:gd name="T15" fmla="*/ 533 h 935"/>
                    <a:gd name="T16" fmla="*/ 141 w 363"/>
                    <a:gd name="T17" fmla="*/ 487 h 935"/>
                    <a:gd name="T18" fmla="*/ 100 w 363"/>
                    <a:gd name="T19" fmla="*/ 468 h 935"/>
                    <a:gd name="T20" fmla="*/ 218 w 363"/>
                    <a:gd name="T21" fmla="*/ 413 h 935"/>
                    <a:gd name="T22" fmla="*/ 350 w 363"/>
                    <a:gd name="T23" fmla="*/ 516 h 935"/>
                    <a:gd name="T24" fmla="*/ 341 w 363"/>
                    <a:gd name="T25" fmla="*/ 9 h 935"/>
                    <a:gd name="T26" fmla="*/ 239 w 363"/>
                    <a:gd name="T27" fmla="*/ 68 h 935"/>
                    <a:gd name="T28" fmla="*/ 198 w 363"/>
                    <a:gd name="T29" fmla="*/ 107 h 935"/>
                    <a:gd name="T30" fmla="*/ 218 w 363"/>
                    <a:gd name="T31" fmla="*/ 137 h 935"/>
                    <a:gd name="T32" fmla="*/ 218 w 363"/>
                    <a:gd name="T33" fmla="*/ 196 h 935"/>
                    <a:gd name="T34" fmla="*/ 268 w 363"/>
                    <a:gd name="T35" fmla="*/ 226 h 935"/>
                    <a:gd name="T36" fmla="*/ 183 w 363"/>
                    <a:gd name="T37" fmla="*/ 237 h 935"/>
                    <a:gd name="T38" fmla="*/ 156 w 363"/>
                    <a:gd name="T39" fmla="*/ 311 h 935"/>
                    <a:gd name="T40" fmla="*/ 41 w 363"/>
                    <a:gd name="T41" fmla="*/ 464 h 935"/>
                    <a:gd name="T42" fmla="*/ 41 w 363"/>
                    <a:gd name="T43" fmla="*/ 470 h 935"/>
                    <a:gd name="T44" fmla="*/ 41 w 363"/>
                    <a:gd name="T45" fmla="*/ 481 h 935"/>
                    <a:gd name="T46" fmla="*/ 41 w 363"/>
                    <a:gd name="T47" fmla="*/ 496 h 935"/>
                    <a:gd name="T48" fmla="*/ 39 w 363"/>
                    <a:gd name="T49" fmla="*/ 518 h 935"/>
                    <a:gd name="T50" fmla="*/ 39 w 363"/>
                    <a:gd name="T51" fmla="*/ 529 h 935"/>
                    <a:gd name="T52" fmla="*/ 37 w 363"/>
                    <a:gd name="T53" fmla="*/ 542 h 935"/>
                    <a:gd name="T54" fmla="*/ 37 w 363"/>
                    <a:gd name="T55" fmla="*/ 557 h 935"/>
                    <a:gd name="T56" fmla="*/ 35 w 363"/>
                    <a:gd name="T57" fmla="*/ 572 h 935"/>
                    <a:gd name="T58" fmla="*/ 32 w 363"/>
                    <a:gd name="T59" fmla="*/ 588 h 935"/>
                    <a:gd name="T60" fmla="*/ 30 w 363"/>
                    <a:gd name="T61" fmla="*/ 607 h 935"/>
                    <a:gd name="T62" fmla="*/ 26 w 363"/>
                    <a:gd name="T63" fmla="*/ 625 h 935"/>
                    <a:gd name="T64" fmla="*/ 22 w 363"/>
                    <a:gd name="T65" fmla="*/ 646 h 935"/>
                    <a:gd name="T66" fmla="*/ 19 w 363"/>
                    <a:gd name="T67" fmla="*/ 668 h 935"/>
                    <a:gd name="T68" fmla="*/ 13 w 363"/>
                    <a:gd name="T69" fmla="*/ 690 h 935"/>
                    <a:gd name="T70" fmla="*/ 8 w 363"/>
                    <a:gd name="T71" fmla="*/ 712 h 935"/>
                    <a:gd name="T72" fmla="*/ 2 w 363"/>
                    <a:gd name="T73" fmla="*/ 738 h 935"/>
                    <a:gd name="T74" fmla="*/ 0 w 363"/>
                    <a:gd name="T75" fmla="*/ 753 h 935"/>
                    <a:gd name="T76" fmla="*/ 0 w 363"/>
                    <a:gd name="T77" fmla="*/ 768 h 935"/>
                    <a:gd name="T78" fmla="*/ 0 w 363"/>
                    <a:gd name="T79" fmla="*/ 785 h 935"/>
                    <a:gd name="T80" fmla="*/ 0 w 363"/>
                    <a:gd name="T81" fmla="*/ 807 h 935"/>
                    <a:gd name="T82" fmla="*/ 0 w 363"/>
                    <a:gd name="T83" fmla="*/ 824 h 935"/>
                    <a:gd name="T84" fmla="*/ 0 w 363"/>
                    <a:gd name="T85" fmla="*/ 836 h 935"/>
                    <a:gd name="T86" fmla="*/ 0 w 363"/>
                    <a:gd name="T87" fmla="*/ 848 h 935"/>
                    <a:gd name="T88" fmla="*/ 0 w 363"/>
                    <a:gd name="T89" fmla="*/ 857 h 935"/>
                    <a:gd name="T90" fmla="*/ 0 w 363"/>
                    <a:gd name="T91" fmla="*/ 859 h 93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363"/>
                    <a:gd name="T139" fmla="*/ 0 h 935"/>
                    <a:gd name="T140" fmla="*/ 363 w 363"/>
                    <a:gd name="T141" fmla="*/ 935 h 935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363" h="935">
                      <a:moveTo>
                        <a:pt x="0" y="859"/>
                      </a:moveTo>
                      <a:lnTo>
                        <a:pt x="43" y="879"/>
                      </a:lnTo>
                      <a:lnTo>
                        <a:pt x="46" y="935"/>
                      </a:lnTo>
                      <a:lnTo>
                        <a:pt x="115" y="923"/>
                      </a:lnTo>
                      <a:lnTo>
                        <a:pt x="82" y="912"/>
                      </a:lnTo>
                      <a:lnTo>
                        <a:pt x="100" y="859"/>
                      </a:lnTo>
                      <a:lnTo>
                        <a:pt x="122" y="885"/>
                      </a:lnTo>
                      <a:lnTo>
                        <a:pt x="146" y="831"/>
                      </a:lnTo>
                      <a:lnTo>
                        <a:pt x="106" y="749"/>
                      </a:lnTo>
                      <a:lnTo>
                        <a:pt x="139" y="772"/>
                      </a:lnTo>
                      <a:lnTo>
                        <a:pt x="135" y="701"/>
                      </a:lnTo>
                      <a:lnTo>
                        <a:pt x="106" y="714"/>
                      </a:lnTo>
                      <a:lnTo>
                        <a:pt x="78" y="744"/>
                      </a:lnTo>
                      <a:lnTo>
                        <a:pt x="82" y="674"/>
                      </a:lnTo>
                      <a:lnTo>
                        <a:pt x="113" y="687"/>
                      </a:lnTo>
                      <a:lnTo>
                        <a:pt x="174" y="674"/>
                      </a:lnTo>
                      <a:lnTo>
                        <a:pt x="176" y="651"/>
                      </a:lnTo>
                      <a:lnTo>
                        <a:pt x="128" y="625"/>
                      </a:lnTo>
                      <a:lnTo>
                        <a:pt x="317" y="596"/>
                      </a:lnTo>
                      <a:lnTo>
                        <a:pt x="298" y="561"/>
                      </a:lnTo>
                      <a:lnTo>
                        <a:pt x="261" y="553"/>
                      </a:lnTo>
                      <a:lnTo>
                        <a:pt x="281" y="535"/>
                      </a:lnTo>
                      <a:lnTo>
                        <a:pt x="239" y="518"/>
                      </a:lnTo>
                      <a:lnTo>
                        <a:pt x="198" y="533"/>
                      </a:lnTo>
                      <a:lnTo>
                        <a:pt x="228" y="479"/>
                      </a:lnTo>
                      <a:lnTo>
                        <a:pt x="152" y="516"/>
                      </a:lnTo>
                      <a:lnTo>
                        <a:pt x="141" y="487"/>
                      </a:lnTo>
                      <a:lnTo>
                        <a:pt x="133" y="474"/>
                      </a:lnTo>
                      <a:lnTo>
                        <a:pt x="89" y="494"/>
                      </a:lnTo>
                      <a:lnTo>
                        <a:pt x="100" y="468"/>
                      </a:lnTo>
                      <a:lnTo>
                        <a:pt x="100" y="413"/>
                      </a:lnTo>
                      <a:lnTo>
                        <a:pt x="130" y="392"/>
                      </a:lnTo>
                      <a:lnTo>
                        <a:pt x="218" y="413"/>
                      </a:lnTo>
                      <a:lnTo>
                        <a:pt x="287" y="474"/>
                      </a:lnTo>
                      <a:lnTo>
                        <a:pt x="302" y="533"/>
                      </a:lnTo>
                      <a:lnTo>
                        <a:pt x="350" y="516"/>
                      </a:lnTo>
                      <a:lnTo>
                        <a:pt x="363" y="392"/>
                      </a:lnTo>
                      <a:lnTo>
                        <a:pt x="352" y="224"/>
                      </a:lnTo>
                      <a:lnTo>
                        <a:pt x="341" y="9"/>
                      </a:lnTo>
                      <a:lnTo>
                        <a:pt x="169" y="0"/>
                      </a:lnTo>
                      <a:lnTo>
                        <a:pt x="157" y="24"/>
                      </a:lnTo>
                      <a:lnTo>
                        <a:pt x="239" y="68"/>
                      </a:lnTo>
                      <a:lnTo>
                        <a:pt x="152" y="57"/>
                      </a:lnTo>
                      <a:lnTo>
                        <a:pt x="146" y="83"/>
                      </a:lnTo>
                      <a:lnTo>
                        <a:pt x="198" y="107"/>
                      </a:lnTo>
                      <a:lnTo>
                        <a:pt x="163" y="141"/>
                      </a:lnTo>
                      <a:lnTo>
                        <a:pt x="174" y="161"/>
                      </a:lnTo>
                      <a:lnTo>
                        <a:pt x="218" y="137"/>
                      </a:lnTo>
                      <a:lnTo>
                        <a:pt x="217" y="172"/>
                      </a:lnTo>
                      <a:lnTo>
                        <a:pt x="281" y="191"/>
                      </a:lnTo>
                      <a:lnTo>
                        <a:pt x="218" y="196"/>
                      </a:lnTo>
                      <a:lnTo>
                        <a:pt x="198" y="220"/>
                      </a:lnTo>
                      <a:lnTo>
                        <a:pt x="230" y="242"/>
                      </a:lnTo>
                      <a:lnTo>
                        <a:pt x="268" y="226"/>
                      </a:lnTo>
                      <a:lnTo>
                        <a:pt x="272" y="253"/>
                      </a:lnTo>
                      <a:lnTo>
                        <a:pt x="233" y="272"/>
                      </a:lnTo>
                      <a:lnTo>
                        <a:pt x="183" y="237"/>
                      </a:lnTo>
                      <a:lnTo>
                        <a:pt x="157" y="265"/>
                      </a:lnTo>
                      <a:lnTo>
                        <a:pt x="194" y="311"/>
                      </a:lnTo>
                      <a:lnTo>
                        <a:pt x="156" y="311"/>
                      </a:lnTo>
                      <a:lnTo>
                        <a:pt x="98" y="329"/>
                      </a:lnTo>
                      <a:lnTo>
                        <a:pt x="43" y="368"/>
                      </a:lnTo>
                      <a:lnTo>
                        <a:pt x="41" y="464"/>
                      </a:lnTo>
                      <a:lnTo>
                        <a:pt x="41" y="468"/>
                      </a:lnTo>
                      <a:lnTo>
                        <a:pt x="41" y="470"/>
                      </a:lnTo>
                      <a:lnTo>
                        <a:pt x="41" y="474"/>
                      </a:lnTo>
                      <a:lnTo>
                        <a:pt x="41" y="477"/>
                      </a:lnTo>
                      <a:lnTo>
                        <a:pt x="41" y="481"/>
                      </a:lnTo>
                      <a:lnTo>
                        <a:pt x="41" y="485"/>
                      </a:lnTo>
                      <a:lnTo>
                        <a:pt x="41" y="490"/>
                      </a:lnTo>
                      <a:lnTo>
                        <a:pt x="41" y="496"/>
                      </a:lnTo>
                      <a:lnTo>
                        <a:pt x="41" y="503"/>
                      </a:lnTo>
                      <a:lnTo>
                        <a:pt x="39" y="509"/>
                      </a:lnTo>
                      <a:lnTo>
                        <a:pt x="39" y="518"/>
                      </a:lnTo>
                      <a:lnTo>
                        <a:pt x="39" y="520"/>
                      </a:lnTo>
                      <a:lnTo>
                        <a:pt x="39" y="526"/>
                      </a:lnTo>
                      <a:lnTo>
                        <a:pt x="39" y="529"/>
                      </a:lnTo>
                      <a:lnTo>
                        <a:pt x="39" y="535"/>
                      </a:lnTo>
                      <a:lnTo>
                        <a:pt x="39" y="538"/>
                      </a:lnTo>
                      <a:lnTo>
                        <a:pt x="37" y="542"/>
                      </a:lnTo>
                      <a:lnTo>
                        <a:pt x="37" y="548"/>
                      </a:lnTo>
                      <a:lnTo>
                        <a:pt x="37" y="551"/>
                      </a:lnTo>
                      <a:lnTo>
                        <a:pt x="37" y="557"/>
                      </a:lnTo>
                      <a:lnTo>
                        <a:pt x="37" y="561"/>
                      </a:lnTo>
                      <a:lnTo>
                        <a:pt x="35" y="566"/>
                      </a:lnTo>
                      <a:lnTo>
                        <a:pt x="35" y="572"/>
                      </a:lnTo>
                      <a:lnTo>
                        <a:pt x="33" y="577"/>
                      </a:lnTo>
                      <a:lnTo>
                        <a:pt x="33" y="583"/>
                      </a:lnTo>
                      <a:lnTo>
                        <a:pt x="32" y="588"/>
                      </a:lnTo>
                      <a:lnTo>
                        <a:pt x="32" y="594"/>
                      </a:lnTo>
                      <a:lnTo>
                        <a:pt x="32" y="600"/>
                      </a:lnTo>
                      <a:lnTo>
                        <a:pt x="30" y="607"/>
                      </a:lnTo>
                      <a:lnTo>
                        <a:pt x="30" y="613"/>
                      </a:lnTo>
                      <a:lnTo>
                        <a:pt x="28" y="620"/>
                      </a:lnTo>
                      <a:lnTo>
                        <a:pt x="26" y="625"/>
                      </a:lnTo>
                      <a:lnTo>
                        <a:pt x="26" y="633"/>
                      </a:lnTo>
                      <a:lnTo>
                        <a:pt x="24" y="640"/>
                      </a:lnTo>
                      <a:lnTo>
                        <a:pt x="22" y="646"/>
                      </a:lnTo>
                      <a:lnTo>
                        <a:pt x="21" y="653"/>
                      </a:lnTo>
                      <a:lnTo>
                        <a:pt x="21" y="661"/>
                      </a:lnTo>
                      <a:lnTo>
                        <a:pt x="19" y="668"/>
                      </a:lnTo>
                      <a:lnTo>
                        <a:pt x="17" y="675"/>
                      </a:lnTo>
                      <a:lnTo>
                        <a:pt x="15" y="683"/>
                      </a:lnTo>
                      <a:lnTo>
                        <a:pt x="13" y="690"/>
                      </a:lnTo>
                      <a:lnTo>
                        <a:pt x="11" y="698"/>
                      </a:lnTo>
                      <a:lnTo>
                        <a:pt x="9" y="705"/>
                      </a:lnTo>
                      <a:lnTo>
                        <a:pt x="8" y="712"/>
                      </a:lnTo>
                      <a:lnTo>
                        <a:pt x="6" y="722"/>
                      </a:lnTo>
                      <a:lnTo>
                        <a:pt x="4" y="729"/>
                      </a:lnTo>
                      <a:lnTo>
                        <a:pt x="2" y="738"/>
                      </a:lnTo>
                      <a:lnTo>
                        <a:pt x="0" y="742"/>
                      </a:lnTo>
                      <a:lnTo>
                        <a:pt x="0" y="748"/>
                      </a:lnTo>
                      <a:lnTo>
                        <a:pt x="0" y="753"/>
                      </a:lnTo>
                      <a:lnTo>
                        <a:pt x="0" y="759"/>
                      </a:lnTo>
                      <a:lnTo>
                        <a:pt x="0" y="762"/>
                      </a:lnTo>
                      <a:lnTo>
                        <a:pt x="0" y="768"/>
                      </a:lnTo>
                      <a:lnTo>
                        <a:pt x="0" y="772"/>
                      </a:lnTo>
                      <a:lnTo>
                        <a:pt x="0" y="777"/>
                      </a:lnTo>
                      <a:lnTo>
                        <a:pt x="0" y="785"/>
                      </a:lnTo>
                      <a:lnTo>
                        <a:pt x="0" y="794"/>
                      </a:lnTo>
                      <a:lnTo>
                        <a:pt x="0" y="801"/>
                      </a:lnTo>
                      <a:lnTo>
                        <a:pt x="0" y="807"/>
                      </a:lnTo>
                      <a:lnTo>
                        <a:pt x="0" y="812"/>
                      </a:lnTo>
                      <a:lnTo>
                        <a:pt x="0" y="818"/>
                      </a:lnTo>
                      <a:lnTo>
                        <a:pt x="0" y="824"/>
                      </a:lnTo>
                      <a:lnTo>
                        <a:pt x="0" y="829"/>
                      </a:lnTo>
                      <a:lnTo>
                        <a:pt x="0" y="833"/>
                      </a:lnTo>
                      <a:lnTo>
                        <a:pt x="0" y="836"/>
                      </a:lnTo>
                      <a:lnTo>
                        <a:pt x="0" y="840"/>
                      </a:lnTo>
                      <a:lnTo>
                        <a:pt x="0" y="844"/>
                      </a:lnTo>
                      <a:lnTo>
                        <a:pt x="0" y="848"/>
                      </a:lnTo>
                      <a:lnTo>
                        <a:pt x="0" y="851"/>
                      </a:lnTo>
                      <a:lnTo>
                        <a:pt x="0" y="853"/>
                      </a:lnTo>
                      <a:lnTo>
                        <a:pt x="0" y="857"/>
                      </a:lnTo>
                      <a:lnTo>
                        <a:pt x="0" y="859"/>
                      </a:lnTo>
                      <a:close/>
                    </a:path>
                  </a:pathLst>
                </a:custGeom>
                <a:solidFill>
                  <a:srgbClr val="6E4F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34" name="Freeform 147"/>
                <p:cNvSpPr>
                  <a:spLocks/>
                </p:cNvSpPr>
                <p:nvPr/>
              </p:nvSpPr>
              <p:spPr bwMode="auto">
                <a:xfrm>
                  <a:off x="3486" y="2204"/>
                  <a:ext cx="99" cy="106"/>
                </a:xfrm>
                <a:custGeom>
                  <a:avLst/>
                  <a:gdLst>
                    <a:gd name="T0" fmla="*/ 86 w 99"/>
                    <a:gd name="T1" fmla="*/ 19 h 106"/>
                    <a:gd name="T2" fmla="*/ 48 w 99"/>
                    <a:gd name="T3" fmla="*/ 41 h 106"/>
                    <a:gd name="T4" fmla="*/ 42 w 99"/>
                    <a:gd name="T5" fmla="*/ 0 h 106"/>
                    <a:gd name="T6" fmla="*/ 0 w 99"/>
                    <a:gd name="T7" fmla="*/ 0 h 106"/>
                    <a:gd name="T8" fmla="*/ 18 w 99"/>
                    <a:gd name="T9" fmla="*/ 43 h 106"/>
                    <a:gd name="T10" fmla="*/ 5 w 99"/>
                    <a:gd name="T11" fmla="*/ 60 h 106"/>
                    <a:gd name="T12" fmla="*/ 18 w 99"/>
                    <a:gd name="T13" fmla="*/ 97 h 106"/>
                    <a:gd name="T14" fmla="*/ 48 w 99"/>
                    <a:gd name="T15" fmla="*/ 78 h 106"/>
                    <a:gd name="T16" fmla="*/ 61 w 99"/>
                    <a:gd name="T17" fmla="*/ 106 h 106"/>
                    <a:gd name="T18" fmla="*/ 99 w 99"/>
                    <a:gd name="T19" fmla="*/ 102 h 106"/>
                    <a:gd name="T20" fmla="*/ 81 w 99"/>
                    <a:gd name="T21" fmla="*/ 78 h 106"/>
                    <a:gd name="T22" fmla="*/ 75 w 99"/>
                    <a:gd name="T23" fmla="*/ 58 h 106"/>
                    <a:gd name="T24" fmla="*/ 99 w 99"/>
                    <a:gd name="T25" fmla="*/ 30 h 106"/>
                    <a:gd name="T26" fmla="*/ 86 w 99"/>
                    <a:gd name="T27" fmla="*/ 19 h 106"/>
                    <a:gd name="T28" fmla="*/ 86 w 99"/>
                    <a:gd name="T29" fmla="*/ 19 h 10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99"/>
                    <a:gd name="T46" fmla="*/ 0 h 106"/>
                    <a:gd name="T47" fmla="*/ 99 w 99"/>
                    <a:gd name="T48" fmla="*/ 106 h 10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99" h="106">
                      <a:moveTo>
                        <a:pt x="86" y="19"/>
                      </a:moveTo>
                      <a:lnTo>
                        <a:pt x="48" y="41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8" y="43"/>
                      </a:lnTo>
                      <a:lnTo>
                        <a:pt x="5" y="60"/>
                      </a:lnTo>
                      <a:lnTo>
                        <a:pt x="18" y="97"/>
                      </a:lnTo>
                      <a:lnTo>
                        <a:pt x="48" y="78"/>
                      </a:lnTo>
                      <a:lnTo>
                        <a:pt x="61" y="106"/>
                      </a:lnTo>
                      <a:lnTo>
                        <a:pt x="99" y="102"/>
                      </a:lnTo>
                      <a:lnTo>
                        <a:pt x="81" y="78"/>
                      </a:lnTo>
                      <a:lnTo>
                        <a:pt x="75" y="58"/>
                      </a:lnTo>
                      <a:lnTo>
                        <a:pt x="99" y="30"/>
                      </a:lnTo>
                      <a:lnTo>
                        <a:pt x="86" y="19"/>
                      </a:lnTo>
                      <a:close/>
                    </a:path>
                  </a:pathLst>
                </a:custGeom>
                <a:solidFill>
                  <a:srgbClr val="5442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35" name="Freeform 148"/>
                <p:cNvSpPr>
                  <a:spLocks/>
                </p:cNvSpPr>
                <p:nvPr/>
              </p:nvSpPr>
              <p:spPr bwMode="auto">
                <a:xfrm>
                  <a:off x="3476" y="1486"/>
                  <a:ext cx="616" cy="2532"/>
                </a:xfrm>
                <a:custGeom>
                  <a:avLst/>
                  <a:gdLst>
                    <a:gd name="T0" fmla="*/ 24 w 616"/>
                    <a:gd name="T1" fmla="*/ 76 h 2532"/>
                    <a:gd name="T2" fmla="*/ 28 w 616"/>
                    <a:gd name="T3" fmla="*/ 159 h 2532"/>
                    <a:gd name="T4" fmla="*/ 34 w 616"/>
                    <a:gd name="T5" fmla="*/ 382 h 2532"/>
                    <a:gd name="T6" fmla="*/ 163 w 616"/>
                    <a:gd name="T7" fmla="*/ 598 h 2532"/>
                    <a:gd name="T8" fmla="*/ 63 w 616"/>
                    <a:gd name="T9" fmla="*/ 565 h 2532"/>
                    <a:gd name="T10" fmla="*/ 96 w 616"/>
                    <a:gd name="T11" fmla="*/ 650 h 2532"/>
                    <a:gd name="T12" fmla="*/ 80 w 616"/>
                    <a:gd name="T13" fmla="*/ 731 h 2532"/>
                    <a:gd name="T14" fmla="*/ 139 w 616"/>
                    <a:gd name="T15" fmla="*/ 785 h 2532"/>
                    <a:gd name="T16" fmla="*/ 115 w 616"/>
                    <a:gd name="T17" fmla="*/ 848 h 2532"/>
                    <a:gd name="T18" fmla="*/ 128 w 616"/>
                    <a:gd name="T19" fmla="*/ 883 h 2532"/>
                    <a:gd name="T20" fmla="*/ 161 w 616"/>
                    <a:gd name="T21" fmla="*/ 924 h 2532"/>
                    <a:gd name="T22" fmla="*/ 178 w 616"/>
                    <a:gd name="T23" fmla="*/ 1011 h 2532"/>
                    <a:gd name="T24" fmla="*/ 267 w 616"/>
                    <a:gd name="T25" fmla="*/ 1098 h 2532"/>
                    <a:gd name="T26" fmla="*/ 202 w 616"/>
                    <a:gd name="T27" fmla="*/ 1152 h 2532"/>
                    <a:gd name="T28" fmla="*/ 326 w 616"/>
                    <a:gd name="T29" fmla="*/ 1250 h 2532"/>
                    <a:gd name="T30" fmla="*/ 381 w 616"/>
                    <a:gd name="T31" fmla="*/ 1694 h 2532"/>
                    <a:gd name="T32" fmla="*/ 442 w 616"/>
                    <a:gd name="T33" fmla="*/ 2382 h 2532"/>
                    <a:gd name="T34" fmla="*/ 389 w 616"/>
                    <a:gd name="T35" fmla="*/ 2492 h 2532"/>
                    <a:gd name="T36" fmla="*/ 520 w 616"/>
                    <a:gd name="T37" fmla="*/ 2532 h 2532"/>
                    <a:gd name="T38" fmla="*/ 487 w 616"/>
                    <a:gd name="T39" fmla="*/ 2451 h 2532"/>
                    <a:gd name="T40" fmla="*/ 476 w 616"/>
                    <a:gd name="T41" fmla="*/ 2403 h 2532"/>
                    <a:gd name="T42" fmla="*/ 481 w 616"/>
                    <a:gd name="T43" fmla="*/ 2353 h 2532"/>
                    <a:gd name="T44" fmla="*/ 535 w 616"/>
                    <a:gd name="T45" fmla="*/ 2329 h 2532"/>
                    <a:gd name="T46" fmla="*/ 505 w 616"/>
                    <a:gd name="T47" fmla="*/ 1851 h 2532"/>
                    <a:gd name="T48" fmla="*/ 405 w 616"/>
                    <a:gd name="T49" fmla="*/ 1636 h 2532"/>
                    <a:gd name="T50" fmla="*/ 437 w 616"/>
                    <a:gd name="T51" fmla="*/ 1551 h 2532"/>
                    <a:gd name="T52" fmla="*/ 454 w 616"/>
                    <a:gd name="T53" fmla="*/ 1425 h 2532"/>
                    <a:gd name="T54" fmla="*/ 422 w 616"/>
                    <a:gd name="T55" fmla="*/ 1288 h 2532"/>
                    <a:gd name="T56" fmla="*/ 387 w 616"/>
                    <a:gd name="T57" fmla="*/ 1246 h 2532"/>
                    <a:gd name="T58" fmla="*/ 437 w 616"/>
                    <a:gd name="T59" fmla="*/ 1157 h 2532"/>
                    <a:gd name="T60" fmla="*/ 431 w 616"/>
                    <a:gd name="T61" fmla="*/ 1076 h 2532"/>
                    <a:gd name="T62" fmla="*/ 481 w 616"/>
                    <a:gd name="T63" fmla="*/ 1131 h 2532"/>
                    <a:gd name="T64" fmla="*/ 509 w 616"/>
                    <a:gd name="T65" fmla="*/ 1081 h 2532"/>
                    <a:gd name="T66" fmla="*/ 574 w 616"/>
                    <a:gd name="T67" fmla="*/ 1081 h 2532"/>
                    <a:gd name="T68" fmla="*/ 611 w 616"/>
                    <a:gd name="T69" fmla="*/ 1015 h 2532"/>
                    <a:gd name="T70" fmla="*/ 441 w 616"/>
                    <a:gd name="T71" fmla="*/ 922 h 2532"/>
                    <a:gd name="T72" fmla="*/ 361 w 616"/>
                    <a:gd name="T73" fmla="*/ 1009 h 2532"/>
                    <a:gd name="T74" fmla="*/ 387 w 616"/>
                    <a:gd name="T75" fmla="*/ 911 h 2532"/>
                    <a:gd name="T76" fmla="*/ 296 w 616"/>
                    <a:gd name="T77" fmla="*/ 922 h 2532"/>
                    <a:gd name="T78" fmla="*/ 250 w 616"/>
                    <a:gd name="T79" fmla="*/ 857 h 2532"/>
                    <a:gd name="T80" fmla="*/ 337 w 616"/>
                    <a:gd name="T81" fmla="*/ 469 h 2532"/>
                    <a:gd name="T82" fmla="*/ 348 w 616"/>
                    <a:gd name="T83" fmla="*/ 398 h 2532"/>
                    <a:gd name="T84" fmla="*/ 405 w 616"/>
                    <a:gd name="T85" fmla="*/ 241 h 2532"/>
                    <a:gd name="T86" fmla="*/ 417 w 616"/>
                    <a:gd name="T87" fmla="*/ 169 h 2532"/>
                    <a:gd name="T88" fmla="*/ 383 w 616"/>
                    <a:gd name="T89" fmla="*/ 95 h 2532"/>
                    <a:gd name="T90" fmla="*/ 372 w 616"/>
                    <a:gd name="T91" fmla="*/ 8 h 2532"/>
                    <a:gd name="T92" fmla="*/ 376 w 616"/>
                    <a:gd name="T93" fmla="*/ 154 h 2532"/>
                    <a:gd name="T94" fmla="*/ 307 w 616"/>
                    <a:gd name="T95" fmla="*/ 176 h 2532"/>
                    <a:gd name="T96" fmla="*/ 283 w 616"/>
                    <a:gd name="T97" fmla="*/ 102 h 2532"/>
                    <a:gd name="T98" fmla="*/ 232 w 616"/>
                    <a:gd name="T99" fmla="*/ 121 h 2532"/>
                    <a:gd name="T100" fmla="*/ 196 w 616"/>
                    <a:gd name="T101" fmla="*/ 184 h 2532"/>
                    <a:gd name="T102" fmla="*/ 217 w 616"/>
                    <a:gd name="T103" fmla="*/ 241 h 2532"/>
                    <a:gd name="T104" fmla="*/ 163 w 616"/>
                    <a:gd name="T105" fmla="*/ 311 h 2532"/>
                    <a:gd name="T106" fmla="*/ 137 w 616"/>
                    <a:gd name="T107" fmla="*/ 363 h 2532"/>
                    <a:gd name="T108" fmla="*/ 148 w 616"/>
                    <a:gd name="T109" fmla="*/ 422 h 2532"/>
                    <a:gd name="T110" fmla="*/ 163 w 616"/>
                    <a:gd name="T111" fmla="*/ 452 h 2532"/>
                    <a:gd name="T112" fmla="*/ 91 w 616"/>
                    <a:gd name="T113" fmla="*/ 406 h 2532"/>
                    <a:gd name="T114" fmla="*/ 52 w 616"/>
                    <a:gd name="T115" fmla="*/ 224 h 2532"/>
                    <a:gd name="T116" fmla="*/ 35 w 616"/>
                    <a:gd name="T117" fmla="*/ 50 h 2532"/>
                    <a:gd name="T118" fmla="*/ 15 w 616"/>
                    <a:gd name="T119" fmla="*/ 0 h 2532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616"/>
                    <a:gd name="T181" fmla="*/ 0 h 2532"/>
                    <a:gd name="T182" fmla="*/ 616 w 616"/>
                    <a:gd name="T183" fmla="*/ 2532 h 2532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616" h="2532">
                      <a:moveTo>
                        <a:pt x="15" y="0"/>
                      </a:moveTo>
                      <a:lnTo>
                        <a:pt x="24" y="76"/>
                      </a:lnTo>
                      <a:lnTo>
                        <a:pt x="0" y="61"/>
                      </a:lnTo>
                      <a:lnTo>
                        <a:pt x="28" y="159"/>
                      </a:lnTo>
                      <a:lnTo>
                        <a:pt x="34" y="265"/>
                      </a:lnTo>
                      <a:lnTo>
                        <a:pt x="34" y="382"/>
                      </a:lnTo>
                      <a:lnTo>
                        <a:pt x="84" y="491"/>
                      </a:lnTo>
                      <a:lnTo>
                        <a:pt x="163" y="598"/>
                      </a:lnTo>
                      <a:lnTo>
                        <a:pt x="113" y="593"/>
                      </a:lnTo>
                      <a:lnTo>
                        <a:pt x="63" y="565"/>
                      </a:lnTo>
                      <a:lnTo>
                        <a:pt x="39" y="607"/>
                      </a:lnTo>
                      <a:lnTo>
                        <a:pt x="96" y="650"/>
                      </a:lnTo>
                      <a:lnTo>
                        <a:pt x="52" y="663"/>
                      </a:lnTo>
                      <a:lnTo>
                        <a:pt x="80" y="731"/>
                      </a:lnTo>
                      <a:lnTo>
                        <a:pt x="109" y="765"/>
                      </a:lnTo>
                      <a:lnTo>
                        <a:pt x="139" y="785"/>
                      </a:lnTo>
                      <a:lnTo>
                        <a:pt x="104" y="802"/>
                      </a:lnTo>
                      <a:lnTo>
                        <a:pt x="115" y="848"/>
                      </a:lnTo>
                      <a:lnTo>
                        <a:pt x="108" y="868"/>
                      </a:lnTo>
                      <a:lnTo>
                        <a:pt x="128" y="883"/>
                      </a:lnTo>
                      <a:lnTo>
                        <a:pt x="158" y="857"/>
                      </a:lnTo>
                      <a:lnTo>
                        <a:pt x="161" y="924"/>
                      </a:lnTo>
                      <a:lnTo>
                        <a:pt x="178" y="974"/>
                      </a:lnTo>
                      <a:lnTo>
                        <a:pt x="178" y="1011"/>
                      </a:lnTo>
                      <a:lnTo>
                        <a:pt x="211" y="1022"/>
                      </a:lnTo>
                      <a:lnTo>
                        <a:pt x="267" y="1098"/>
                      </a:lnTo>
                      <a:lnTo>
                        <a:pt x="217" y="1100"/>
                      </a:lnTo>
                      <a:lnTo>
                        <a:pt x="202" y="1152"/>
                      </a:lnTo>
                      <a:lnTo>
                        <a:pt x="291" y="1181"/>
                      </a:lnTo>
                      <a:lnTo>
                        <a:pt x="326" y="1250"/>
                      </a:lnTo>
                      <a:lnTo>
                        <a:pt x="354" y="1285"/>
                      </a:lnTo>
                      <a:lnTo>
                        <a:pt x="381" y="1694"/>
                      </a:lnTo>
                      <a:lnTo>
                        <a:pt x="411" y="1884"/>
                      </a:lnTo>
                      <a:lnTo>
                        <a:pt x="442" y="2382"/>
                      </a:lnTo>
                      <a:lnTo>
                        <a:pt x="428" y="2440"/>
                      </a:lnTo>
                      <a:lnTo>
                        <a:pt x="389" y="2492"/>
                      </a:lnTo>
                      <a:lnTo>
                        <a:pt x="417" y="2532"/>
                      </a:lnTo>
                      <a:lnTo>
                        <a:pt x="520" y="2532"/>
                      </a:lnTo>
                      <a:lnTo>
                        <a:pt x="539" y="2445"/>
                      </a:lnTo>
                      <a:lnTo>
                        <a:pt x="487" y="2451"/>
                      </a:lnTo>
                      <a:lnTo>
                        <a:pt x="487" y="2416"/>
                      </a:lnTo>
                      <a:lnTo>
                        <a:pt x="476" y="2403"/>
                      </a:lnTo>
                      <a:lnTo>
                        <a:pt x="520" y="2369"/>
                      </a:lnTo>
                      <a:lnTo>
                        <a:pt x="481" y="2353"/>
                      </a:lnTo>
                      <a:lnTo>
                        <a:pt x="491" y="2329"/>
                      </a:lnTo>
                      <a:lnTo>
                        <a:pt x="535" y="2329"/>
                      </a:lnTo>
                      <a:lnTo>
                        <a:pt x="535" y="2086"/>
                      </a:lnTo>
                      <a:lnTo>
                        <a:pt x="505" y="1851"/>
                      </a:lnTo>
                      <a:lnTo>
                        <a:pt x="418" y="1783"/>
                      </a:lnTo>
                      <a:lnTo>
                        <a:pt x="405" y="1636"/>
                      </a:lnTo>
                      <a:lnTo>
                        <a:pt x="411" y="1570"/>
                      </a:lnTo>
                      <a:lnTo>
                        <a:pt x="437" y="1551"/>
                      </a:lnTo>
                      <a:lnTo>
                        <a:pt x="457" y="1616"/>
                      </a:lnTo>
                      <a:lnTo>
                        <a:pt x="454" y="1425"/>
                      </a:lnTo>
                      <a:lnTo>
                        <a:pt x="454" y="1318"/>
                      </a:lnTo>
                      <a:lnTo>
                        <a:pt x="422" y="1288"/>
                      </a:lnTo>
                      <a:lnTo>
                        <a:pt x="383" y="1288"/>
                      </a:lnTo>
                      <a:lnTo>
                        <a:pt x="387" y="1246"/>
                      </a:lnTo>
                      <a:lnTo>
                        <a:pt x="422" y="1196"/>
                      </a:lnTo>
                      <a:lnTo>
                        <a:pt x="437" y="1157"/>
                      </a:lnTo>
                      <a:lnTo>
                        <a:pt x="407" y="1068"/>
                      </a:lnTo>
                      <a:lnTo>
                        <a:pt x="431" y="1076"/>
                      </a:lnTo>
                      <a:lnTo>
                        <a:pt x="465" y="1131"/>
                      </a:lnTo>
                      <a:lnTo>
                        <a:pt x="481" y="1131"/>
                      </a:lnTo>
                      <a:lnTo>
                        <a:pt x="481" y="1103"/>
                      </a:lnTo>
                      <a:lnTo>
                        <a:pt x="509" y="1081"/>
                      </a:lnTo>
                      <a:lnTo>
                        <a:pt x="546" y="1094"/>
                      </a:lnTo>
                      <a:lnTo>
                        <a:pt x="574" y="1081"/>
                      </a:lnTo>
                      <a:lnTo>
                        <a:pt x="616" y="1115"/>
                      </a:lnTo>
                      <a:lnTo>
                        <a:pt x="611" y="1015"/>
                      </a:lnTo>
                      <a:lnTo>
                        <a:pt x="511" y="979"/>
                      </a:lnTo>
                      <a:lnTo>
                        <a:pt x="441" y="922"/>
                      </a:lnTo>
                      <a:lnTo>
                        <a:pt x="422" y="922"/>
                      </a:lnTo>
                      <a:lnTo>
                        <a:pt x="361" y="1009"/>
                      </a:lnTo>
                      <a:lnTo>
                        <a:pt x="350" y="970"/>
                      </a:lnTo>
                      <a:lnTo>
                        <a:pt x="387" y="911"/>
                      </a:lnTo>
                      <a:lnTo>
                        <a:pt x="326" y="907"/>
                      </a:lnTo>
                      <a:lnTo>
                        <a:pt x="296" y="922"/>
                      </a:lnTo>
                      <a:lnTo>
                        <a:pt x="244" y="889"/>
                      </a:lnTo>
                      <a:lnTo>
                        <a:pt x="250" y="857"/>
                      </a:lnTo>
                      <a:lnTo>
                        <a:pt x="318" y="680"/>
                      </a:lnTo>
                      <a:lnTo>
                        <a:pt x="337" y="469"/>
                      </a:lnTo>
                      <a:lnTo>
                        <a:pt x="354" y="437"/>
                      </a:lnTo>
                      <a:lnTo>
                        <a:pt x="348" y="398"/>
                      </a:lnTo>
                      <a:lnTo>
                        <a:pt x="354" y="306"/>
                      </a:lnTo>
                      <a:lnTo>
                        <a:pt x="405" y="241"/>
                      </a:lnTo>
                      <a:lnTo>
                        <a:pt x="387" y="213"/>
                      </a:lnTo>
                      <a:lnTo>
                        <a:pt x="417" y="169"/>
                      </a:lnTo>
                      <a:lnTo>
                        <a:pt x="400" y="152"/>
                      </a:lnTo>
                      <a:lnTo>
                        <a:pt x="383" y="95"/>
                      </a:lnTo>
                      <a:lnTo>
                        <a:pt x="383" y="19"/>
                      </a:lnTo>
                      <a:lnTo>
                        <a:pt x="372" y="8"/>
                      </a:lnTo>
                      <a:lnTo>
                        <a:pt x="361" y="71"/>
                      </a:lnTo>
                      <a:lnTo>
                        <a:pt x="376" y="154"/>
                      </a:lnTo>
                      <a:lnTo>
                        <a:pt x="354" y="176"/>
                      </a:lnTo>
                      <a:lnTo>
                        <a:pt x="307" y="176"/>
                      </a:lnTo>
                      <a:lnTo>
                        <a:pt x="330" y="115"/>
                      </a:lnTo>
                      <a:lnTo>
                        <a:pt x="283" y="102"/>
                      </a:lnTo>
                      <a:lnTo>
                        <a:pt x="244" y="163"/>
                      </a:lnTo>
                      <a:lnTo>
                        <a:pt x="232" y="121"/>
                      </a:lnTo>
                      <a:lnTo>
                        <a:pt x="198" y="139"/>
                      </a:lnTo>
                      <a:lnTo>
                        <a:pt x="196" y="184"/>
                      </a:lnTo>
                      <a:lnTo>
                        <a:pt x="193" y="219"/>
                      </a:lnTo>
                      <a:lnTo>
                        <a:pt x="217" y="241"/>
                      </a:lnTo>
                      <a:lnTo>
                        <a:pt x="163" y="265"/>
                      </a:lnTo>
                      <a:lnTo>
                        <a:pt x="163" y="311"/>
                      </a:lnTo>
                      <a:lnTo>
                        <a:pt x="115" y="333"/>
                      </a:lnTo>
                      <a:lnTo>
                        <a:pt x="137" y="363"/>
                      </a:lnTo>
                      <a:lnTo>
                        <a:pt x="174" y="374"/>
                      </a:lnTo>
                      <a:lnTo>
                        <a:pt x="148" y="422"/>
                      </a:lnTo>
                      <a:lnTo>
                        <a:pt x="217" y="439"/>
                      </a:lnTo>
                      <a:lnTo>
                        <a:pt x="163" y="452"/>
                      </a:lnTo>
                      <a:lnTo>
                        <a:pt x="139" y="480"/>
                      </a:lnTo>
                      <a:lnTo>
                        <a:pt x="91" y="406"/>
                      </a:lnTo>
                      <a:lnTo>
                        <a:pt x="52" y="328"/>
                      </a:lnTo>
                      <a:lnTo>
                        <a:pt x="52" y="224"/>
                      </a:lnTo>
                      <a:lnTo>
                        <a:pt x="50" y="126"/>
                      </a:lnTo>
                      <a:lnTo>
                        <a:pt x="35" y="50"/>
                      </a:lnTo>
                      <a:lnTo>
                        <a:pt x="35" y="2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5442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36" name="Freeform 149"/>
                <p:cNvSpPr>
                  <a:spLocks/>
                </p:cNvSpPr>
                <p:nvPr/>
              </p:nvSpPr>
              <p:spPr bwMode="auto">
                <a:xfrm>
                  <a:off x="3426" y="1692"/>
                  <a:ext cx="67" cy="18"/>
                </a:xfrm>
                <a:custGeom>
                  <a:avLst/>
                  <a:gdLst>
                    <a:gd name="T0" fmla="*/ 67 w 67"/>
                    <a:gd name="T1" fmla="*/ 5 h 18"/>
                    <a:gd name="T2" fmla="*/ 50 w 67"/>
                    <a:gd name="T3" fmla="*/ 18 h 18"/>
                    <a:gd name="T4" fmla="*/ 0 w 67"/>
                    <a:gd name="T5" fmla="*/ 18 h 18"/>
                    <a:gd name="T6" fmla="*/ 48 w 67"/>
                    <a:gd name="T7" fmla="*/ 0 h 18"/>
                    <a:gd name="T8" fmla="*/ 67 w 67"/>
                    <a:gd name="T9" fmla="*/ 5 h 18"/>
                    <a:gd name="T10" fmla="*/ 67 w 67"/>
                    <a:gd name="T11" fmla="*/ 5 h 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7"/>
                    <a:gd name="T19" fmla="*/ 0 h 18"/>
                    <a:gd name="T20" fmla="*/ 67 w 67"/>
                    <a:gd name="T21" fmla="*/ 18 h 1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7" h="18">
                      <a:moveTo>
                        <a:pt x="67" y="5"/>
                      </a:moveTo>
                      <a:lnTo>
                        <a:pt x="50" y="18"/>
                      </a:lnTo>
                      <a:lnTo>
                        <a:pt x="0" y="18"/>
                      </a:lnTo>
                      <a:lnTo>
                        <a:pt x="48" y="0"/>
                      </a:lnTo>
                      <a:lnTo>
                        <a:pt x="67" y="5"/>
                      </a:lnTo>
                      <a:close/>
                    </a:path>
                  </a:pathLst>
                </a:custGeom>
                <a:solidFill>
                  <a:srgbClr val="A399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37" name="Freeform 150"/>
                <p:cNvSpPr>
                  <a:spLocks/>
                </p:cNvSpPr>
                <p:nvPr/>
              </p:nvSpPr>
              <p:spPr bwMode="auto">
                <a:xfrm>
                  <a:off x="3214" y="1786"/>
                  <a:ext cx="81" cy="69"/>
                </a:xfrm>
                <a:custGeom>
                  <a:avLst/>
                  <a:gdLst>
                    <a:gd name="T0" fmla="*/ 0 w 81"/>
                    <a:gd name="T1" fmla="*/ 69 h 69"/>
                    <a:gd name="T2" fmla="*/ 46 w 81"/>
                    <a:gd name="T3" fmla="*/ 65 h 69"/>
                    <a:gd name="T4" fmla="*/ 81 w 81"/>
                    <a:gd name="T5" fmla="*/ 41 h 69"/>
                    <a:gd name="T6" fmla="*/ 74 w 81"/>
                    <a:gd name="T7" fmla="*/ 0 h 69"/>
                    <a:gd name="T8" fmla="*/ 11 w 81"/>
                    <a:gd name="T9" fmla="*/ 17 h 69"/>
                    <a:gd name="T10" fmla="*/ 0 w 81"/>
                    <a:gd name="T11" fmla="*/ 69 h 69"/>
                    <a:gd name="T12" fmla="*/ 0 w 81"/>
                    <a:gd name="T13" fmla="*/ 69 h 6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1"/>
                    <a:gd name="T22" fmla="*/ 0 h 69"/>
                    <a:gd name="T23" fmla="*/ 81 w 81"/>
                    <a:gd name="T24" fmla="*/ 69 h 6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1" h="69">
                      <a:moveTo>
                        <a:pt x="0" y="69"/>
                      </a:moveTo>
                      <a:lnTo>
                        <a:pt x="46" y="65"/>
                      </a:lnTo>
                      <a:lnTo>
                        <a:pt x="81" y="41"/>
                      </a:lnTo>
                      <a:lnTo>
                        <a:pt x="74" y="0"/>
                      </a:lnTo>
                      <a:lnTo>
                        <a:pt x="11" y="17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38" name="Freeform 151"/>
                <p:cNvSpPr>
                  <a:spLocks/>
                </p:cNvSpPr>
                <p:nvPr/>
              </p:nvSpPr>
              <p:spPr bwMode="auto">
                <a:xfrm>
                  <a:off x="3236" y="1808"/>
                  <a:ext cx="76" cy="78"/>
                </a:xfrm>
                <a:custGeom>
                  <a:avLst/>
                  <a:gdLst>
                    <a:gd name="T0" fmla="*/ 0 w 76"/>
                    <a:gd name="T1" fmla="*/ 0 h 78"/>
                    <a:gd name="T2" fmla="*/ 76 w 76"/>
                    <a:gd name="T3" fmla="*/ 60 h 78"/>
                    <a:gd name="T4" fmla="*/ 35 w 76"/>
                    <a:gd name="T5" fmla="*/ 78 h 78"/>
                    <a:gd name="T6" fmla="*/ 5 w 76"/>
                    <a:gd name="T7" fmla="*/ 17 h 78"/>
                    <a:gd name="T8" fmla="*/ 0 w 76"/>
                    <a:gd name="T9" fmla="*/ 0 h 78"/>
                    <a:gd name="T10" fmla="*/ 0 w 76"/>
                    <a:gd name="T11" fmla="*/ 0 h 7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6"/>
                    <a:gd name="T19" fmla="*/ 0 h 78"/>
                    <a:gd name="T20" fmla="*/ 76 w 76"/>
                    <a:gd name="T21" fmla="*/ 78 h 7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6" h="78">
                      <a:moveTo>
                        <a:pt x="0" y="0"/>
                      </a:moveTo>
                      <a:lnTo>
                        <a:pt x="76" y="60"/>
                      </a:lnTo>
                      <a:lnTo>
                        <a:pt x="35" y="78"/>
                      </a:lnTo>
                      <a:lnTo>
                        <a:pt x="5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39" name="Freeform 152"/>
                <p:cNvSpPr>
                  <a:spLocks/>
                </p:cNvSpPr>
                <p:nvPr/>
              </p:nvSpPr>
              <p:spPr bwMode="auto">
                <a:xfrm>
                  <a:off x="3236" y="1505"/>
                  <a:ext cx="59" cy="135"/>
                </a:xfrm>
                <a:custGeom>
                  <a:avLst/>
                  <a:gdLst>
                    <a:gd name="T0" fmla="*/ 18 w 59"/>
                    <a:gd name="T1" fmla="*/ 120 h 135"/>
                    <a:gd name="T2" fmla="*/ 5 w 59"/>
                    <a:gd name="T3" fmla="*/ 90 h 135"/>
                    <a:gd name="T4" fmla="*/ 18 w 59"/>
                    <a:gd name="T5" fmla="*/ 57 h 135"/>
                    <a:gd name="T6" fmla="*/ 0 w 59"/>
                    <a:gd name="T7" fmla="*/ 0 h 135"/>
                    <a:gd name="T8" fmla="*/ 59 w 59"/>
                    <a:gd name="T9" fmla="*/ 7 h 135"/>
                    <a:gd name="T10" fmla="*/ 59 w 59"/>
                    <a:gd name="T11" fmla="*/ 100 h 135"/>
                    <a:gd name="T12" fmla="*/ 24 w 59"/>
                    <a:gd name="T13" fmla="*/ 135 h 135"/>
                    <a:gd name="T14" fmla="*/ 18 w 59"/>
                    <a:gd name="T15" fmla="*/ 120 h 135"/>
                    <a:gd name="T16" fmla="*/ 18 w 59"/>
                    <a:gd name="T17" fmla="*/ 120 h 1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59"/>
                    <a:gd name="T28" fmla="*/ 0 h 135"/>
                    <a:gd name="T29" fmla="*/ 59 w 59"/>
                    <a:gd name="T30" fmla="*/ 135 h 13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59" h="135">
                      <a:moveTo>
                        <a:pt x="18" y="120"/>
                      </a:moveTo>
                      <a:lnTo>
                        <a:pt x="5" y="90"/>
                      </a:lnTo>
                      <a:lnTo>
                        <a:pt x="18" y="57"/>
                      </a:lnTo>
                      <a:lnTo>
                        <a:pt x="0" y="0"/>
                      </a:lnTo>
                      <a:lnTo>
                        <a:pt x="59" y="7"/>
                      </a:lnTo>
                      <a:lnTo>
                        <a:pt x="59" y="100"/>
                      </a:lnTo>
                      <a:lnTo>
                        <a:pt x="24" y="135"/>
                      </a:lnTo>
                      <a:lnTo>
                        <a:pt x="18" y="120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40" name="Freeform 153"/>
                <p:cNvSpPr>
                  <a:spLocks/>
                </p:cNvSpPr>
                <p:nvPr/>
              </p:nvSpPr>
              <p:spPr bwMode="auto">
                <a:xfrm>
                  <a:off x="3306" y="1792"/>
                  <a:ext cx="74" cy="126"/>
                </a:xfrm>
                <a:custGeom>
                  <a:avLst/>
                  <a:gdLst>
                    <a:gd name="T0" fmla="*/ 0 w 74"/>
                    <a:gd name="T1" fmla="*/ 0 h 126"/>
                    <a:gd name="T2" fmla="*/ 11 w 74"/>
                    <a:gd name="T3" fmla="*/ 126 h 126"/>
                    <a:gd name="T4" fmla="*/ 74 w 74"/>
                    <a:gd name="T5" fmla="*/ 116 h 126"/>
                    <a:gd name="T6" fmla="*/ 69 w 74"/>
                    <a:gd name="T7" fmla="*/ 39 h 126"/>
                    <a:gd name="T8" fmla="*/ 0 w 74"/>
                    <a:gd name="T9" fmla="*/ 0 h 126"/>
                    <a:gd name="T10" fmla="*/ 0 w 74"/>
                    <a:gd name="T11" fmla="*/ 0 h 12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4"/>
                    <a:gd name="T19" fmla="*/ 0 h 126"/>
                    <a:gd name="T20" fmla="*/ 74 w 74"/>
                    <a:gd name="T21" fmla="*/ 126 h 12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4" h="126">
                      <a:moveTo>
                        <a:pt x="0" y="0"/>
                      </a:moveTo>
                      <a:lnTo>
                        <a:pt x="11" y="126"/>
                      </a:lnTo>
                      <a:lnTo>
                        <a:pt x="74" y="116"/>
                      </a:lnTo>
                      <a:lnTo>
                        <a:pt x="69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41" name="Freeform 154"/>
                <p:cNvSpPr>
                  <a:spLocks/>
                </p:cNvSpPr>
                <p:nvPr/>
              </p:nvSpPr>
              <p:spPr bwMode="auto">
                <a:xfrm>
                  <a:off x="3301" y="1795"/>
                  <a:ext cx="33" cy="117"/>
                </a:xfrm>
                <a:custGeom>
                  <a:avLst/>
                  <a:gdLst>
                    <a:gd name="T0" fmla="*/ 0 w 33"/>
                    <a:gd name="T1" fmla="*/ 8 h 117"/>
                    <a:gd name="T2" fmla="*/ 3 w 33"/>
                    <a:gd name="T3" fmla="*/ 117 h 117"/>
                    <a:gd name="T4" fmla="*/ 33 w 33"/>
                    <a:gd name="T5" fmla="*/ 100 h 117"/>
                    <a:gd name="T6" fmla="*/ 22 w 33"/>
                    <a:gd name="T7" fmla="*/ 0 h 117"/>
                    <a:gd name="T8" fmla="*/ 0 w 33"/>
                    <a:gd name="T9" fmla="*/ 8 h 117"/>
                    <a:gd name="T10" fmla="*/ 0 w 33"/>
                    <a:gd name="T11" fmla="*/ 8 h 1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3"/>
                    <a:gd name="T19" fmla="*/ 0 h 117"/>
                    <a:gd name="T20" fmla="*/ 33 w 33"/>
                    <a:gd name="T21" fmla="*/ 117 h 11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3" h="117">
                      <a:moveTo>
                        <a:pt x="0" y="8"/>
                      </a:moveTo>
                      <a:lnTo>
                        <a:pt x="3" y="117"/>
                      </a:lnTo>
                      <a:lnTo>
                        <a:pt x="33" y="100"/>
                      </a:lnTo>
                      <a:lnTo>
                        <a:pt x="22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826E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42" name="Freeform 155"/>
                <p:cNvSpPr>
                  <a:spLocks/>
                </p:cNvSpPr>
                <p:nvPr/>
              </p:nvSpPr>
              <p:spPr bwMode="auto">
                <a:xfrm>
                  <a:off x="3178" y="1483"/>
                  <a:ext cx="431" cy="610"/>
                </a:xfrm>
                <a:custGeom>
                  <a:avLst/>
                  <a:gdLst>
                    <a:gd name="T0" fmla="*/ 206 w 431"/>
                    <a:gd name="T1" fmla="*/ 20 h 610"/>
                    <a:gd name="T2" fmla="*/ 221 w 431"/>
                    <a:gd name="T3" fmla="*/ 124 h 610"/>
                    <a:gd name="T4" fmla="*/ 243 w 431"/>
                    <a:gd name="T5" fmla="*/ 122 h 610"/>
                    <a:gd name="T6" fmla="*/ 308 w 431"/>
                    <a:gd name="T7" fmla="*/ 79 h 610"/>
                    <a:gd name="T8" fmla="*/ 319 w 431"/>
                    <a:gd name="T9" fmla="*/ 157 h 610"/>
                    <a:gd name="T10" fmla="*/ 332 w 431"/>
                    <a:gd name="T11" fmla="*/ 190 h 610"/>
                    <a:gd name="T12" fmla="*/ 272 w 431"/>
                    <a:gd name="T13" fmla="*/ 209 h 610"/>
                    <a:gd name="T14" fmla="*/ 259 w 431"/>
                    <a:gd name="T15" fmla="*/ 233 h 610"/>
                    <a:gd name="T16" fmla="*/ 269 w 431"/>
                    <a:gd name="T17" fmla="*/ 262 h 610"/>
                    <a:gd name="T18" fmla="*/ 326 w 431"/>
                    <a:gd name="T19" fmla="*/ 233 h 610"/>
                    <a:gd name="T20" fmla="*/ 322 w 431"/>
                    <a:gd name="T21" fmla="*/ 255 h 610"/>
                    <a:gd name="T22" fmla="*/ 283 w 431"/>
                    <a:gd name="T23" fmla="*/ 283 h 610"/>
                    <a:gd name="T24" fmla="*/ 296 w 431"/>
                    <a:gd name="T25" fmla="*/ 307 h 610"/>
                    <a:gd name="T26" fmla="*/ 343 w 431"/>
                    <a:gd name="T27" fmla="*/ 366 h 610"/>
                    <a:gd name="T28" fmla="*/ 431 w 431"/>
                    <a:gd name="T29" fmla="*/ 542 h 610"/>
                    <a:gd name="T30" fmla="*/ 424 w 431"/>
                    <a:gd name="T31" fmla="*/ 559 h 610"/>
                    <a:gd name="T32" fmla="*/ 367 w 431"/>
                    <a:gd name="T33" fmla="*/ 534 h 610"/>
                    <a:gd name="T34" fmla="*/ 361 w 431"/>
                    <a:gd name="T35" fmla="*/ 568 h 610"/>
                    <a:gd name="T36" fmla="*/ 339 w 431"/>
                    <a:gd name="T37" fmla="*/ 588 h 610"/>
                    <a:gd name="T38" fmla="*/ 278 w 431"/>
                    <a:gd name="T39" fmla="*/ 610 h 610"/>
                    <a:gd name="T40" fmla="*/ 167 w 431"/>
                    <a:gd name="T41" fmla="*/ 601 h 610"/>
                    <a:gd name="T42" fmla="*/ 87 w 431"/>
                    <a:gd name="T43" fmla="*/ 596 h 610"/>
                    <a:gd name="T44" fmla="*/ 58 w 431"/>
                    <a:gd name="T45" fmla="*/ 449 h 610"/>
                    <a:gd name="T46" fmla="*/ 145 w 431"/>
                    <a:gd name="T47" fmla="*/ 416 h 610"/>
                    <a:gd name="T48" fmla="*/ 185 w 431"/>
                    <a:gd name="T49" fmla="*/ 412 h 610"/>
                    <a:gd name="T50" fmla="*/ 152 w 431"/>
                    <a:gd name="T51" fmla="*/ 325 h 610"/>
                    <a:gd name="T52" fmla="*/ 106 w 431"/>
                    <a:gd name="T53" fmla="*/ 249 h 610"/>
                    <a:gd name="T54" fmla="*/ 10 w 431"/>
                    <a:gd name="T55" fmla="*/ 179 h 610"/>
                    <a:gd name="T56" fmla="*/ 0 w 431"/>
                    <a:gd name="T57" fmla="*/ 118 h 610"/>
                    <a:gd name="T58" fmla="*/ 65 w 431"/>
                    <a:gd name="T59" fmla="*/ 118 h 610"/>
                    <a:gd name="T60" fmla="*/ 98 w 431"/>
                    <a:gd name="T61" fmla="*/ 133 h 610"/>
                    <a:gd name="T62" fmla="*/ 76 w 431"/>
                    <a:gd name="T63" fmla="*/ 0 h 610"/>
                    <a:gd name="T64" fmla="*/ 176 w 431"/>
                    <a:gd name="T65" fmla="*/ 9 h 610"/>
                    <a:gd name="T66" fmla="*/ 206 w 431"/>
                    <a:gd name="T67" fmla="*/ 20 h 610"/>
                    <a:gd name="T68" fmla="*/ 206 w 431"/>
                    <a:gd name="T69" fmla="*/ 20 h 61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431"/>
                    <a:gd name="T106" fmla="*/ 0 h 610"/>
                    <a:gd name="T107" fmla="*/ 431 w 431"/>
                    <a:gd name="T108" fmla="*/ 610 h 61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431" h="610">
                      <a:moveTo>
                        <a:pt x="206" y="20"/>
                      </a:moveTo>
                      <a:lnTo>
                        <a:pt x="221" y="124"/>
                      </a:lnTo>
                      <a:lnTo>
                        <a:pt x="243" y="122"/>
                      </a:lnTo>
                      <a:lnTo>
                        <a:pt x="308" y="79"/>
                      </a:lnTo>
                      <a:lnTo>
                        <a:pt x="319" y="157"/>
                      </a:lnTo>
                      <a:lnTo>
                        <a:pt x="332" y="190"/>
                      </a:lnTo>
                      <a:lnTo>
                        <a:pt x="272" y="209"/>
                      </a:lnTo>
                      <a:lnTo>
                        <a:pt x="259" y="233"/>
                      </a:lnTo>
                      <a:lnTo>
                        <a:pt x="269" y="262"/>
                      </a:lnTo>
                      <a:lnTo>
                        <a:pt x="326" y="233"/>
                      </a:lnTo>
                      <a:lnTo>
                        <a:pt x="322" y="255"/>
                      </a:lnTo>
                      <a:lnTo>
                        <a:pt x="283" y="283"/>
                      </a:lnTo>
                      <a:lnTo>
                        <a:pt x="296" y="307"/>
                      </a:lnTo>
                      <a:lnTo>
                        <a:pt x="343" y="366"/>
                      </a:lnTo>
                      <a:lnTo>
                        <a:pt x="431" y="542"/>
                      </a:lnTo>
                      <a:lnTo>
                        <a:pt x="424" y="559"/>
                      </a:lnTo>
                      <a:lnTo>
                        <a:pt x="367" y="534"/>
                      </a:lnTo>
                      <a:lnTo>
                        <a:pt x="361" y="568"/>
                      </a:lnTo>
                      <a:lnTo>
                        <a:pt x="339" y="588"/>
                      </a:lnTo>
                      <a:lnTo>
                        <a:pt x="278" y="610"/>
                      </a:lnTo>
                      <a:lnTo>
                        <a:pt x="167" y="601"/>
                      </a:lnTo>
                      <a:lnTo>
                        <a:pt x="87" y="596"/>
                      </a:lnTo>
                      <a:lnTo>
                        <a:pt x="58" y="449"/>
                      </a:lnTo>
                      <a:lnTo>
                        <a:pt x="145" y="416"/>
                      </a:lnTo>
                      <a:lnTo>
                        <a:pt x="185" y="412"/>
                      </a:lnTo>
                      <a:lnTo>
                        <a:pt x="152" y="325"/>
                      </a:lnTo>
                      <a:lnTo>
                        <a:pt x="106" y="249"/>
                      </a:lnTo>
                      <a:lnTo>
                        <a:pt x="10" y="179"/>
                      </a:lnTo>
                      <a:lnTo>
                        <a:pt x="0" y="118"/>
                      </a:lnTo>
                      <a:lnTo>
                        <a:pt x="65" y="118"/>
                      </a:lnTo>
                      <a:lnTo>
                        <a:pt x="98" y="133"/>
                      </a:lnTo>
                      <a:lnTo>
                        <a:pt x="76" y="0"/>
                      </a:lnTo>
                      <a:lnTo>
                        <a:pt x="176" y="9"/>
                      </a:lnTo>
                      <a:lnTo>
                        <a:pt x="206" y="20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43" name="Freeform 156"/>
                <p:cNvSpPr>
                  <a:spLocks/>
                </p:cNvSpPr>
                <p:nvPr/>
              </p:nvSpPr>
              <p:spPr bwMode="auto">
                <a:xfrm>
                  <a:off x="3312" y="1640"/>
                  <a:ext cx="35" cy="52"/>
                </a:xfrm>
                <a:custGeom>
                  <a:avLst/>
                  <a:gdLst>
                    <a:gd name="T0" fmla="*/ 35 w 35"/>
                    <a:gd name="T1" fmla="*/ 11 h 52"/>
                    <a:gd name="T2" fmla="*/ 18 w 35"/>
                    <a:gd name="T3" fmla="*/ 0 h 52"/>
                    <a:gd name="T4" fmla="*/ 0 w 35"/>
                    <a:gd name="T5" fmla="*/ 52 h 52"/>
                    <a:gd name="T6" fmla="*/ 29 w 35"/>
                    <a:gd name="T7" fmla="*/ 48 h 52"/>
                    <a:gd name="T8" fmla="*/ 35 w 35"/>
                    <a:gd name="T9" fmla="*/ 11 h 52"/>
                    <a:gd name="T10" fmla="*/ 35 w 35"/>
                    <a:gd name="T11" fmla="*/ 11 h 5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5"/>
                    <a:gd name="T19" fmla="*/ 0 h 52"/>
                    <a:gd name="T20" fmla="*/ 35 w 35"/>
                    <a:gd name="T21" fmla="*/ 52 h 5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5" h="52">
                      <a:moveTo>
                        <a:pt x="35" y="11"/>
                      </a:moveTo>
                      <a:lnTo>
                        <a:pt x="18" y="0"/>
                      </a:lnTo>
                      <a:lnTo>
                        <a:pt x="0" y="52"/>
                      </a:lnTo>
                      <a:lnTo>
                        <a:pt x="29" y="48"/>
                      </a:lnTo>
                      <a:lnTo>
                        <a:pt x="35" y="11"/>
                      </a:lnTo>
                      <a:close/>
                    </a:path>
                  </a:pathLst>
                </a:custGeom>
                <a:solidFill>
                  <a:srgbClr val="C2BF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44" name="Freeform 157"/>
                <p:cNvSpPr>
                  <a:spLocks/>
                </p:cNvSpPr>
                <p:nvPr/>
              </p:nvSpPr>
              <p:spPr bwMode="auto">
                <a:xfrm>
                  <a:off x="3347" y="1546"/>
                  <a:ext cx="76" cy="124"/>
                </a:xfrm>
                <a:custGeom>
                  <a:avLst/>
                  <a:gdLst>
                    <a:gd name="T0" fmla="*/ 42 w 76"/>
                    <a:gd name="T1" fmla="*/ 0 h 124"/>
                    <a:gd name="T2" fmla="*/ 76 w 76"/>
                    <a:gd name="T3" fmla="*/ 124 h 124"/>
                    <a:gd name="T4" fmla="*/ 0 w 76"/>
                    <a:gd name="T5" fmla="*/ 40 h 124"/>
                    <a:gd name="T6" fmla="*/ 42 w 76"/>
                    <a:gd name="T7" fmla="*/ 0 h 124"/>
                    <a:gd name="T8" fmla="*/ 42 w 76"/>
                    <a:gd name="T9" fmla="*/ 0 h 1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"/>
                    <a:gd name="T16" fmla="*/ 0 h 124"/>
                    <a:gd name="T17" fmla="*/ 76 w 76"/>
                    <a:gd name="T18" fmla="*/ 124 h 1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" h="124">
                      <a:moveTo>
                        <a:pt x="42" y="0"/>
                      </a:moveTo>
                      <a:lnTo>
                        <a:pt x="76" y="124"/>
                      </a:lnTo>
                      <a:lnTo>
                        <a:pt x="0" y="4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B8B5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45" name="Freeform 158"/>
                <p:cNvSpPr>
                  <a:spLocks/>
                </p:cNvSpPr>
                <p:nvPr/>
              </p:nvSpPr>
              <p:spPr bwMode="auto">
                <a:xfrm>
                  <a:off x="3413" y="1668"/>
                  <a:ext cx="61" cy="72"/>
                </a:xfrm>
                <a:custGeom>
                  <a:avLst/>
                  <a:gdLst>
                    <a:gd name="T0" fmla="*/ 0 w 61"/>
                    <a:gd name="T1" fmla="*/ 0 h 72"/>
                    <a:gd name="T2" fmla="*/ 39 w 61"/>
                    <a:gd name="T3" fmla="*/ 19 h 72"/>
                    <a:gd name="T4" fmla="*/ 61 w 61"/>
                    <a:gd name="T5" fmla="*/ 71 h 72"/>
                    <a:gd name="T6" fmla="*/ 15 w 61"/>
                    <a:gd name="T7" fmla="*/ 72 h 72"/>
                    <a:gd name="T8" fmla="*/ 15 w 61"/>
                    <a:gd name="T9" fmla="*/ 37 h 72"/>
                    <a:gd name="T10" fmla="*/ 0 w 61"/>
                    <a:gd name="T11" fmla="*/ 0 h 72"/>
                    <a:gd name="T12" fmla="*/ 0 w 61"/>
                    <a:gd name="T13" fmla="*/ 0 h 7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1"/>
                    <a:gd name="T22" fmla="*/ 0 h 72"/>
                    <a:gd name="T23" fmla="*/ 61 w 61"/>
                    <a:gd name="T24" fmla="*/ 72 h 7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1" h="72">
                      <a:moveTo>
                        <a:pt x="0" y="0"/>
                      </a:moveTo>
                      <a:lnTo>
                        <a:pt x="39" y="19"/>
                      </a:lnTo>
                      <a:lnTo>
                        <a:pt x="61" y="71"/>
                      </a:lnTo>
                      <a:lnTo>
                        <a:pt x="15" y="72"/>
                      </a:lnTo>
                      <a:lnTo>
                        <a:pt x="15" y="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182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46" name="Freeform 159"/>
                <p:cNvSpPr>
                  <a:spLocks/>
                </p:cNvSpPr>
                <p:nvPr/>
              </p:nvSpPr>
              <p:spPr bwMode="auto">
                <a:xfrm>
                  <a:off x="3310" y="1708"/>
                  <a:ext cx="77" cy="71"/>
                </a:xfrm>
                <a:custGeom>
                  <a:avLst/>
                  <a:gdLst>
                    <a:gd name="T0" fmla="*/ 55 w 77"/>
                    <a:gd name="T1" fmla="*/ 0 h 71"/>
                    <a:gd name="T2" fmla="*/ 77 w 77"/>
                    <a:gd name="T3" fmla="*/ 49 h 71"/>
                    <a:gd name="T4" fmla="*/ 31 w 77"/>
                    <a:gd name="T5" fmla="*/ 71 h 71"/>
                    <a:gd name="T6" fmla="*/ 24 w 77"/>
                    <a:gd name="T7" fmla="*/ 37 h 71"/>
                    <a:gd name="T8" fmla="*/ 0 w 77"/>
                    <a:gd name="T9" fmla="*/ 19 h 71"/>
                    <a:gd name="T10" fmla="*/ 55 w 77"/>
                    <a:gd name="T11" fmla="*/ 0 h 71"/>
                    <a:gd name="T12" fmla="*/ 55 w 77"/>
                    <a:gd name="T13" fmla="*/ 0 h 7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7"/>
                    <a:gd name="T22" fmla="*/ 0 h 71"/>
                    <a:gd name="T23" fmla="*/ 77 w 77"/>
                    <a:gd name="T24" fmla="*/ 71 h 7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7" h="71">
                      <a:moveTo>
                        <a:pt x="55" y="0"/>
                      </a:moveTo>
                      <a:lnTo>
                        <a:pt x="77" y="49"/>
                      </a:lnTo>
                      <a:lnTo>
                        <a:pt x="31" y="71"/>
                      </a:lnTo>
                      <a:lnTo>
                        <a:pt x="24" y="37"/>
                      </a:lnTo>
                      <a:lnTo>
                        <a:pt x="0" y="19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BFB8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47" name="Freeform 160"/>
                <p:cNvSpPr>
                  <a:spLocks/>
                </p:cNvSpPr>
                <p:nvPr/>
              </p:nvSpPr>
              <p:spPr bwMode="auto">
                <a:xfrm>
                  <a:off x="3214" y="1705"/>
                  <a:ext cx="74" cy="61"/>
                </a:xfrm>
                <a:custGeom>
                  <a:avLst/>
                  <a:gdLst>
                    <a:gd name="T0" fmla="*/ 0 w 74"/>
                    <a:gd name="T1" fmla="*/ 29 h 61"/>
                    <a:gd name="T2" fmla="*/ 66 w 74"/>
                    <a:gd name="T3" fmla="*/ 0 h 61"/>
                    <a:gd name="T4" fmla="*/ 74 w 74"/>
                    <a:gd name="T5" fmla="*/ 33 h 61"/>
                    <a:gd name="T6" fmla="*/ 27 w 74"/>
                    <a:gd name="T7" fmla="*/ 61 h 61"/>
                    <a:gd name="T8" fmla="*/ 0 w 74"/>
                    <a:gd name="T9" fmla="*/ 29 h 61"/>
                    <a:gd name="T10" fmla="*/ 0 w 74"/>
                    <a:gd name="T11" fmla="*/ 29 h 6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4"/>
                    <a:gd name="T19" fmla="*/ 0 h 61"/>
                    <a:gd name="T20" fmla="*/ 74 w 74"/>
                    <a:gd name="T21" fmla="*/ 61 h 6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4" h="61">
                      <a:moveTo>
                        <a:pt x="0" y="29"/>
                      </a:moveTo>
                      <a:lnTo>
                        <a:pt x="66" y="0"/>
                      </a:lnTo>
                      <a:lnTo>
                        <a:pt x="74" y="33"/>
                      </a:lnTo>
                      <a:lnTo>
                        <a:pt x="27" y="61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BFB8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48" name="Freeform 161"/>
                <p:cNvSpPr>
                  <a:spLocks/>
                </p:cNvSpPr>
                <p:nvPr/>
              </p:nvSpPr>
              <p:spPr bwMode="auto">
                <a:xfrm>
                  <a:off x="3182" y="1644"/>
                  <a:ext cx="124" cy="59"/>
                </a:xfrm>
                <a:custGeom>
                  <a:avLst/>
                  <a:gdLst>
                    <a:gd name="T0" fmla="*/ 0 w 124"/>
                    <a:gd name="T1" fmla="*/ 0 h 59"/>
                    <a:gd name="T2" fmla="*/ 54 w 124"/>
                    <a:gd name="T3" fmla="*/ 7 h 59"/>
                    <a:gd name="T4" fmla="*/ 124 w 124"/>
                    <a:gd name="T5" fmla="*/ 0 h 59"/>
                    <a:gd name="T6" fmla="*/ 78 w 124"/>
                    <a:gd name="T7" fmla="*/ 31 h 59"/>
                    <a:gd name="T8" fmla="*/ 78 w 124"/>
                    <a:gd name="T9" fmla="*/ 53 h 59"/>
                    <a:gd name="T10" fmla="*/ 50 w 124"/>
                    <a:gd name="T11" fmla="*/ 59 h 59"/>
                    <a:gd name="T12" fmla="*/ 2 w 124"/>
                    <a:gd name="T13" fmla="*/ 26 h 59"/>
                    <a:gd name="T14" fmla="*/ 0 w 124"/>
                    <a:gd name="T15" fmla="*/ 0 h 59"/>
                    <a:gd name="T16" fmla="*/ 0 w 124"/>
                    <a:gd name="T17" fmla="*/ 0 h 5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24"/>
                    <a:gd name="T28" fmla="*/ 0 h 59"/>
                    <a:gd name="T29" fmla="*/ 124 w 124"/>
                    <a:gd name="T30" fmla="*/ 59 h 5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24" h="59">
                      <a:moveTo>
                        <a:pt x="0" y="0"/>
                      </a:moveTo>
                      <a:lnTo>
                        <a:pt x="54" y="7"/>
                      </a:lnTo>
                      <a:lnTo>
                        <a:pt x="124" y="0"/>
                      </a:lnTo>
                      <a:lnTo>
                        <a:pt x="78" y="31"/>
                      </a:lnTo>
                      <a:lnTo>
                        <a:pt x="78" y="53"/>
                      </a:lnTo>
                      <a:lnTo>
                        <a:pt x="50" y="59"/>
                      </a:lnTo>
                      <a:lnTo>
                        <a:pt x="2" y="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CC4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49" name="Freeform 162"/>
                <p:cNvSpPr>
                  <a:spLocks/>
                </p:cNvSpPr>
                <p:nvPr/>
              </p:nvSpPr>
              <p:spPr bwMode="auto">
                <a:xfrm>
                  <a:off x="3193" y="1497"/>
                  <a:ext cx="67" cy="30"/>
                </a:xfrm>
                <a:custGeom>
                  <a:avLst/>
                  <a:gdLst>
                    <a:gd name="T0" fmla="*/ 0 w 67"/>
                    <a:gd name="T1" fmla="*/ 19 h 30"/>
                    <a:gd name="T2" fmla="*/ 61 w 67"/>
                    <a:gd name="T3" fmla="*/ 30 h 30"/>
                    <a:gd name="T4" fmla="*/ 67 w 67"/>
                    <a:gd name="T5" fmla="*/ 0 h 30"/>
                    <a:gd name="T6" fmla="*/ 15 w 67"/>
                    <a:gd name="T7" fmla="*/ 2 h 30"/>
                    <a:gd name="T8" fmla="*/ 0 w 67"/>
                    <a:gd name="T9" fmla="*/ 19 h 30"/>
                    <a:gd name="T10" fmla="*/ 0 w 67"/>
                    <a:gd name="T11" fmla="*/ 19 h 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7"/>
                    <a:gd name="T19" fmla="*/ 0 h 30"/>
                    <a:gd name="T20" fmla="*/ 67 w 67"/>
                    <a:gd name="T21" fmla="*/ 30 h 3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7" h="30">
                      <a:moveTo>
                        <a:pt x="0" y="19"/>
                      </a:moveTo>
                      <a:lnTo>
                        <a:pt x="61" y="30"/>
                      </a:lnTo>
                      <a:lnTo>
                        <a:pt x="67" y="0"/>
                      </a:lnTo>
                      <a:lnTo>
                        <a:pt x="15" y="2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826E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50" name="Freeform 163"/>
                <p:cNvSpPr>
                  <a:spLocks/>
                </p:cNvSpPr>
                <p:nvPr/>
              </p:nvSpPr>
              <p:spPr bwMode="auto">
                <a:xfrm>
                  <a:off x="3260" y="1483"/>
                  <a:ext cx="174" cy="216"/>
                </a:xfrm>
                <a:custGeom>
                  <a:avLst/>
                  <a:gdLst>
                    <a:gd name="T0" fmla="*/ 0 w 174"/>
                    <a:gd name="T1" fmla="*/ 44 h 216"/>
                    <a:gd name="T2" fmla="*/ 52 w 174"/>
                    <a:gd name="T3" fmla="*/ 92 h 216"/>
                    <a:gd name="T4" fmla="*/ 70 w 174"/>
                    <a:gd name="T5" fmla="*/ 151 h 216"/>
                    <a:gd name="T6" fmla="*/ 98 w 174"/>
                    <a:gd name="T7" fmla="*/ 53 h 216"/>
                    <a:gd name="T8" fmla="*/ 115 w 174"/>
                    <a:gd name="T9" fmla="*/ 64 h 216"/>
                    <a:gd name="T10" fmla="*/ 144 w 174"/>
                    <a:gd name="T11" fmla="*/ 175 h 216"/>
                    <a:gd name="T12" fmla="*/ 105 w 174"/>
                    <a:gd name="T13" fmla="*/ 116 h 216"/>
                    <a:gd name="T14" fmla="*/ 98 w 174"/>
                    <a:gd name="T15" fmla="*/ 133 h 216"/>
                    <a:gd name="T16" fmla="*/ 115 w 174"/>
                    <a:gd name="T17" fmla="*/ 190 h 216"/>
                    <a:gd name="T18" fmla="*/ 174 w 174"/>
                    <a:gd name="T19" fmla="*/ 216 h 216"/>
                    <a:gd name="T20" fmla="*/ 146 w 174"/>
                    <a:gd name="T21" fmla="*/ 105 h 216"/>
                    <a:gd name="T22" fmla="*/ 144 w 174"/>
                    <a:gd name="T23" fmla="*/ 70 h 216"/>
                    <a:gd name="T24" fmla="*/ 120 w 174"/>
                    <a:gd name="T25" fmla="*/ 5 h 216"/>
                    <a:gd name="T26" fmla="*/ 79 w 174"/>
                    <a:gd name="T27" fmla="*/ 0 h 216"/>
                    <a:gd name="T28" fmla="*/ 90 w 174"/>
                    <a:gd name="T29" fmla="*/ 25 h 216"/>
                    <a:gd name="T30" fmla="*/ 63 w 174"/>
                    <a:gd name="T31" fmla="*/ 55 h 216"/>
                    <a:gd name="T32" fmla="*/ 28 w 174"/>
                    <a:gd name="T33" fmla="*/ 22 h 216"/>
                    <a:gd name="T34" fmla="*/ 0 w 174"/>
                    <a:gd name="T35" fmla="*/ 44 h 216"/>
                    <a:gd name="T36" fmla="*/ 0 w 174"/>
                    <a:gd name="T37" fmla="*/ 44 h 21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74"/>
                    <a:gd name="T58" fmla="*/ 0 h 216"/>
                    <a:gd name="T59" fmla="*/ 174 w 174"/>
                    <a:gd name="T60" fmla="*/ 216 h 21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74" h="216">
                      <a:moveTo>
                        <a:pt x="0" y="44"/>
                      </a:moveTo>
                      <a:lnTo>
                        <a:pt x="52" y="92"/>
                      </a:lnTo>
                      <a:lnTo>
                        <a:pt x="70" y="151"/>
                      </a:lnTo>
                      <a:lnTo>
                        <a:pt x="98" y="53"/>
                      </a:lnTo>
                      <a:lnTo>
                        <a:pt x="115" y="64"/>
                      </a:lnTo>
                      <a:lnTo>
                        <a:pt x="144" y="175"/>
                      </a:lnTo>
                      <a:lnTo>
                        <a:pt x="105" y="116"/>
                      </a:lnTo>
                      <a:lnTo>
                        <a:pt x="98" y="133"/>
                      </a:lnTo>
                      <a:lnTo>
                        <a:pt x="115" y="190"/>
                      </a:lnTo>
                      <a:lnTo>
                        <a:pt x="174" y="216"/>
                      </a:lnTo>
                      <a:lnTo>
                        <a:pt x="146" y="105"/>
                      </a:lnTo>
                      <a:lnTo>
                        <a:pt x="144" y="70"/>
                      </a:lnTo>
                      <a:lnTo>
                        <a:pt x="120" y="5"/>
                      </a:lnTo>
                      <a:lnTo>
                        <a:pt x="79" y="0"/>
                      </a:lnTo>
                      <a:lnTo>
                        <a:pt x="90" y="25"/>
                      </a:lnTo>
                      <a:lnTo>
                        <a:pt x="63" y="55"/>
                      </a:lnTo>
                      <a:lnTo>
                        <a:pt x="28" y="22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826E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51" name="Freeform 164"/>
                <p:cNvSpPr>
                  <a:spLocks/>
                </p:cNvSpPr>
                <p:nvPr/>
              </p:nvSpPr>
              <p:spPr bwMode="auto">
                <a:xfrm>
                  <a:off x="3143" y="1486"/>
                  <a:ext cx="82" cy="271"/>
                </a:xfrm>
                <a:custGeom>
                  <a:avLst/>
                  <a:gdLst>
                    <a:gd name="T0" fmla="*/ 21 w 82"/>
                    <a:gd name="T1" fmla="*/ 6 h 271"/>
                    <a:gd name="T2" fmla="*/ 39 w 82"/>
                    <a:gd name="T3" fmla="*/ 89 h 271"/>
                    <a:gd name="T4" fmla="*/ 58 w 82"/>
                    <a:gd name="T5" fmla="*/ 169 h 271"/>
                    <a:gd name="T6" fmla="*/ 63 w 82"/>
                    <a:gd name="T7" fmla="*/ 195 h 271"/>
                    <a:gd name="T8" fmla="*/ 82 w 82"/>
                    <a:gd name="T9" fmla="*/ 235 h 271"/>
                    <a:gd name="T10" fmla="*/ 47 w 82"/>
                    <a:gd name="T11" fmla="*/ 271 h 271"/>
                    <a:gd name="T12" fmla="*/ 0 w 82"/>
                    <a:gd name="T13" fmla="*/ 139 h 271"/>
                    <a:gd name="T14" fmla="*/ 15 w 82"/>
                    <a:gd name="T15" fmla="*/ 60 h 271"/>
                    <a:gd name="T16" fmla="*/ 0 w 82"/>
                    <a:gd name="T17" fmla="*/ 0 h 271"/>
                    <a:gd name="T18" fmla="*/ 21 w 82"/>
                    <a:gd name="T19" fmla="*/ 6 h 271"/>
                    <a:gd name="T20" fmla="*/ 21 w 82"/>
                    <a:gd name="T21" fmla="*/ 6 h 271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2"/>
                    <a:gd name="T34" fmla="*/ 0 h 271"/>
                    <a:gd name="T35" fmla="*/ 82 w 82"/>
                    <a:gd name="T36" fmla="*/ 271 h 271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2" h="271">
                      <a:moveTo>
                        <a:pt x="21" y="6"/>
                      </a:moveTo>
                      <a:lnTo>
                        <a:pt x="39" y="89"/>
                      </a:lnTo>
                      <a:lnTo>
                        <a:pt x="58" y="169"/>
                      </a:lnTo>
                      <a:lnTo>
                        <a:pt x="63" y="195"/>
                      </a:lnTo>
                      <a:lnTo>
                        <a:pt x="82" y="235"/>
                      </a:lnTo>
                      <a:lnTo>
                        <a:pt x="47" y="271"/>
                      </a:lnTo>
                      <a:lnTo>
                        <a:pt x="0" y="139"/>
                      </a:lnTo>
                      <a:lnTo>
                        <a:pt x="15" y="60"/>
                      </a:lnTo>
                      <a:lnTo>
                        <a:pt x="0" y="0"/>
                      </a:lnTo>
                      <a:lnTo>
                        <a:pt x="21" y="6"/>
                      </a:lnTo>
                      <a:close/>
                    </a:path>
                  </a:pathLst>
                </a:custGeom>
                <a:solidFill>
                  <a:srgbClr val="6E5E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52" name="Freeform 165"/>
                <p:cNvSpPr>
                  <a:spLocks/>
                </p:cNvSpPr>
                <p:nvPr/>
              </p:nvSpPr>
              <p:spPr bwMode="auto">
                <a:xfrm>
                  <a:off x="3452" y="1884"/>
                  <a:ext cx="104" cy="176"/>
                </a:xfrm>
                <a:custGeom>
                  <a:avLst/>
                  <a:gdLst>
                    <a:gd name="T0" fmla="*/ 28 w 104"/>
                    <a:gd name="T1" fmla="*/ 0 h 176"/>
                    <a:gd name="T2" fmla="*/ 52 w 104"/>
                    <a:gd name="T3" fmla="*/ 24 h 176"/>
                    <a:gd name="T4" fmla="*/ 89 w 104"/>
                    <a:gd name="T5" fmla="*/ 117 h 176"/>
                    <a:gd name="T6" fmla="*/ 104 w 104"/>
                    <a:gd name="T7" fmla="*/ 137 h 176"/>
                    <a:gd name="T8" fmla="*/ 87 w 104"/>
                    <a:gd name="T9" fmla="*/ 141 h 176"/>
                    <a:gd name="T10" fmla="*/ 93 w 104"/>
                    <a:gd name="T11" fmla="*/ 176 h 176"/>
                    <a:gd name="T12" fmla="*/ 63 w 104"/>
                    <a:gd name="T13" fmla="*/ 146 h 176"/>
                    <a:gd name="T14" fmla="*/ 0 w 104"/>
                    <a:gd name="T15" fmla="*/ 98 h 176"/>
                    <a:gd name="T16" fmla="*/ 0 w 104"/>
                    <a:gd name="T17" fmla="*/ 74 h 176"/>
                    <a:gd name="T18" fmla="*/ 52 w 104"/>
                    <a:gd name="T19" fmla="*/ 108 h 176"/>
                    <a:gd name="T20" fmla="*/ 52 w 104"/>
                    <a:gd name="T21" fmla="*/ 95 h 176"/>
                    <a:gd name="T22" fmla="*/ 24 w 104"/>
                    <a:gd name="T23" fmla="*/ 63 h 176"/>
                    <a:gd name="T24" fmla="*/ 30 w 104"/>
                    <a:gd name="T25" fmla="*/ 39 h 176"/>
                    <a:gd name="T26" fmla="*/ 28 w 104"/>
                    <a:gd name="T27" fmla="*/ 0 h 176"/>
                    <a:gd name="T28" fmla="*/ 28 w 104"/>
                    <a:gd name="T29" fmla="*/ 0 h 17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04"/>
                    <a:gd name="T46" fmla="*/ 0 h 176"/>
                    <a:gd name="T47" fmla="*/ 104 w 104"/>
                    <a:gd name="T48" fmla="*/ 176 h 17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04" h="176">
                      <a:moveTo>
                        <a:pt x="28" y="0"/>
                      </a:moveTo>
                      <a:lnTo>
                        <a:pt x="52" y="24"/>
                      </a:lnTo>
                      <a:lnTo>
                        <a:pt x="89" y="117"/>
                      </a:lnTo>
                      <a:lnTo>
                        <a:pt x="104" y="137"/>
                      </a:lnTo>
                      <a:lnTo>
                        <a:pt x="87" y="141"/>
                      </a:lnTo>
                      <a:lnTo>
                        <a:pt x="93" y="176"/>
                      </a:lnTo>
                      <a:lnTo>
                        <a:pt x="63" y="146"/>
                      </a:lnTo>
                      <a:lnTo>
                        <a:pt x="0" y="98"/>
                      </a:lnTo>
                      <a:lnTo>
                        <a:pt x="0" y="74"/>
                      </a:lnTo>
                      <a:lnTo>
                        <a:pt x="52" y="108"/>
                      </a:lnTo>
                      <a:lnTo>
                        <a:pt x="52" y="95"/>
                      </a:lnTo>
                      <a:lnTo>
                        <a:pt x="24" y="63"/>
                      </a:lnTo>
                      <a:lnTo>
                        <a:pt x="30" y="39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solidFill>
                  <a:srgbClr val="A675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53" name="Freeform 166"/>
                <p:cNvSpPr>
                  <a:spLocks/>
                </p:cNvSpPr>
                <p:nvPr/>
              </p:nvSpPr>
              <p:spPr bwMode="auto">
                <a:xfrm>
                  <a:off x="3267" y="2025"/>
                  <a:ext cx="91" cy="141"/>
                </a:xfrm>
                <a:custGeom>
                  <a:avLst/>
                  <a:gdLst>
                    <a:gd name="T0" fmla="*/ 21 w 91"/>
                    <a:gd name="T1" fmla="*/ 0 h 141"/>
                    <a:gd name="T2" fmla="*/ 43 w 91"/>
                    <a:gd name="T3" fmla="*/ 74 h 141"/>
                    <a:gd name="T4" fmla="*/ 56 w 91"/>
                    <a:gd name="T5" fmla="*/ 20 h 141"/>
                    <a:gd name="T6" fmla="*/ 91 w 91"/>
                    <a:gd name="T7" fmla="*/ 22 h 141"/>
                    <a:gd name="T8" fmla="*/ 83 w 91"/>
                    <a:gd name="T9" fmla="*/ 94 h 141"/>
                    <a:gd name="T10" fmla="*/ 80 w 91"/>
                    <a:gd name="T11" fmla="*/ 141 h 141"/>
                    <a:gd name="T12" fmla="*/ 45 w 91"/>
                    <a:gd name="T13" fmla="*/ 139 h 141"/>
                    <a:gd name="T14" fmla="*/ 21 w 91"/>
                    <a:gd name="T15" fmla="*/ 129 h 141"/>
                    <a:gd name="T16" fmla="*/ 9 w 91"/>
                    <a:gd name="T17" fmla="*/ 55 h 141"/>
                    <a:gd name="T18" fmla="*/ 0 w 91"/>
                    <a:gd name="T19" fmla="*/ 17 h 141"/>
                    <a:gd name="T20" fmla="*/ 21 w 91"/>
                    <a:gd name="T21" fmla="*/ 0 h 141"/>
                    <a:gd name="T22" fmla="*/ 21 w 91"/>
                    <a:gd name="T23" fmla="*/ 0 h 14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1"/>
                    <a:gd name="T37" fmla="*/ 0 h 141"/>
                    <a:gd name="T38" fmla="*/ 91 w 91"/>
                    <a:gd name="T39" fmla="*/ 141 h 14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1" h="141">
                      <a:moveTo>
                        <a:pt x="21" y="0"/>
                      </a:moveTo>
                      <a:lnTo>
                        <a:pt x="43" y="74"/>
                      </a:lnTo>
                      <a:lnTo>
                        <a:pt x="56" y="20"/>
                      </a:lnTo>
                      <a:lnTo>
                        <a:pt x="91" y="22"/>
                      </a:lnTo>
                      <a:lnTo>
                        <a:pt x="83" y="94"/>
                      </a:lnTo>
                      <a:lnTo>
                        <a:pt x="80" y="141"/>
                      </a:lnTo>
                      <a:lnTo>
                        <a:pt x="45" y="139"/>
                      </a:lnTo>
                      <a:lnTo>
                        <a:pt x="21" y="129"/>
                      </a:lnTo>
                      <a:lnTo>
                        <a:pt x="9" y="55"/>
                      </a:lnTo>
                      <a:lnTo>
                        <a:pt x="0" y="17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6B4D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54" name="Freeform 167"/>
                <p:cNvSpPr>
                  <a:spLocks/>
                </p:cNvSpPr>
                <p:nvPr/>
              </p:nvSpPr>
              <p:spPr bwMode="auto">
                <a:xfrm>
                  <a:off x="3306" y="2006"/>
                  <a:ext cx="65" cy="39"/>
                </a:xfrm>
                <a:custGeom>
                  <a:avLst/>
                  <a:gdLst>
                    <a:gd name="T0" fmla="*/ 0 w 65"/>
                    <a:gd name="T1" fmla="*/ 2 h 39"/>
                    <a:gd name="T2" fmla="*/ 65 w 65"/>
                    <a:gd name="T3" fmla="*/ 0 h 39"/>
                    <a:gd name="T4" fmla="*/ 41 w 65"/>
                    <a:gd name="T5" fmla="*/ 39 h 39"/>
                    <a:gd name="T6" fmla="*/ 17 w 65"/>
                    <a:gd name="T7" fmla="*/ 39 h 39"/>
                    <a:gd name="T8" fmla="*/ 0 w 65"/>
                    <a:gd name="T9" fmla="*/ 2 h 39"/>
                    <a:gd name="T10" fmla="*/ 0 w 65"/>
                    <a:gd name="T11" fmla="*/ 2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5"/>
                    <a:gd name="T19" fmla="*/ 0 h 39"/>
                    <a:gd name="T20" fmla="*/ 65 w 65"/>
                    <a:gd name="T21" fmla="*/ 39 h 3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5" h="39">
                      <a:moveTo>
                        <a:pt x="0" y="2"/>
                      </a:moveTo>
                      <a:lnTo>
                        <a:pt x="65" y="0"/>
                      </a:lnTo>
                      <a:lnTo>
                        <a:pt x="41" y="39"/>
                      </a:lnTo>
                      <a:lnTo>
                        <a:pt x="17" y="39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9E66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55" name="Freeform 168"/>
                <p:cNvSpPr>
                  <a:spLocks/>
                </p:cNvSpPr>
                <p:nvPr/>
              </p:nvSpPr>
              <p:spPr bwMode="auto">
                <a:xfrm>
                  <a:off x="2196" y="4065"/>
                  <a:ext cx="54" cy="29"/>
                </a:xfrm>
                <a:custGeom>
                  <a:avLst/>
                  <a:gdLst>
                    <a:gd name="T0" fmla="*/ 43 w 54"/>
                    <a:gd name="T1" fmla="*/ 0 h 29"/>
                    <a:gd name="T2" fmla="*/ 20 w 54"/>
                    <a:gd name="T3" fmla="*/ 7 h 29"/>
                    <a:gd name="T4" fmla="*/ 4 w 54"/>
                    <a:gd name="T5" fmla="*/ 11 h 29"/>
                    <a:gd name="T6" fmla="*/ 0 w 54"/>
                    <a:gd name="T7" fmla="*/ 29 h 29"/>
                    <a:gd name="T8" fmla="*/ 54 w 54"/>
                    <a:gd name="T9" fmla="*/ 25 h 29"/>
                    <a:gd name="T10" fmla="*/ 43 w 54"/>
                    <a:gd name="T11" fmla="*/ 0 h 29"/>
                    <a:gd name="T12" fmla="*/ 43 w 54"/>
                    <a:gd name="T13" fmla="*/ 0 h 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"/>
                    <a:gd name="T22" fmla="*/ 0 h 29"/>
                    <a:gd name="T23" fmla="*/ 54 w 54"/>
                    <a:gd name="T24" fmla="*/ 29 h 2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" h="29">
                      <a:moveTo>
                        <a:pt x="43" y="0"/>
                      </a:moveTo>
                      <a:lnTo>
                        <a:pt x="20" y="7"/>
                      </a:lnTo>
                      <a:lnTo>
                        <a:pt x="4" y="11"/>
                      </a:lnTo>
                      <a:lnTo>
                        <a:pt x="0" y="29"/>
                      </a:lnTo>
                      <a:lnTo>
                        <a:pt x="54" y="25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8075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56" name="Freeform 169"/>
                <p:cNvSpPr>
                  <a:spLocks/>
                </p:cNvSpPr>
                <p:nvPr/>
              </p:nvSpPr>
              <p:spPr bwMode="auto">
                <a:xfrm>
                  <a:off x="2240" y="2728"/>
                  <a:ext cx="1299" cy="1372"/>
                </a:xfrm>
                <a:custGeom>
                  <a:avLst/>
                  <a:gdLst>
                    <a:gd name="T0" fmla="*/ 49 w 1299"/>
                    <a:gd name="T1" fmla="*/ 691 h 1372"/>
                    <a:gd name="T2" fmla="*/ 49 w 1299"/>
                    <a:gd name="T3" fmla="*/ 822 h 1372"/>
                    <a:gd name="T4" fmla="*/ 23 w 1299"/>
                    <a:gd name="T5" fmla="*/ 859 h 1372"/>
                    <a:gd name="T6" fmla="*/ 28 w 1299"/>
                    <a:gd name="T7" fmla="*/ 981 h 1372"/>
                    <a:gd name="T8" fmla="*/ 0 w 1299"/>
                    <a:gd name="T9" fmla="*/ 1000 h 1372"/>
                    <a:gd name="T10" fmla="*/ 0 w 1299"/>
                    <a:gd name="T11" fmla="*/ 1314 h 1372"/>
                    <a:gd name="T12" fmla="*/ 4 w 1299"/>
                    <a:gd name="T13" fmla="*/ 1372 h 1372"/>
                    <a:gd name="T14" fmla="*/ 147 w 1299"/>
                    <a:gd name="T15" fmla="*/ 1368 h 1372"/>
                    <a:gd name="T16" fmla="*/ 409 w 1299"/>
                    <a:gd name="T17" fmla="*/ 1357 h 1372"/>
                    <a:gd name="T18" fmla="*/ 607 w 1299"/>
                    <a:gd name="T19" fmla="*/ 1311 h 1372"/>
                    <a:gd name="T20" fmla="*/ 900 w 1299"/>
                    <a:gd name="T21" fmla="*/ 1237 h 1372"/>
                    <a:gd name="T22" fmla="*/ 1207 w 1299"/>
                    <a:gd name="T23" fmla="*/ 916 h 1372"/>
                    <a:gd name="T24" fmla="*/ 1299 w 1299"/>
                    <a:gd name="T25" fmla="*/ 680 h 1372"/>
                    <a:gd name="T26" fmla="*/ 1246 w 1299"/>
                    <a:gd name="T27" fmla="*/ 441 h 1372"/>
                    <a:gd name="T28" fmla="*/ 735 w 1299"/>
                    <a:gd name="T29" fmla="*/ 0 h 1372"/>
                    <a:gd name="T30" fmla="*/ 637 w 1299"/>
                    <a:gd name="T31" fmla="*/ 61 h 1372"/>
                    <a:gd name="T32" fmla="*/ 86 w 1299"/>
                    <a:gd name="T33" fmla="*/ 631 h 1372"/>
                    <a:gd name="T34" fmla="*/ 15 w 1299"/>
                    <a:gd name="T35" fmla="*/ 691 h 1372"/>
                    <a:gd name="T36" fmla="*/ 49 w 1299"/>
                    <a:gd name="T37" fmla="*/ 691 h 1372"/>
                    <a:gd name="T38" fmla="*/ 49 w 1299"/>
                    <a:gd name="T39" fmla="*/ 691 h 137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299"/>
                    <a:gd name="T61" fmla="*/ 0 h 1372"/>
                    <a:gd name="T62" fmla="*/ 1299 w 1299"/>
                    <a:gd name="T63" fmla="*/ 1372 h 1372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299" h="1372">
                      <a:moveTo>
                        <a:pt x="49" y="691"/>
                      </a:moveTo>
                      <a:lnTo>
                        <a:pt x="49" y="822"/>
                      </a:lnTo>
                      <a:lnTo>
                        <a:pt x="23" y="859"/>
                      </a:lnTo>
                      <a:lnTo>
                        <a:pt x="28" y="981"/>
                      </a:lnTo>
                      <a:lnTo>
                        <a:pt x="0" y="1000"/>
                      </a:lnTo>
                      <a:lnTo>
                        <a:pt x="0" y="1314"/>
                      </a:lnTo>
                      <a:lnTo>
                        <a:pt x="4" y="1372"/>
                      </a:lnTo>
                      <a:lnTo>
                        <a:pt x="147" y="1368"/>
                      </a:lnTo>
                      <a:lnTo>
                        <a:pt x="409" y="1357"/>
                      </a:lnTo>
                      <a:lnTo>
                        <a:pt x="607" y="1311"/>
                      </a:lnTo>
                      <a:lnTo>
                        <a:pt x="900" y="1237"/>
                      </a:lnTo>
                      <a:lnTo>
                        <a:pt x="1207" y="916"/>
                      </a:lnTo>
                      <a:lnTo>
                        <a:pt x="1299" y="680"/>
                      </a:lnTo>
                      <a:lnTo>
                        <a:pt x="1246" y="441"/>
                      </a:lnTo>
                      <a:lnTo>
                        <a:pt x="735" y="0"/>
                      </a:lnTo>
                      <a:lnTo>
                        <a:pt x="637" y="61"/>
                      </a:lnTo>
                      <a:lnTo>
                        <a:pt x="86" y="631"/>
                      </a:lnTo>
                      <a:lnTo>
                        <a:pt x="15" y="691"/>
                      </a:lnTo>
                      <a:lnTo>
                        <a:pt x="49" y="691"/>
                      </a:lnTo>
                      <a:close/>
                    </a:path>
                  </a:pathLst>
                </a:custGeom>
                <a:solidFill>
                  <a:srgbClr val="FCFF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57" name="Freeform 170"/>
                <p:cNvSpPr>
                  <a:spLocks/>
                </p:cNvSpPr>
                <p:nvPr/>
              </p:nvSpPr>
              <p:spPr bwMode="auto">
                <a:xfrm>
                  <a:off x="2305" y="3287"/>
                  <a:ext cx="363" cy="132"/>
                </a:xfrm>
                <a:custGeom>
                  <a:avLst/>
                  <a:gdLst>
                    <a:gd name="T0" fmla="*/ 21 w 363"/>
                    <a:gd name="T1" fmla="*/ 104 h 132"/>
                    <a:gd name="T2" fmla="*/ 145 w 363"/>
                    <a:gd name="T3" fmla="*/ 69 h 132"/>
                    <a:gd name="T4" fmla="*/ 239 w 363"/>
                    <a:gd name="T5" fmla="*/ 22 h 132"/>
                    <a:gd name="T6" fmla="*/ 313 w 363"/>
                    <a:gd name="T7" fmla="*/ 17 h 132"/>
                    <a:gd name="T8" fmla="*/ 326 w 363"/>
                    <a:gd name="T9" fmla="*/ 0 h 132"/>
                    <a:gd name="T10" fmla="*/ 363 w 363"/>
                    <a:gd name="T11" fmla="*/ 4 h 132"/>
                    <a:gd name="T12" fmla="*/ 341 w 363"/>
                    <a:gd name="T13" fmla="*/ 22 h 132"/>
                    <a:gd name="T14" fmla="*/ 341 w 363"/>
                    <a:gd name="T15" fmla="*/ 35 h 132"/>
                    <a:gd name="T16" fmla="*/ 243 w 363"/>
                    <a:gd name="T17" fmla="*/ 34 h 132"/>
                    <a:gd name="T18" fmla="*/ 256 w 363"/>
                    <a:gd name="T19" fmla="*/ 58 h 132"/>
                    <a:gd name="T20" fmla="*/ 200 w 363"/>
                    <a:gd name="T21" fmla="*/ 63 h 132"/>
                    <a:gd name="T22" fmla="*/ 117 w 363"/>
                    <a:gd name="T23" fmla="*/ 102 h 132"/>
                    <a:gd name="T24" fmla="*/ 26 w 363"/>
                    <a:gd name="T25" fmla="*/ 128 h 132"/>
                    <a:gd name="T26" fmla="*/ 0 w 363"/>
                    <a:gd name="T27" fmla="*/ 132 h 132"/>
                    <a:gd name="T28" fmla="*/ 21 w 363"/>
                    <a:gd name="T29" fmla="*/ 104 h 132"/>
                    <a:gd name="T30" fmla="*/ 21 w 363"/>
                    <a:gd name="T31" fmla="*/ 104 h 13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363"/>
                    <a:gd name="T49" fmla="*/ 0 h 132"/>
                    <a:gd name="T50" fmla="*/ 363 w 363"/>
                    <a:gd name="T51" fmla="*/ 132 h 13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363" h="132">
                      <a:moveTo>
                        <a:pt x="21" y="104"/>
                      </a:moveTo>
                      <a:lnTo>
                        <a:pt x="145" y="69"/>
                      </a:lnTo>
                      <a:lnTo>
                        <a:pt x="239" y="22"/>
                      </a:lnTo>
                      <a:lnTo>
                        <a:pt x="313" y="17"/>
                      </a:lnTo>
                      <a:lnTo>
                        <a:pt x="326" y="0"/>
                      </a:lnTo>
                      <a:lnTo>
                        <a:pt x="363" y="4"/>
                      </a:lnTo>
                      <a:lnTo>
                        <a:pt x="341" y="22"/>
                      </a:lnTo>
                      <a:lnTo>
                        <a:pt x="341" y="35"/>
                      </a:lnTo>
                      <a:lnTo>
                        <a:pt x="243" y="34"/>
                      </a:lnTo>
                      <a:lnTo>
                        <a:pt x="256" y="58"/>
                      </a:lnTo>
                      <a:lnTo>
                        <a:pt x="200" y="63"/>
                      </a:lnTo>
                      <a:lnTo>
                        <a:pt x="117" y="102"/>
                      </a:lnTo>
                      <a:lnTo>
                        <a:pt x="26" y="128"/>
                      </a:lnTo>
                      <a:lnTo>
                        <a:pt x="0" y="132"/>
                      </a:lnTo>
                      <a:lnTo>
                        <a:pt x="21" y="104"/>
                      </a:lnTo>
                      <a:close/>
                    </a:path>
                  </a:pathLst>
                </a:custGeom>
                <a:solidFill>
                  <a:srgbClr val="C4E0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58" name="Freeform 171"/>
                <p:cNvSpPr>
                  <a:spLocks/>
                </p:cNvSpPr>
                <p:nvPr/>
              </p:nvSpPr>
              <p:spPr bwMode="auto">
                <a:xfrm>
                  <a:off x="1772" y="3979"/>
                  <a:ext cx="702" cy="300"/>
                </a:xfrm>
                <a:custGeom>
                  <a:avLst/>
                  <a:gdLst>
                    <a:gd name="T0" fmla="*/ 389 w 702"/>
                    <a:gd name="T1" fmla="*/ 0 h 300"/>
                    <a:gd name="T2" fmla="*/ 394 w 702"/>
                    <a:gd name="T3" fmla="*/ 73 h 300"/>
                    <a:gd name="T4" fmla="*/ 365 w 702"/>
                    <a:gd name="T5" fmla="*/ 52 h 300"/>
                    <a:gd name="T6" fmla="*/ 339 w 702"/>
                    <a:gd name="T7" fmla="*/ 63 h 300"/>
                    <a:gd name="T8" fmla="*/ 365 w 702"/>
                    <a:gd name="T9" fmla="*/ 86 h 300"/>
                    <a:gd name="T10" fmla="*/ 376 w 702"/>
                    <a:gd name="T11" fmla="*/ 136 h 300"/>
                    <a:gd name="T12" fmla="*/ 337 w 702"/>
                    <a:gd name="T13" fmla="*/ 139 h 300"/>
                    <a:gd name="T14" fmla="*/ 267 w 702"/>
                    <a:gd name="T15" fmla="*/ 95 h 300"/>
                    <a:gd name="T16" fmla="*/ 324 w 702"/>
                    <a:gd name="T17" fmla="*/ 87 h 300"/>
                    <a:gd name="T18" fmla="*/ 313 w 702"/>
                    <a:gd name="T19" fmla="*/ 73 h 300"/>
                    <a:gd name="T20" fmla="*/ 200 w 702"/>
                    <a:gd name="T21" fmla="*/ 86 h 300"/>
                    <a:gd name="T22" fmla="*/ 280 w 702"/>
                    <a:gd name="T23" fmla="*/ 145 h 300"/>
                    <a:gd name="T24" fmla="*/ 291 w 702"/>
                    <a:gd name="T25" fmla="*/ 184 h 300"/>
                    <a:gd name="T26" fmla="*/ 332 w 702"/>
                    <a:gd name="T27" fmla="*/ 211 h 300"/>
                    <a:gd name="T28" fmla="*/ 313 w 702"/>
                    <a:gd name="T29" fmla="*/ 165 h 300"/>
                    <a:gd name="T30" fmla="*/ 365 w 702"/>
                    <a:gd name="T31" fmla="*/ 184 h 300"/>
                    <a:gd name="T32" fmla="*/ 415 w 702"/>
                    <a:gd name="T33" fmla="*/ 206 h 300"/>
                    <a:gd name="T34" fmla="*/ 468 w 702"/>
                    <a:gd name="T35" fmla="*/ 228 h 300"/>
                    <a:gd name="T36" fmla="*/ 504 w 702"/>
                    <a:gd name="T37" fmla="*/ 198 h 300"/>
                    <a:gd name="T38" fmla="*/ 554 w 702"/>
                    <a:gd name="T39" fmla="*/ 189 h 300"/>
                    <a:gd name="T40" fmla="*/ 624 w 702"/>
                    <a:gd name="T41" fmla="*/ 219 h 300"/>
                    <a:gd name="T42" fmla="*/ 692 w 702"/>
                    <a:gd name="T43" fmla="*/ 223 h 300"/>
                    <a:gd name="T44" fmla="*/ 702 w 702"/>
                    <a:gd name="T45" fmla="*/ 235 h 300"/>
                    <a:gd name="T46" fmla="*/ 642 w 702"/>
                    <a:gd name="T47" fmla="*/ 235 h 300"/>
                    <a:gd name="T48" fmla="*/ 678 w 702"/>
                    <a:gd name="T49" fmla="*/ 258 h 300"/>
                    <a:gd name="T50" fmla="*/ 598 w 702"/>
                    <a:gd name="T51" fmla="*/ 234 h 300"/>
                    <a:gd name="T52" fmla="*/ 554 w 702"/>
                    <a:gd name="T53" fmla="*/ 226 h 300"/>
                    <a:gd name="T54" fmla="*/ 537 w 702"/>
                    <a:gd name="T55" fmla="*/ 247 h 300"/>
                    <a:gd name="T56" fmla="*/ 579 w 702"/>
                    <a:gd name="T57" fmla="*/ 300 h 300"/>
                    <a:gd name="T58" fmla="*/ 0 w 702"/>
                    <a:gd name="T59" fmla="*/ 298 h 300"/>
                    <a:gd name="T60" fmla="*/ 0 w 702"/>
                    <a:gd name="T61" fmla="*/ 43 h 300"/>
                    <a:gd name="T62" fmla="*/ 124 w 702"/>
                    <a:gd name="T63" fmla="*/ 30 h 300"/>
                    <a:gd name="T64" fmla="*/ 271 w 702"/>
                    <a:gd name="T65" fmla="*/ 28 h 300"/>
                    <a:gd name="T66" fmla="*/ 389 w 702"/>
                    <a:gd name="T67" fmla="*/ 0 h 300"/>
                    <a:gd name="T68" fmla="*/ 389 w 702"/>
                    <a:gd name="T69" fmla="*/ 0 h 30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702"/>
                    <a:gd name="T106" fmla="*/ 0 h 300"/>
                    <a:gd name="T107" fmla="*/ 702 w 702"/>
                    <a:gd name="T108" fmla="*/ 300 h 30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702" h="300">
                      <a:moveTo>
                        <a:pt x="389" y="0"/>
                      </a:moveTo>
                      <a:lnTo>
                        <a:pt x="394" y="73"/>
                      </a:lnTo>
                      <a:lnTo>
                        <a:pt x="365" y="52"/>
                      </a:lnTo>
                      <a:lnTo>
                        <a:pt x="339" y="63"/>
                      </a:lnTo>
                      <a:lnTo>
                        <a:pt x="365" y="86"/>
                      </a:lnTo>
                      <a:lnTo>
                        <a:pt x="376" y="136"/>
                      </a:lnTo>
                      <a:lnTo>
                        <a:pt x="337" y="139"/>
                      </a:lnTo>
                      <a:lnTo>
                        <a:pt x="267" y="95"/>
                      </a:lnTo>
                      <a:lnTo>
                        <a:pt x="324" y="87"/>
                      </a:lnTo>
                      <a:lnTo>
                        <a:pt x="313" y="73"/>
                      </a:lnTo>
                      <a:lnTo>
                        <a:pt x="200" y="86"/>
                      </a:lnTo>
                      <a:lnTo>
                        <a:pt x="280" y="145"/>
                      </a:lnTo>
                      <a:lnTo>
                        <a:pt x="291" y="184"/>
                      </a:lnTo>
                      <a:lnTo>
                        <a:pt x="332" y="211"/>
                      </a:lnTo>
                      <a:lnTo>
                        <a:pt x="313" y="165"/>
                      </a:lnTo>
                      <a:lnTo>
                        <a:pt x="365" y="184"/>
                      </a:lnTo>
                      <a:lnTo>
                        <a:pt x="415" y="206"/>
                      </a:lnTo>
                      <a:lnTo>
                        <a:pt x="468" y="228"/>
                      </a:lnTo>
                      <a:lnTo>
                        <a:pt x="504" y="198"/>
                      </a:lnTo>
                      <a:lnTo>
                        <a:pt x="554" y="189"/>
                      </a:lnTo>
                      <a:lnTo>
                        <a:pt x="624" y="219"/>
                      </a:lnTo>
                      <a:lnTo>
                        <a:pt x="692" y="223"/>
                      </a:lnTo>
                      <a:lnTo>
                        <a:pt x="702" y="235"/>
                      </a:lnTo>
                      <a:lnTo>
                        <a:pt x="642" y="235"/>
                      </a:lnTo>
                      <a:lnTo>
                        <a:pt x="678" y="258"/>
                      </a:lnTo>
                      <a:lnTo>
                        <a:pt x="598" y="234"/>
                      </a:lnTo>
                      <a:lnTo>
                        <a:pt x="554" y="226"/>
                      </a:lnTo>
                      <a:lnTo>
                        <a:pt x="537" y="247"/>
                      </a:lnTo>
                      <a:lnTo>
                        <a:pt x="579" y="300"/>
                      </a:lnTo>
                      <a:lnTo>
                        <a:pt x="0" y="298"/>
                      </a:lnTo>
                      <a:lnTo>
                        <a:pt x="0" y="43"/>
                      </a:lnTo>
                      <a:lnTo>
                        <a:pt x="124" y="30"/>
                      </a:lnTo>
                      <a:lnTo>
                        <a:pt x="271" y="28"/>
                      </a:lnTo>
                      <a:lnTo>
                        <a:pt x="389" y="0"/>
                      </a:lnTo>
                      <a:close/>
                    </a:path>
                  </a:pathLst>
                </a:custGeom>
                <a:solidFill>
                  <a:srgbClr val="853B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59" name="Freeform 172"/>
                <p:cNvSpPr>
                  <a:spLocks/>
                </p:cNvSpPr>
                <p:nvPr/>
              </p:nvSpPr>
              <p:spPr bwMode="auto">
                <a:xfrm>
                  <a:off x="2035" y="3830"/>
                  <a:ext cx="87" cy="207"/>
                </a:xfrm>
                <a:custGeom>
                  <a:avLst/>
                  <a:gdLst>
                    <a:gd name="T0" fmla="*/ 87 w 87"/>
                    <a:gd name="T1" fmla="*/ 38 h 207"/>
                    <a:gd name="T2" fmla="*/ 57 w 87"/>
                    <a:gd name="T3" fmla="*/ 120 h 207"/>
                    <a:gd name="T4" fmla="*/ 63 w 87"/>
                    <a:gd name="T5" fmla="*/ 179 h 207"/>
                    <a:gd name="T6" fmla="*/ 28 w 87"/>
                    <a:gd name="T7" fmla="*/ 207 h 207"/>
                    <a:gd name="T8" fmla="*/ 0 w 87"/>
                    <a:gd name="T9" fmla="*/ 149 h 207"/>
                    <a:gd name="T10" fmla="*/ 4 w 87"/>
                    <a:gd name="T11" fmla="*/ 72 h 207"/>
                    <a:gd name="T12" fmla="*/ 61 w 87"/>
                    <a:gd name="T13" fmla="*/ 0 h 207"/>
                    <a:gd name="T14" fmla="*/ 87 w 87"/>
                    <a:gd name="T15" fmla="*/ 38 h 207"/>
                    <a:gd name="T16" fmla="*/ 87 w 87"/>
                    <a:gd name="T17" fmla="*/ 38 h 20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87"/>
                    <a:gd name="T28" fmla="*/ 0 h 207"/>
                    <a:gd name="T29" fmla="*/ 87 w 87"/>
                    <a:gd name="T30" fmla="*/ 207 h 20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87" h="207">
                      <a:moveTo>
                        <a:pt x="87" y="38"/>
                      </a:moveTo>
                      <a:lnTo>
                        <a:pt x="57" y="120"/>
                      </a:lnTo>
                      <a:lnTo>
                        <a:pt x="63" y="179"/>
                      </a:lnTo>
                      <a:lnTo>
                        <a:pt x="28" y="207"/>
                      </a:lnTo>
                      <a:lnTo>
                        <a:pt x="0" y="149"/>
                      </a:lnTo>
                      <a:lnTo>
                        <a:pt x="4" y="72"/>
                      </a:lnTo>
                      <a:lnTo>
                        <a:pt x="61" y="0"/>
                      </a:lnTo>
                      <a:lnTo>
                        <a:pt x="87" y="38"/>
                      </a:lnTo>
                      <a:close/>
                    </a:path>
                  </a:pathLst>
                </a:custGeom>
                <a:solidFill>
                  <a:srgbClr val="8075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60" name="Freeform 173"/>
                <p:cNvSpPr>
                  <a:spLocks/>
                </p:cNvSpPr>
                <p:nvPr/>
              </p:nvSpPr>
              <p:spPr bwMode="auto">
                <a:xfrm>
                  <a:off x="2068" y="3830"/>
                  <a:ext cx="187" cy="272"/>
                </a:xfrm>
                <a:custGeom>
                  <a:avLst/>
                  <a:gdLst>
                    <a:gd name="T0" fmla="*/ 17 w 187"/>
                    <a:gd name="T1" fmla="*/ 185 h 272"/>
                    <a:gd name="T2" fmla="*/ 111 w 187"/>
                    <a:gd name="T3" fmla="*/ 138 h 272"/>
                    <a:gd name="T4" fmla="*/ 158 w 187"/>
                    <a:gd name="T5" fmla="*/ 179 h 272"/>
                    <a:gd name="T6" fmla="*/ 161 w 187"/>
                    <a:gd name="T7" fmla="*/ 233 h 272"/>
                    <a:gd name="T8" fmla="*/ 185 w 187"/>
                    <a:gd name="T9" fmla="*/ 272 h 272"/>
                    <a:gd name="T10" fmla="*/ 187 w 187"/>
                    <a:gd name="T11" fmla="*/ 18 h 272"/>
                    <a:gd name="T12" fmla="*/ 176 w 187"/>
                    <a:gd name="T13" fmla="*/ 0 h 272"/>
                    <a:gd name="T14" fmla="*/ 87 w 187"/>
                    <a:gd name="T15" fmla="*/ 5 h 272"/>
                    <a:gd name="T16" fmla="*/ 36 w 187"/>
                    <a:gd name="T17" fmla="*/ 18 h 272"/>
                    <a:gd name="T18" fmla="*/ 0 w 187"/>
                    <a:gd name="T19" fmla="*/ 79 h 272"/>
                    <a:gd name="T20" fmla="*/ 2 w 187"/>
                    <a:gd name="T21" fmla="*/ 159 h 272"/>
                    <a:gd name="T22" fmla="*/ 17 w 187"/>
                    <a:gd name="T23" fmla="*/ 185 h 272"/>
                    <a:gd name="T24" fmla="*/ 17 w 187"/>
                    <a:gd name="T25" fmla="*/ 185 h 27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87"/>
                    <a:gd name="T40" fmla="*/ 0 h 272"/>
                    <a:gd name="T41" fmla="*/ 187 w 187"/>
                    <a:gd name="T42" fmla="*/ 272 h 27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87" h="272">
                      <a:moveTo>
                        <a:pt x="17" y="185"/>
                      </a:moveTo>
                      <a:lnTo>
                        <a:pt x="111" y="138"/>
                      </a:lnTo>
                      <a:lnTo>
                        <a:pt x="158" y="179"/>
                      </a:lnTo>
                      <a:lnTo>
                        <a:pt x="161" y="233"/>
                      </a:lnTo>
                      <a:lnTo>
                        <a:pt x="185" y="272"/>
                      </a:lnTo>
                      <a:lnTo>
                        <a:pt x="187" y="18"/>
                      </a:lnTo>
                      <a:lnTo>
                        <a:pt x="176" y="0"/>
                      </a:lnTo>
                      <a:lnTo>
                        <a:pt x="87" y="5"/>
                      </a:lnTo>
                      <a:lnTo>
                        <a:pt x="36" y="18"/>
                      </a:lnTo>
                      <a:lnTo>
                        <a:pt x="0" y="79"/>
                      </a:lnTo>
                      <a:lnTo>
                        <a:pt x="2" y="159"/>
                      </a:lnTo>
                      <a:lnTo>
                        <a:pt x="17" y="185"/>
                      </a:lnTo>
                      <a:close/>
                    </a:path>
                  </a:pathLst>
                </a:custGeom>
                <a:solidFill>
                  <a:srgbClr val="6B4D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61" name="Freeform 174"/>
                <p:cNvSpPr>
                  <a:spLocks/>
                </p:cNvSpPr>
                <p:nvPr/>
              </p:nvSpPr>
              <p:spPr bwMode="auto">
                <a:xfrm>
                  <a:off x="1748" y="3037"/>
                  <a:ext cx="137" cy="245"/>
                </a:xfrm>
                <a:custGeom>
                  <a:avLst/>
                  <a:gdLst>
                    <a:gd name="T0" fmla="*/ 93 w 137"/>
                    <a:gd name="T1" fmla="*/ 0 h 245"/>
                    <a:gd name="T2" fmla="*/ 137 w 137"/>
                    <a:gd name="T3" fmla="*/ 69 h 245"/>
                    <a:gd name="T4" fmla="*/ 134 w 137"/>
                    <a:gd name="T5" fmla="*/ 215 h 245"/>
                    <a:gd name="T6" fmla="*/ 91 w 137"/>
                    <a:gd name="T7" fmla="*/ 239 h 245"/>
                    <a:gd name="T8" fmla="*/ 6 w 137"/>
                    <a:gd name="T9" fmla="*/ 245 h 245"/>
                    <a:gd name="T10" fmla="*/ 0 w 137"/>
                    <a:gd name="T11" fmla="*/ 124 h 245"/>
                    <a:gd name="T12" fmla="*/ 93 w 137"/>
                    <a:gd name="T13" fmla="*/ 0 h 245"/>
                    <a:gd name="T14" fmla="*/ 93 w 137"/>
                    <a:gd name="T15" fmla="*/ 0 h 24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7"/>
                    <a:gd name="T25" fmla="*/ 0 h 245"/>
                    <a:gd name="T26" fmla="*/ 137 w 137"/>
                    <a:gd name="T27" fmla="*/ 245 h 24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37" h="245">
                      <a:moveTo>
                        <a:pt x="93" y="0"/>
                      </a:moveTo>
                      <a:lnTo>
                        <a:pt x="137" y="69"/>
                      </a:lnTo>
                      <a:lnTo>
                        <a:pt x="134" y="215"/>
                      </a:lnTo>
                      <a:lnTo>
                        <a:pt x="91" y="239"/>
                      </a:lnTo>
                      <a:lnTo>
                        <a:pt x="6" y="245"/>
                      </a:lnTo>
                      <a:lnTo>
                        <a:pt x="0" y="124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8575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62" name="Freeform 175"/>
                <p:cNvSpPr>
                  <a:spLocks/>
                </p:cNvSpPr>
                <p:nvPr/>
              </p:nvSpPr>
              <p:spPr bwMode="auto">
                <a:xfrm>
                  <a:off x="1887" y="3311"/>
                  <a:ext cx="102" cy="97"/>
                </a:xfrm>
                <a:custGeom>
                  <a:avLst/>
                  <a:gdLst>
                    <a:gd name="T0" fmla="*/ 0 w 102"/>
                    <a:gd name="T1" fmla="*/ 0 h 97"/>
                    <a:gd name="T2" fmla="*/ 69 w 102"/>
                    <a:gd name="T3" fmla="*/ 8 h 97"/>
                    <a:gd name="T4" fmla="*/ 102 w 102"/>
                    <a:gd name="T5" fmla="*/ 69 h 97"/>
                    <a:gd name="T6" fmla="*/ 87 w 102"/>
                    <a:gd name="T7" fmla="*/ 97 h 97"/>
                    <a:gd name="T8" fmla="*/ 8 w 102"/>
                    <a:gd name="T9" fmla="*/ 87 h 97"/>
                    <a:gd name="T10" fmla="*/ 0 w 102"/>
                    <a:gd name="T11" fmla="*/ 0 h 97"/>
                    <a:gd name="T12" fmla="*/ 0 w 102"/>
                    <a:gd name="T13" fmla="*/ 0 h 9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2"/>
                    <a:gd name="T22" fmla="*/ 0 h 97"/>
                    <a:gd name="T23" fmla="*/ 102 w 102"/>
                    <a:gd name="T24" fmla="*/ 97 h 9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2" h="97">
                      <a:moveTo>
                        <a:pt x="0" y="0"/>
                      </a:moveTo>
                      <a:lnTo>
                        <a:pt x="69" y="8"/>
                      </a:lnTo>
                      <a:lnTo>
                        <a:pt x="102" y="69"/>
                      </a:lnTo>
                      <a:lnTo>
                        <a:pt x="87" y="97"/>
                      </a:lnTo>
                      <a:lnTo>
                        <a:pt x="8" y="8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F82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63" name="Freeform 176"/>
                <p:cNvSpPr>
                  <a:spLocks/>
                </p:cNvSpPr>
                <p:nvPr/>
              </p:nvSpPr>
              <p:spPr bwMode="auto">
                <a:xfrm>
                  <a:off x="1946" y="2954"/>
                  <a:ext cx="143" cy="205"/>
                </a:xfrm>
                <a:custGeom>
                  <a:avLst/>
                  <a:gdLst>
                    <a:gd name="T0" fmla="*/ 91 w 143"/>
                    <a:gd name="T1" fmla="*/ 0 h 205"/>
                    <a:gd name="T2" fmla="*/ 143 w 143"/>
                    <a:gd name="T3" fmla="*/ 65 h 205"/>
                    <a:gd name="T4" fmla="*/ 135 w 143"/>
                    <a:gd name="T5" fmla="*/ 156 h 205"/>
                    <a:gd name="T6" fmla="*/ 124 w 143"/>
                    <a:gd name="T7" fmla="*/ 181 h 205"/>
                    <a:gd name="T8" fmla="*/ 58 w 143"/>
                    <a:gd name="T9" fmla="*/ 205 h 205"/>
                    <a:gd name="T10" fmla="*/ 0 w 143"/>
                    <a:gd name="T11" fmla="*/ 106 h 205"/>
                    <a:gd name="T12" fmla="*/ 23 w 143"/>
                    <a:gd name="T13" fmla="*/ 54 h 205"/>
                    <a:gd name="T14" fmla="*/ 91 w 143"/>
                    <a:gd name="T15" fmla="*/ 0 h 205"/>
                    <a:gd name="T16" fmla="*/ 91 w 143"/>
                    <a:gd name="T17" fmla="*/ 0 h 20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3"/>
                    <a:gd name="T28" fmla="*/ 0 h 205"/>
                    <a:gd name="T29" fmla="*/ 143 w 143"/>
                    <a:gd name="T30" fmla="*/ 205 h 20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3" h="205">
                      <a:moveTo>
                        <a:pt x="91" y="0"/>
                      </a:moveTo>
                      <a:lnTo>
                        <a:pt x="143" y="65"/>
                      </a:lnTo>
                      <a:lnTo>
                        <a:pt x="135" y="156"/>
                      </a:lnTo>
                      <a:lnTo>
                        <a:pt x="124" y="181"/>
                      </a:lnTo>
                      <a:lnTo>
                        <a:pt x="58" y="205"/>
                      </a:lnTo>
                      <a:lnTo>
                        <a:pt x="0" y="106"/>
                      </a:lnTo>
                      <a:lnTo>
                        <a:pt x="23" y="54"/>
                      </a:lnTo>
                      <a:lnTo>
                        <a:pt x="91" y="0"/>
                      </a:lnTo>
                      <a:close/>
                    </a:path>
                  </a:pathLst>
                </a:custGeom>
                <a:solidFill>
                  <a:srgbClr val="BF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64" name="Freeform 177"/>
                <p:cNvSpPr>
                  <a:spLocks/>
                </p:cNvSpPr>
                <p:nvPr/>
              </p:nvSpPr>
              <p:spPr bwMode="auto">
                <a:xfrm>
                  <a:off x="1906" y="2580"/>
                  <a:ext cx="314" cy="344"/>
                </a:xfrm>
                <a:custGeom>
                  <a:avLst/>
                  <a:gdLst>
                    <a:gd name="T0" fmla="*/ 314 w 314"/>
                    <a:gd name="T1" fmla="*/ 156 h 344"/>
                    <a:gd name="T2" fmla="*/ 294 w 314"/>
                    <a:gd name="T3" fmla="*/ 235 h 344"/>
                    <a:gd name="T4" fmla="*/ 249 w 314"/>
                    <a:gd name="T5" fmla="*/ 302 h 344"/>
                    <a:gd name="T6" fmla="*/ 87 w 314"/>
                    <a:gd name="T7" fmla="*/ 344 h 344"/>
                    <a:gd name="T8" fmla="*/ 0 w 314"/>
                    <a:gd name="T9" fmla="*/ 307 h 344"/>
                    <a:gd name="T10" fmla="*/ 0 w 314"/>
                    <a:gd name="T11" fmla="*/ 196 h 344"/>
                    <a:gd name="T12" fmla="*/ 87 w 314"/>
                    <a:gd name="T13" fmla="*/ 96 h 344"/>
                    <a:gd name="T14" fmla="*/ 137 w 314"/>
                    <a:gd name="T15" fmla="*/ 0 h 344"/>
                    <a:gd name="T16" fmla="*/ 236 w 314"/>
                    <a:gd name="T17" fmla="*/ 58 h 344"/>
                    <a:gd name="T18" fmla="*/ 314 w 314"/>
                    <a:gd name="T19" fmla="*/ 156 h 344"/>
                    <a:gd name="T20" fmla="*/ 314 w 314"/>
                    <a:gd name="T21" fmla="*/ 156 h 34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14"/>
                    <a:gd name="T34" fmla="*/ 0 h 344"/>
                    <a:gd name="T35" fmla="*/ 314 w 314"/>
                    <a:gd name="T36" fmla="*/ 344 h 34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14" h="344">
                      <a:moveTo>
                        <a:pt x="314" y="156"/>
                      </a:moveTo>
                      <a:lnTo>
                        <a:pt x="294" y="235"/>
                      </a:lnTo>
                      <a:lnTo>
                        <a:pt x="249" y="302"/>
                      </a:lnTo>
                      <a:lnTo>
                        <a:pt x="87" y="344"/>
                      </a:lnTo>
                      <a:lnTo>
                        <a:pt x="0" y="307"/>
                      </a:lnTo>
                      <a:lnTo>
                        <a:pt x="0" y="196"/>
                      </a:lnTo>
                      <a:lnTo>
                        <a:pt x="87" y="96"/>
                      </a:lnTo>
                      <a:lnTo>
                        <a:pt x="137" y="0"/>
                      </a:lnTo>
                      <a:lnTo>
                        <a:pt x="236" y="58"/>
                      </a:lnTo>
                      <a:lnTo>
                        <a:pt x="314" y="156"/>
                      </a:lnTo>
                      <a:close/>
                    </a:path>
                  </a:pathLst>
                </a:custGeom>
                <a:solidFill>
                  <a:srgbClr val="ABB0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65" name="Freeform 178"/>
                <p:cNvSpPr>
                  <a:spLocks/>
                </p:cNvSpPr>
                <p:nvPr/>
              </p:nvSpPr>
              <p:spPr bwMode="auto">
                <a:xfrm>
                  <a:off x="1889" y="2913"/>
                  <a:ext cx="176" cy="106"/>
                </a:xfrm>
                <a:custGeom>
                  <a:avLst/>
                  <a:gdLst>
                    <a:gd name="T0" fmla="*/ 176 w 176"/>
                    <a:gd name="T1" fmla="*/ 39 h 106"/>
                    <a:gd name="T2" fmla="*/ 139 w 176"/>
                    <a:gd name="T3" fmla="*/ 85 h 106"/>
                    <a:gd name="T4" fmla="*/ 100 w 176"/>
                    <a:gd name="T5" fmla="*/ 106 h 106"/>
                    <a:gd name="T6" fmla="*/ 52 w 176"/>
                    <a:gd name="T7" fmla="*/ 106 h 106"/>
                    <a:gd name="T8" fmla="*/ 13 w 176"/>
                    <a:gd name="T9" fmla="*/ 91 h 106"/>
                    <a:gd name="T10" fmla="*/ 0 w 176"/>
                    <a:gd name="T11" fmla="*/ 56 h 106"/>
                    <a:gd name="T12" fmla="*/ 17 w 176"/>
                    <a:gd name="T13" fmla="*/ 0 h 106"/>
                    <a:gd name="T14" fmla="*/ 94 w 176"/>
                    <a:gd name="T15" fmla="*/ 6 h 106"/>
                    <a:gd name="T16" fmla="*/ 176 w 176"/>
                    <a:gd name="T17" fmla="*/ 39 h 106"/>
                    <a:gd name="T18" fmla="*/ 176 w 176"/>
                    <a:gd name="T19" fmla="*/ 39 h 10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76"/>
                    <a:gd name="T31" fmla="*/ 0 h 106"/>
                    <a:gd name="T32" fmla="*/ 176 w 176"/>
                    <a:gd name="T33" fmla="*/ 106 h 10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76" h="106">
                      <a:moveTo>
                        <a:pt x="176" y="39"/>
                      </a:moveTo>
                      <a:lnTo>
                        <a:pt x="139" y="85"/>
                      </a:lnTo>
                      <a:lnTo>
                        <a:pt x="100" y="106"/>
                      </a:lnTo>
                      <a:lnTo>
                        <a:pt x="52" y="106"/>
                      </a:lnTo>
                      <a:lnTo>
                        <a:pt x="13" y="91"/>
                      </a:lnTo>
                      <a:lnTo>
                        <a:pt x="0" y="56"/>
                      </a:lnTo>
                      <a:lnTo>
                        <a:pt x="17" y="0"/>
                      </a:lnTo>
                      <a:lnTo>
                        <a:pt x="94" y="6"/>
                      </a:lnTo>
                      <a:lnTo>
                        <a:pt x="176" y="39"/>
                      </a:lnTo>
                      <a:close/>
                    </a:path>
                  </a:pathLst>
                </a:custGeom>
                <a:solidFill>
                  <a:srgbClr val="DEB8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66" name="Freeform 179"/>
                <p:cNvSpPr>
                  <a:spLocks/>
                </p:cNvSpPr>
                <p:nvPr/>
              </p:nvSpPr>
              <p:spPr bwMode="auto">
                <a:xfrm>
                  <a:off x="1932" y="2936"/>
                  <a:ext cx="96" cy="44"/>
                </a:xfrm>
                <a:custGeom>
                  <a:avLst/>
                  <a:gdLst>
                    <a:gd name="T0" fmla="*/ 20 w 96"/>
                    <a:gd name="T1" fmla="*/ 0 h 44"/>
                    <a:gd name="T2" fmla="*/ 96 w 96"/>
                    <a:gd name="T3" fmla="*/ 24 h 44"/>
                    <a:gd name="T4" fmla="*/ 75 w 96"/>
                    <a:gd name="T5" fmla="*/ 44 h 44"/>
                    <a:gd name="T6" fmla="*/ 14 w 96"/>
                    <a:gd name="T7" fmla="*/ 42 h 44"/>
                    <a:gd name="T8" fmla="*/ 0 w 96"/>
                    <a:gd name="T9" fmla="*/ 12 h 44"/>
                    <a:gd name="T10" fmla="*/ 20 w 96"/>
                    <a:gd name="T11" fmla="*/ 0 h 44"/>
                    <a:gd name="T12" fmla="*/ 20 w 96"/>
                    <a:gd name="T13" fmla="*/ 0 h 4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6"/>
                    <a:gd name="T22" fmla="*/ 0 h 44"/>
                    <a:gd name="T23" fmla="*/ 96 w 96"/>
                    <a:gd name="T24" fmla="*/ 44 h 4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6" h="44">
                      <a:moveTo>
                        <a:pt x="20" y="0"/>
                      </a:moveTo>
                      <a:lnTo>
                        <a:pt x="96" y="24"/>
                      </a:lnTo>
                      <a:lnTo>
                        <a:pt x="75" y="44"/>
                      </a:lnTo>
                      <a:lnTo>
                        <a:pt x="14" y="42"/>
                      </a:lnTo>
                      <a:lnTo>
                        <a:pt x="0" y="12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E8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67" name="Freeform 180"/>
                <p:cNvSpPr>
                  <a:spLocks/>
                </p:cNvSpPr>
                <p:nvPr/>
              </p:nvSpPr>
              <p:spPr bwMode="auto">
                <a:xfrm>
                  <a:off x="2255" y="3615"/>
                  <a:ext cx="187" cy="140"/>
                </a:xfrm>
                <a:custGeom>
                  <a:avLst/>
                  <a:gdLst>
                    <a:gd name="T0" fmla="*/ 187 w 187"/>
                    <a:gd name="T1" fmla="*/ 59 h 140"/>
                    <a:gd name="T2" fmla="*/ 61 w 187"/>
                    <a:gd name="T3" fmla="*/ 74 h 140"/>
                    <a:gd name="T4" fmla="*/ 0 w 187"/>
                    <a:gd name="T5" fmla="*/ 140 h 140"/>
                    <a:gd name="T6" fmla="*/ 8 w 187"/>
                    <a:gd name="T7" fmla="*/ 53 h 140"/>
                    <a:gd name="T8" fmla="*/ 71 w 187"/>
                    <a:gd name="T9" fmla="*/ 0 h 140"/>
                    <a:gd name="T10" fmla="*/ 176 w 187"/>
                    <a:gd name="T11" fmla="*/ 7 h 140"/>
                    <a:gd name="T12" fmla="*/ 187 w 187"/>
                    <a:gd name="T13" fmla="*/ 59 h 140"/>
                    <a:gd name="T14" fmla="*/ 187 w 187"/>
                    <a:gd name="T15" fmla="*/ 59 h 14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87"/>
                    <a:gd name="T25" fmla="*/ 0 h 140"/>
                    <a:gd name="T26" fmla="*/ 187 w 187"/>
                    <a:gd name="T27" fmla="*/ 140 h 14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87" h="140">
                      <a:moveTo>
                        <a:pt x="187" y="59"/>
                      </a:moveTo>
                      <a:lnTo>
                        <a:pt x="61" y="74"/>
                      </a:lnTo>
                      <a:lnTo>
                        <a:pt x="0" y="140"/>
                      </a:lnTo>
                      <a:lnTo>
                        <a:pt x="8" y="53"/>
                      </a:lnTo>
                      <a:lnTo>
                        <a:pt x="71" y="0"/>
                      </a:lnTo>
                      <a:lnTo>
                        <a:pt x="176" y="7"/>
                      </a:lnTo>
                      <a:lnTo>
                        <a:pt x="187" y="59"/>
                      </a:lnTo>
                      <a:close/>
                    </a:path>
                  </a:pathLst>
                </a:custGeom>
                <a:solidFill>
                  <a:srgbClr val="B8B5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68" name="Freeform 181"/>
                <p:cNvSpPr>
                  <a:spLocks/>
                </p:cNvSpPr>
                <p:nvPr/>
              </p:nvSpPr>
              <p:spPr bwMode="auto">
                <a:xfrm>
                  <a:off x="2257" y="3606"/>
                  <a:ext cx="176" cy="75"/>
                </a:xfrm>
                <a:custGeom>
                  <a:avLst/>
                  <a:gdLst>
                    <a:gd name="T0" fmla="*/ 176 w 176"/>
                    <a:gd name="T1" fmla="*/ 68 h 75"/>
                    <a:gd name="T2" fmla="*/ 144 w 176"/>
                    <a:gd name="T3" fmla="*/ 75 h 75"/>
                    <a:gd name="T4" fmla="*/ 85 w 176"/>
                    <a:gd name="T5" fmla="*/ 64 h 75"/>
                    <a:gd name="T6" fmla="*/ 0 w 176"/>
                    <a:gd name="T7" fmla="*/ 62 h 75"/>
                    <a:gd name="T8" fmla="*/ 19 w 176"/>
                    <a:gd name="T9" fmla="*/ 38 h 75"/>
                    <a:gd name="T10" fmla="*/ 117 w 176"/>
                    <a:gd name="T11" fmla="*/ 0 h 75"/>
                    <a:gd name="T12" fmla="*/ 170 w 176"/>
                    <a:gd name="T13" fmla="*/ 33 h 75"/>
                    <a:gd name="T14" fmla="*/ 176 w 176"/>
                    <a:gd name="T15" fmla="*/ 68 h 75"/>
                    <a:gd name="T16" fmla="*/ 176 w 176"/>
                    <a:gd name="T17" fmla="*/ 68 h 7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76"/>
                    <a:gd name="T28" fmla="*/ 0 h 75"/>
                    <a:gd name="T29" fmla="*/ 176 w 176"/>
                    <a:gd name="T30" fmla="*/ 75 h 7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76" h="75">
                      <a:moveTo>
                        <a:pt x="176" y="68"/>
                      </a:moveTo>
                      <a:lnTo>
                        <a:pt x="144" y="75"/>
                      </a:lnTo>
                      <a:lnTo>
                        <a:pt x="85" y="64"/>
                      </a:lnTo>
                      <a:lnTo>
                        <a:pt x="0" y="62"/>
                      </a:lnTo>
                      <a:lnTo>
                        <a:pt x="19" y="38"/>
                      </a:lnTo>
                      <a:lnTo>
                        <a:pt x="117" y="0"/>
                      </a:lnTo>
                      <a:lnTo>
                        <a:pt x="170" y="33"/>
                      </a:lnTo>
                      <a:lnTo>
                        <a:pt x="176" y="68"/>
                      </a:lnTo>
                      <a:close/>
                    </a:path>
                  </a:pathLst>
                </a:custGeom>
                <a:solidFill>
                  <a:srgbClr val="A399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69" name="Freeform 182"/>
                <p:cNvSpPr>
                  <a:spLocks/>
                </p:cNvSpPr>
                <p:nvPr/>
              </p:nvSpPr>
              <p:spPr bwMode="auto">
                <a:xfrm>
                  <a:off x="2070" y="3681"/>
                  <a:ext cx="191" cy="226"/>
                </a:xfrm>
                <a:custGeom>
                  <a:avLst/>
                  <a:gdLst>
                    <a:gd name="T0" fmla="*/ 191 w 191"/>
                    <a:gd name="T1" fmla="*/ 0 h 226"/>
                    <a:gd name="T2" fmla="*/ 187 w 191"/>
                    <a:gd name="T3" fmla="*/ 82 h 226"/>
                    <a:gd name="T4" fmla="*/ 183 w 191"/>
                    <a:gd name="T5" fmla="*/ 163 h 226"/>
                    <a:gd name="T6" fmla="*/ 121 w 191"/>
                    <a:gd name="T7" fmla="*/ 208 h 226"/>
                    <a:gd name="T8" fmla="*/ 34 w 191"/>
                    <a:gd name="T9" fmla="*/ 173 h 226"/>
                    <a:gd name="T10" fmla="*/ 0 w 191"/>
                    <a:gd name="T11" fmla="*/ 226 h 226"/>
                    <a:gd name="T12" fmla="*/ 10 w 191"/>
                    <a:gd name="T13" fmla="*/ 128 h 226"/>
                    <a:gd name="T14" fmla="*/ 19 w 191"/>
                    <a:gd name="T15" fmla="*/ 82 h 226"/>
                    <a:gd name="T16" fmla="*/ 61 w 191"/>
                    <a:gd name="T17" fmla="*/ 74 h 226"/>
                    <a:gd name="T18" fmla="*/ 89 w 191"/>
                    <a:gd name="T19" fmla="*/ 37 h 226"/>
                    <a:gd name="T20" fmla="*/ 126 w 191"/>
                    <a:gd name="T21" fmla="*/ 26 h 226"/>
                    <a:gd name="T22" fmla="*/ 191 w 191"/>
                    <a:gd name="T23" fmla="*/ 0 h 226"/>
                    <a:gd name="T24" fmla="*/ 191 w 191"/>
                    <a:gd name="T25" fmla="*/ 0 h 22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91"/>
                    <a:gd name="T40" fmla="*/ 0 h 226"/>
                    <a:gd name="T41" fmla="*/ 191 w 191"/>
                    <a:gd name="T42" fmla="*/ 226 h 22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91" h="226">
                      <a:moveTo>
                        <a:pt x="191" y="0"/>
                      </a:moveTo>
                      <a:lnTo>
                        <a:pt x="187" y="82"/>
                      </a:lnTo>
                      <a:lnTo>
                        <a:pt x="183" y="163"/>
                      </a:lnTo>
                      <a:lnTo>
                        <a:pt x="121" y="208"/>
                      </a:lnTo>
                      <a:lnTo>
                        <a:pt x="34" y="173"/>
                      </a:lnTo>
                      <a:lnTo>
                        <a:pt x="0" y="226"/>
                      </a:lnTo>
                      <a:lnTo>
                        <a:pt x="10" y="128"/>
                      </a:lnTo>
                      <a:lnTo>
                        <a:pt x="19" y="82"/>
                      </a:lnTo>
                      <a:lnTo>
                        <a:pt x="61" y="74"/>
                      </a:lnTo>
                      <a:lnTo>
                        <a:pt x="89" y="37"/>
                      </a:lnTo>
                      <a:lnTo>
                        <a:pt x="126" y="2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solidFill>
                  <a:srgbClr val="8575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70" name="Freeform 183"/>
                <p:cNvSpPr>
                  <a:spLocks/>
                </p:cNvSpPr>
                <p:nvPr/>
              </p:nvSpPr>
              <p:spPr bwMode="auto">
                <a:xfrm>
                  <a:off x="2129" y="3724"/>
                  <a:ext cx="121" cy="102"/>
                </a:xfrm>
                <a:custGeom>
                  <a:avLst/>
                  <a:gdLst>
                    <a:gd name="T0" fmla="*/ 0 w 121"/>
                    <a:gd name="T1" fmla="*/ 24 h 102"/>
                    <a:gd name="T2" fmla="*/ 80 w 121"/>
                    <a:gd name="T3" fmla="*/ 102 h 102"/>
                    <a:gd name="T4" fmla="*/ 121 w 121"/>
                    <a:gd name="T5" fmla="*/ 57 h 102"/>
                    <a:gd name="T6" fmla="*/ 104 w 121"/>
                    <a:gd name="T7" fmla="*/ 31 h 102"/>
                    <a:gd name="T8" fmla="*/ 87 w 121"/>
                    <a:gd name="T9" fmla="*/ 50 h 102"/>
                    <a:gd name="T10" fmla="*/ 30 w 121"/>
                    <a:gd name="T11" fmla="*/ 0 h 102"/>
                    <a:gd name="T12" fmla="*/ 0 w 121"/>
                    <a:gd name="T13" fmla="*/ 24 h 102"/>
                    <a:gd name="T14" fmla="*/ 0 w 121"/>
                    <a:gd name="T15" fmla="*/ 24 h 10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21"/>
                    <a:gd name="T25" fmla="*/ 0 h 102"/>
                    <a:gd name="T26" fmla="*/ 121 w 121"/>
                    <a:gd name="T27" fmla="*/ 102 h 10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21" h="102">
                      <a:moveTo>
                        <a:pt x="0" y="24"/>
                      </a:moveTo>
                      <a:lnTo>
                        <a:pt x="80" y="102"/>
                      </a:lnTo>
                      <a:lnTo>
                        <a:pt x="121" y="57"/>
                      </a:lnTo>
                      <a:lnTo>
                        <a:pt x="104" y="31"/>
                      </a:lnTo>
                      <a:lnTo>
                        <a:pt x="87" y="50"/>
                      </a:lnTo>
                      <a:lnTo>
                        <a:pt x="30" y="0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6B4D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71" name="Freeform 184"/>
                <p:cNvSpPr>
                  <a:spLocks/>
                </p:cNvSpPr>
                <p:nvPr/>
              </p:nvSpPr>
              <p:spPr bwMode="auto">
                <a:xfrm>
                  <a:off x="2065" y="3598"/>
                  <a:ext cx="44" cy="176"/>
                </a:xfrm>
                <a:custGeom>
                  <a:avLst/>
                  <a:gdLst>
                    <a:gd name="T0" fmla="*/ 33 w 44"/>
                    <a:gd name="T1" fmla="*/ 0 h 176"/>
                    <a:gd name="T2" fmla="*/ 44 w 44"/>
                    <a:gd name="T3" fmla="*/ 157 h 176"/>
                    <a:gd name="T4" fmla="*/ 0 w 44"/>
                    <a:gd name="T5" fmla="*/ 176 h 176"/>
                    <a:gd name="T6" fmla="*/ 0 w 44"/>
                    <a:gd name="T7" fmla="*/ 96 h 176"/>
                    <a:gd name="T8" fmla="*/ 33 w 44"/>
                    <a:gd name="T9" fmla="*/ 0 h 176"/>
                    <a:gd name="T10" fmla="*/ 33 w 44"/>
                    <a:gd name="T11" fmla="*/ 0 h 17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4"/>
                    <a:gd name="T19" fmla="*/ 0 h 176"/>
                    <a:gd name="T20" fmla="*/ 44 w 44"/>
                    <a:gd name="T21" fmla="*/ 176 h 17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4" h="176">
                      <a:moveTo>
                        <a:pt x="33" y="0"/>
                      </a:moveTo>
                      <a:lnTo>
                        <a:pt x="44" y="157"/>
                      </a:lnTo>
                      <a:lnTo>
                        <a:pt x="0" y="176"/>
                      </a:lnTo>
                      <a:lnTo>
                        <a:pt x="0" y="96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5C47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72" name="Freeform 185"/>
                <p:cNvSpPr>
                  <a:spLocks/>
                </p:cNvSpPr>
                <p:nvPr/>
              </p:nvSpPr>
              <p:spPr bwMode="auto">
                <a:xfrm>
                  <a:off x="1919" y="3765"/>
                  <a:ext cx="210" cy="272"/>
                </a:xfrm>
                <a:custGeom>
                  <a:avLst/>
                  <a:gdLst>
                    <a:gd name="T0" fmla="*/ 161 w 210"/>
                    <a:gd name="T1" fmla="*/ 0 h 272"/>
                    <a:gd name="T2" fmla="*/ 210 w 210"/>
                    <a:gd name="T3" fmla="*/ 40 h 272"/>
                    <a:gd name="T4" fmla="*/ 146 w 210"/>
                    <a:gd name="T5" fmla="*/ 126 h 272"/>
                    <a:gd name="T6" fmla="*/ 136 w 210"/>
                    <a:gd name="T7" fmla="*/ 192 h 272"/>
                    <a:gd name="T8" fmla="*/ 153 w 210"/>
                    <a:gd name="T9" fmla="*/ 272 h 272"/>
                    <a:gd name="T10" fmla="*/ 22 w 210"/>
                    <a:gd name="T11" fmla="*/ 242 h 272"/>
                    <a:gd name="T12" fmla="*/ 0 w 210"/>
                    <a:gd name="T13" fmla="*/ 211 h 272"/>
                    <a:gd name="T14" fmla="*/ 55 w 210"/>
                    <a:gd name="T15" fmla="*/ 83 h 272"/>
                    <a:gd name="T16" fmla="*/ 161 w 210"/>
                    <a:gd name="T17" fmla="*/ 0 h 272"/>
                    <a:gd name="T18" fmla="*/ 161 w 210"/>
                    <a:gd name="T19" fmla="*/ 0 h 2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10"/>
                    <a:gd name="T31" fmla="*/ 0 h 272"/>
                    <a:gd name="T32" fmla="*/ 210 w 210"/>
                    <a:gd name="T33" fmla="*/ 272 h 27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10" h="272">
                      <a:moveTo>
                        <a:pt x="161" y="0"/>
                      </a:moveTo>
                      <a:lnTo>
                        <a:pt x="210" y="40"/>
                      </a:lnTo>
                      <a:lnTo>
                        <a:pt x="146" y="126"/>
                      </a:lnTo>
                      <a:lnTo>
                        <a:pt x="136" y="192"/>
                      </a:lnTo>
                      <a:lnTo>
                        <a:pt x="153" y="272"/>
                      </a:lnTo>
                      <a:lnTo>
                        <a:pt x="22" y="242"/>
                      </a:lnTo>
                      <a:lnTo>
                        <a:pt x="0" y="211"/>
                      </a:lnTo>
                      <a:lnTo>
                        <a:pt x="55" y="83"/>
                      </a:lnTo>
                      <a:lnTo>
                        <a:pt x="161" y="0"/>
                      </a:lnTo>
                      <a:close/>
                    </a:path>
                  </a:pathLst>
                </a:custGeom>
                <a:solidFill>
                  <a:srgbClr val="A399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73" name="Freeform 186"/>
                <p:cNvSpPr>
                  <a:spLocks/>
                </p:cNvSpPr>
                <p:nvPr/>
              </p:nvSpPr>
              <p:spPr bwMode="auto">
                <a:xfrm>
                  <a:off x="1959" y="3321"/>
                  <a:ext cx="113" cy="316"/>
                </a:xfrm>
                <a:custGeom>
                  <a:avLst/>
                  <a:gdLst>
                    <a:gd name="T0" fmla="*/ 59 w 113"/>
                    <a:gd name="T1" fmla="*/ 0 h 316"/>
                    <a:gd name="T2" fmla="*/ 106 w 113"/>
                    <a:gd name="T3" fmla="*/ 48 h 316"/>
                    <a:gd name="T4" fmla="*/ 113 w 113"/>
                    <a:gd name="T5" fmla="*/ 118 h 316"/>
                    <a:gd name="T6" fmla="*/ 93 w 113"/>
                    <a:gd name="T7" fmla="*/ 253 h 316"/>
                    <a:gd name="T8" fmla="*/ 59 w 113"/>
                    <a:gd name="T9" fmla="*/ 316 h 316"/>
                    <a:gd name="T10" fmla="*/ 4 w 113"/>
                    <a:gd name="T11" fmla="*/ 290 h 316"/>
                    <a:gd name="T12" fmla="*/ 0 w 113"/>
                    <a:gd name="T13" fmla="*/ 155 h 316"/>
                    <a:gd name="T14" fmla="*/ 8 w 113"/>
                    <a:gd name="T15" fmla="*/ 64 h 316"/>
                    <a:gd name="T16" fmla="*/ 59 w 113"/>
                    <a:gd name="T17" fmla="*/ 0 h 316"/>
                    <a:gd name="T18" fmla="*/ 59 w 113"/>
                    <a:gd name="T19" fmla="*/ 0 h 3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3"/>
                    <a:gd name="T31" fmla="*/ 0 h 316"/>
                    <a:gd name="T32" fmla="*/ 113 w 113"/>
                    <a:gd name="T33" fmla="*/ 316 h 31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3" h="316">
                      <a:moveTo>
                        <a:pt x="59" y="0"/>
                      </a:moveTo>
                      <a:lnTo>
                        <a:pt x="106" y="48"/>
                      </a:lnTo>
                      <a:lnTo>
                        <a:pt x="113" y="118"/>
                      </a:lnTo>
                      <a:lnTo>
                        <a:pt x="93" y="253"/>
                      </a:lnTo>
                      <a:lnTo>
                        <a:pt x="59" y="316"/>
                      </a:lnTo>
                      <a:lnTo>
                        <a:pt x="4" y="290"/>
                      </a:lnTo>
                      <a:lnTo>
                        <a:pt x="0" y="155"/>
                      </a:lnTo>
                      <a:lnTo>
                        <a:pt x="8" y="64"/>
                      </a:lnTo>
                      <a:lnTo>
                        <a:pt x="59" y="0"/>
                      </a:lnTo>
                      <a:close/>
                    </a:path>
                  </a:pathLst>
                </a:custGeom>
                <a:solidFill>
                  <a:srgbClr val="A8B3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74" name="Freeform 187"/>
                <p:cNvSpPr>
                  <a:spLocks/>
                </p:cNvSpPr>
                <p:nvPr/>
              </p:nvSpPr>
              <p:spPr bwMode="auto">
                <a:xfrm>
                  <a:off x="1969" y="3311"/>
                  <a:ext cx="86" cy="121"/>
                </a:xfrm>
                <a:custGeom>
                  <a:avLst/>
                  <a:gdLst>
                    <a:gd name="T0" fmla="*/ 5 w 86"/>
                    <a:gd name="T1" fmla="*/ 121 h 121"/>
                    <a:gd name="T2" fmla="*/ 86 w 86"/>
                    <a:gd name="T3" fmla="*/ 54 h 121"/>
                    <a:gd name="T4" fmla="*/ 86 w 86"/>
                    <a:gd name="T5" fmla="*/ 11 h 121"/>
                    <a:gd name="T6" fmla="*/ 24 w 86"/>
                    <a:gd name="T7" fmla="*/ 0 h 121"/>
                    <a:gd name="T8" fmla="*/ 0 w 86"/>
                    <a:gd name="T9" fmla="*/ 30 h 121"/>
                    <a:gd name="T10" fmla="*/ 5 w 86"/>
                    <a:gd name="T11" fmla="*/ 121 h 121"/>
                    <a:gd name="T12" fmla="*/ 5 w 86"/>
                    <a:gd name="T13" fmla="*/ 121 h 1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6"/>
                    <a:gd name="T22" fmla="*/ 0 h 121"/>
                    <a:gd name="T23" fmla="*/ 86 w 86"/>
                    <a:gd name="T24" fmla="*/ 121 h 1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6" h="121">
                      <a:moveTo>
                        <a:pt x="5" y="121"/>
                      </a:moveTo>
                      <a:lnTo>
                        <a:pt x="86" y="54"/>
                      </a:lnTo>
                      <a:lnTo>
                        <a:pt x="86" y="11"/>
                      </a:lnTo>
                      <a:lnTo>
                        <a:pt x="24" y="0"/>
                      </a:lnTo>
                      <a:lnTo>
                        <a:pt x="0" y="30"/>
                      </a:lnTo>
                      <a:lnTo>
                        <a:pt x="5" y="121"/>
                      </a:lnTo>
                      <a:close/>
                    </a:path>
                  </a:pathLst>
                </a:custGeom>
                <a:solidFill>
                  <a:srgbClr val="A399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75" name="Freeform 188"/>
                <p:cNvSpPr>
                  <a:spLocks/>
                </p:cNvSpPr>
                <p:nvPr/>
              </p:nvSpPr>
              <p:spPr bwMode="auto">
                <a:xfrm>
                  <a:off x="1917" y="3393"/>
                  <a:ext cx="161" cy="359"/>
                </a:xfrm>
                <a:custGeom>
                  <a:avLst/>
                  <a:gdLst>
                    <a:gd name="T0" fmla="*/ 52 w 161"/>
                    <a:gd name="T1" fmla="*/ 39 h 359"/>
                    <a:gd name="T2" fmla="*/ 105 w 161"/>
                    <a:gd name="T3" fmla="*/ 26 h 359"/>
                    <a:gd name="T4" fmla="*/ 144 w 161"/>
                    <a:gd name="T5" fmla="*/ 0 h 359"/>
                    <a:gd name="T6" fmla="*/ 161 w 161"/>
                    <a:gd name="T7" fmla="*/ 109 h 359"/>
                    <a:gd name="T8" fmla="*/ 64 w 161"/>
                    <a:gd name="T9" fmla="*/ 109 h 359"/>
                    <a:gd name="T10" fmla="*/ 76 w 161"/>
                    <a:gd name="T11" fmla="*/ 203 h 359"/>
                    <a:gd name="T12" fmla="*/ 138 w 161"/>
                    <a:gd name="T13" fmla="*/ 211 h 359"/>
                    <a:gd name="T14" fmla="*/ 57 w 161"/>
                    <a:gd name="T15" fmla="*/ 359 h 359"/>
                    <a:gd name="T16" fmla="*/ 24 w 161"/>
                    <a:gd name="T17" fmla="*/ 251 h 359"/>
                    <a:gd name="T18" fmla="*/ 0 w 161"/>
                    <a:gd name="T19" fmla="*/ 40 h 359"/>
                    <a:gd name="T20" fmla="*/ 52 w 161"/>
                    <a:gd name="T21" fmla="*/ 39 h 359"/>
                    <a:gd name="T22" fmla="*/ 52 w 161"/>
                    <a:gd name="T23" fmla="*/ 39 h 35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61"/>
                    <a:gd name="T37" fmla="*/ 0 h 359"/>
                    <a:gd name="T38" fmla="*/ 161 w 161"/>
                    <a:gd name="T39" fmla="*/ 359 h 35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61" h="359">
                      <a:moveTo>
                        <a:pt x="52" y="39"/>
                      </a:moveTo>
                      <a:lnTo>
                        <a:pt x="105" y="26"/>
                      </a:lnTo>
                      <a:lnTo>
                        <a:pt x="144" y="0"/>
                      </a:lnTo>
                      <a:lnTo>
                        <a:pt x="161" y="109"/>
                      </a:lnTo>
                      <a:lnTo>
                        <a:pt x="64" y="109"/>
                      </a:lnTo>
                      <a:lnTo>
                        <a:pt x="76" y="203"/>
                      </a:lnTo>
                      <a:lnTo>
                        <a:pt x="138" y="211"/>
                      </a:lnTo>
                      <a:lnTo>
                        <a:pt x="57" y="359"/>
                      </a:lnTo>
                      <a:lnTo>
                        <a:pt x="24" y="251"/>
                      </a:lnTo>
                      <a:lnTo>
                        <a:pt x="0" y="40"/>
                      </a:lnTo>
                      <a:lnTo>
                        <a:pt x="52" y="39"/>
                      </a:lnTo>
                      <a:close/>
                    </a:path>
                  </a:pathLst>
                </a:custGeom>
                <a:solidFill>
                  <a:srgbClr val="9E8F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76" name="Freeform 189"/>
                <p:cNvSpPr>
                  <a:spLocks/>
                </p:cNvSpPr>
                <p:nvPr/>
              </p:nvSpPr>
              <p:spPr bwMode="auto">
                <a:xfrm>
                  <a:off x="1919" y="3426"/>
                  <a:ext cx="74" cy="65"/>
                </a:xfrm>
                <a:custGeom>
                  <a:avLst/>
                  <a:gdLst>
                    <a:gd name="T0" fmla="*/ 64 w 74"/>
                    <a:gd name="T1" fmla="*/ 0 h 65"/>
                    <a:gd name="T2" fmla="*/ 74 w 74"/>
                    <a:gd name="T3" fmla="*/ 65 h 65"/>
                    <a:gd name="T4" fmla="*/ 0 w 74"/>
                    <a:gd name="T5" fmla="*/ 50 h 65"/>
                    <a:gd name="T6" fmla="*/ 7 w 74"/>
                    <a:gd name="T7" fmla="*/ 7 h 65"/>
                    <a:gd name="T8" fmla="*/ 64 w 74"/>
                    <a:gd name="T9" fmla="*/ 0 h 65"/>
                    <a:gd name="T10" fmla="*/ 64 w 74"/>
                    <a:gd name="T11" fmla="*/ 0 h 6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4"/>
                    <a:gd name="T19" fmla="*/ 0 h 65"/>
                    <a:gd name="T20" fmla="*/ 74 w 74"/>
                    <a:gd name="T21" fmla="*/ 65 h 6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4" h="65">
                      <a:moveTo>
                        <a:pt x="64" y="0"/>
                      </a:moveTo>
                      <a:lnTo>
                        <a:pt x="74" y="65"/>
                      </a:lnTo>
                      <a:lnTo>
                        <a:pt x="0" y="50"/>
                      </a:lnTo>
                      <a:lnTo>
                        <a:pt x="7" y="7"/>
                      </a:lnTo>
                      <a:lnTo>
                        <a:pt x="64" y="0"/>
                      </a:lnTo>
                      <a:close/>
                    </a:path>
                  </a:pathLst>
                </a:custGeom>
                <a:solidFill>
                  <a:srgbClr val="8075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77" name="Freeform 190"/>
                <p:cNvSpPr>
                  <a:spLocks/>
                </p:cNvSpPr>
                <p:nvPr/>
              </p:nvSpPr>
              <p:spPr bwMode="auto">
                <a:xfrm>
                  <a:off x="1917" y="3385"/>
                  <a:ext cx="76" cy="63"/>
                </a:xfrm>
                <a:custGeom>
                  <a:avLst/>
                  <a:gdLst>
                    <a:gd name="T0" fmla="*/ 0 w 76"/>
                    <a:gd name="T1" fmla="*/ 0 h 63"/>
                    <a:gd name="T2" fmla="*/ 64 w 76"/>
                    <a:gd name="T3" fmla="*/ 34 h 63"/>
                    <a:gd name="T4" fmla="*/ 76 w 76"/>
                    <a:gd name="T5" fmla="*/ 63 h 63"/>
                    <a:gd name="T6" fmla="*/ 15 w 76"/>
                    <a:gd name="T7" fmla="*/ 58 h 63"/>
                    <a:gd name="T8" fmla="*/ 0 w 76"/>
                    <a:gd name="T9" fmla="*/ 0 h 63"/>
                    <a:gd name="T10" fmla="*/ 0 w 76"/>
                    <a:gd name="T11" fmla="*/ 0 h 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6"/>
                    <a:gd name="T19" fmla="*/ 0 h 63"/>
                    <a:gd name="T20" fmla="*/ 76 w 76"/>
                    <a:gd name="T21" fmla="*/ 63 h 6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6" h="63">
                      <a:moveTo>
                        <a:pt x="0" y="0"/>
                      </a:moveTo>
                      <a:lnTo>
                        <a:pt x="64" y="34"/>
                      </a:lnTo>
                      <a:lnTo>
                        <a:pt x="76" y="63"/>
                      </a:lnTo>
                      <a:lnTo>
                        <a:pt x="15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B4D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78" name="Freeform 191"/>
                <p:cNvSpPr>
                  <a:spLocks/>
                </p:cNvSpPr>
                <p:nvPr/>
              </p:nvSpPr>
              <p:spPr bwMode="auto">
                <a:xfrm>
                  <a:off x="1917" y="3356"/>
                  <a:ext cx="72" cy="63"/>
                </a:xfrm>
                <a:custGeom>
                  <a:avLst/>
                  <a:gdLst>
                    <a:gd name="T0" fmla="*/ 0 w 72"/>
                    <a:gd name="T1" fmla="*/ 0 h 63"/>
                    <a:gd name="T2" fmla="*/ 42 w 72"/>
                    <a:gd name="T3" fmla="*/ 16 h 63"/>
                    <a:gd name="T4" fmla="*/ 72 w 72"/>
                    <a:gd name="T5" fmla="*/ 37 h 63"/>
                    <a:gd name="T6" fmla="*/ 66 w 72"/>
                    <a:gd name="T7" fmla="*/ 63 h 63"/>
                    <a:gd name="T8" fmla="*/ 9 w 72"/>
                    <a:gd name="T9" fmla="*/ 53 h 63"/>
                    <a:gd name="T10" fmla="*/ 0 w 72"/>
                    <a:gd name="T11" fmla="*/ 0 h 63"/>
                    <a:gd name="T12" fmla="*/ 0 w 72"/>
                    <a:gd name="T13" fmla="*/ 0 h 6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2"/>
                    <a:gd name="T22" fmla="*/ 0 h 63"/>
                    <a:gd name="T23" fmla="*/ 72 w 72"/>
                    <a:gd name="T24" fmla="*/ 63 h 6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2" h="63">
                      <a:moveTo>
                        <a:pt x="0" y="0"/>
                      </a:moveTo>
                      <a:lnTo>
                        <a:pt x="42" y="16"/>
                      </a:lnTo>
                      <a:lnTo>
                        <a:pt x="72" y="37"/>
                      </a:lnTo>
                      <a:lnTo>
                        <a:pt x="66" y="63"/>
                      </a:lnTo>
                      <a:lnTo>
                        <a:pt x="9" y="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9A1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79" name="Freeform 192"/>
                <p:cNvSpPr>
                  <a:spLocks/>
                </p:cNvSpPr>
                <p:nvPr/>
              </p:nvSpPr>
              <p:spPr bwMode="auto">
                <a:xfrm>
                  <a:off x="1963" y="3361"/>
                  <a:ext cx="161" cy="507"/>
                </a:xfrm>
                <a:custGeom>
                  <a:avLst/>
                  <a:gdLst>
                    <a:gd name="T0" fmla="*/ 141 w 161"/>
                    <a:gd name="T1" fmla="*/ 0 h 507"/>
                    <a:gd name="T2" fmla="*/ 161 w 161"/>
                    <a:gd name="T3" fmla="*/ 71 h 507"/>
                    <a:gd name="T4" fmla="*/ 139 w 161"/>
                    <a:gd name="T5" fmla="*/ 130 h 507"/>
                    <a:gd name="T6" fmla="*/ 139 w 161"/>
                    <a:gd name="T7" fmla="*/ 243 h 507"/>
                    <a:gd name="T8" fmla="*/ 139 w 161"/>
                    <a:gd name="T9" fmla="*/ 311 h 507"/>
                    <a:gd name="T10" fmla="*/ 115 w 161"/>
                    <a:gd name="T11" fmla="*/ 324 h 507"/>
                    <a:gd name="T12" fmla="*/ 111 w 161"/>
                    <a:gd name="T13" fmla="*/ 444 h 507"/>
                    <a:gd name="T14" fmla="*/ 141 w 161"/>
                    <a:gd name="T15" fmla="*/ 444 h 507"/>
                    <a:gd name="T16" fmla="*/ 92 w 161"/>
                    <a:gd name="T17" fmla="*/ 507 h 507"/>
                    <a:gd name="T18" fmla="*/ 0 w 161"/>
                    <a:gd name="T19" fmla="*/ 507 h 507"/>
                    <a:gd name="T20" fmla="*/ 43 w 161"/>
                    <a:gd name="T21" fmla="*/ 394 h 507"/>
                    <a:gd name="T22" fmla="*/ 41 w 161"/>
                    <a:gd name="T23" fmla="*/ 298 h 507"/>
                    <a:gd name="T24" fmla="*/ 81 w 161"/>
                    <a:gd name="T25" fmla="*/ 220 h 507"/>
                    <a:gd name="T26" fmla="*/ 78 w 161"/>
                    <a:gd name="T27" fmla="*/ 130 h 507"/>
                    <a:gd name="T28" fmla="*/ 117 w 161"/>
                    <a:gd name="T29" fmla="*/ 102 h 507"/>
                    <a:gd name="T30" fmla="*/ 117 w 161"/>
                    <a:gd name="T31" fmla="*/ 30 h 507"/>
                    <a:gd name="T32" fmla="*/ 141 w 161"/>
                    <a:gd name="T33" fmla="*/ 0 h 507"/>
                    <a:gd name="T34" fmla="*/ 141 w 161"/>
                    <a:gd name="T35" fmla="*/ 0 h 50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61"/>
                    <a:gd name="T55" fmla="*/ 0 h 507"/>
                    <a:gd name="T56" fmla="*/ 161 w 161"/>
                    <a:gd name="T57" fmla="*/ 507 h 507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61" h="507">
                      <a:moveTo>
                        <a:pt x="141" y="0"/>
                      </a:moveTo>
                      <a:lnTo>
                        <a:pt x="161" y="71"/>
                      </a:lnTo>
                      <a:lnTo>
                        <a:pt x="139" y="130"/>
                      </a:lnTo>
                      <a:lnTo>
                        <a:pt x="139" y="243"/>
                      </a:lnTo>
                      <a:lnTo>
                        <a:pt x="139" y="311"/>
                      </a:lnTo>
                      <a:lnTo>
                        <a:pt x="115" y="324"/>
                      </a:lnTo>
                      <a:lnTo>
                        <a:pt x="111" y="444"/>
                      </a:lnTo>
                      <a:lnTo>
                        <a:pt x="141" y="444"/>
                      </a:lnTo>
                      <a:lnTo>
                        <a:pt x="92" y="507"/>
                      </a:lnTo>
                      <a:lnTo>
                        <a:pt x="0" y="507"/>
                      </a:lnTo>
                      <a:lnTo>
                        <a:pt x="43" y="394"/>
                      </a:lnTo>
                      <a:lnTo>
                        <a:pt x="41" y="298"/>
                      </a:lnTo>
                      <a:lnTo>
                        <a:pt x="81" y="220"/>
                      </a:lnTo>
                      <a:lnTo>
                        <a:pt x="78" y="130"/>
                      </a:lnTo>
                      <a:lnTo>
                        <a:pt x="117" y="102"/>
                      </a:lnTo>
                      <a:lnTo>
                        <a:pt x="117" y="30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7569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80" name="Freeform 193"/>
                <p:cNvSpPr>
                  <a:spLocks/>
                </p:cNvSpPr>
                <p:nvPr/>
              </p:nvSpPr>
              <p:spPr bwMode="auto">
                <a:xfrm>
                  <a:off x="1806" y="3581"/>
                  <a:ext cx="135" cy="197"/>
                </a:xfrm>
                <a:custGeom>
                  <a:avLst/>
                  <a:gdLst>
                    <a:gd name="T0" fmla="*/ 63 w 135"/>
                    <a:gd name="T1" fmla="*/ 0 h 197"/>
                    <a:gd name="T2" fmla="*/ 0 w 135"/>
                    <a:gd name="T3" fmla="*/ 80 h 197"/>
                    <a:gd name="T4" fmla="*/ 29 w 135"/>
                    <a:gd name="T5" fmla="*/ 163 h 197"/>
                    <a:gd name="T6" fmla="*/ 90 w 135"/>
                    <a:gd name="T7" fmla="*/ 197 h 197"/>
                    <a:gd name="T8" fmla="*/ 135 w 135"/>
                    <a:gd name="T9" fmla="*/ 163 h 197"/>
                    <a:gd name="T10" fmla="*/ 135 w 135"/>
                    <a:gd name="T11" fmla="*/ 80 h 197"/>
                    <a:gd name="T12" fmla="*/ 105 w 135"/>
                    <a:gd name="T13" fmla="*/ 15 h 197"/>
                    <a:gd name="T14" fmla="*/ 63 w 135"/>
                    <a:gd name="T15" fmla="*/ 0 h 197"/>
                    <a:gd name="T16" fmla="*/ 63 w 135"/>
                    <a:gd name="T17" fmla="*/ 0 h 19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35"/>
                    <a:gd name="T28" fmla="*/ 0 h 197"/>
                    <a:gd name="T29" fmla="*/ 135 w 135"/>
                    <a:gd name="T30" fmla="*/ 197 h 19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35" h="197">
                      <a:moveTo>
                        <a:pt x="63" y="0"/>
                      </a:moveTo>
                      <a:lnTo>
                        <a:pt x="0" y="80"/>
                      </a:lnTo>
                      <a:lnTo>
                        <a:pt x="29" y="163"/>
                      </a:lnTo>
                      <a:lnTo>
                        <a:pt x="90" y="197"/>
                      </a:lnTo>
                      <a:lnTo>
                        <a:pt x="135" y="163"/>
                      </a:lnTo>
                      <a:lnTo>
                        <a:pt x="135" y="80"/>
                      </a:lnTo>
                      <a:lnTo>
                        <a:pt x="105" y="15"/>
                      </a:lnTo>
                      <a:lnTo>
                        <a:pt x="63" y="0"/>
                      </a:lnTo>
                      <a:close/>
                    </a:path>
                  </a:pathLst>
                </a:custGeom>
                <a:solidFill>
                  <a:srgbClr val="8275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81" name="Freeform 194"/>
                <p:cNvSpPr>
                  <a:spLocks/>
                </p:cNvSpPr>
                <p:nvPr/>
              </p:nvSpPr>
              <p:spPr bwMode="auto">
                <a:xfrm>
                  <a:off x="1758" y="3476"/>
                  <a:ext cx="297" cy="566"/>
                </a:xfrm>
                <a:custGeom>
                  <a:avLst/>
                  <a:gdLst>
                    <a:gd name="T0" fmla="*/ 124 w 297"/>
                    <a:gd name="T1" fmla="*/ 48 h 566"/>
                    <a:gd name="T2" fmla="*/ 77 w 297"/>
                    <a:gd name="T3" fmla="*/ 6 h 566"/>
                    <a:gd name="T4" fmla="*/ 33 w 297"/>
                    <a:gd name="T5" fmla="*/ 0 h 566"/>
                    <a:gd name="T6" fmla="*/ 0 w 297"/>
                    <a:gd name="T7" fmla="*/ 35 h 566"/>
                    <a:gd name="T8" fmla="*/ 14 w 297"/>
                    <a:gd name="T9" fmla="*/ 557 h 566"/>
                    <a:gd name="T10" fmla="*/ 168 w 297"/>
                    <a:gd name="T11" fmla="*/ 561 h 566"/>
                    <a:gd name="T12" fmla="*/ 259 w 297"/>
                    <a:gd name="T13" fmla="*/ 566 h 566"/>
                    <a:gd name="T14" fmla="*/ 297 w 297"/>
                    <a:gd name="T15" fmla="*/ 540 h 566"/>
                    <a:gd name="T16" fmla="*/ 181 w 297"/>
                    <a:gd name="T17" fmla="*/ 526 h 566"/>
                    <a:gd name="T18" fmla="*/ 216 w 297"/>
                    <a:gd name="T19" fmla="*/ 402 h 566"/>
                    <a:gd name="T20" fmla="*/ 70 w 297"/>
                    <a:gd name="T21" fmla="*/ 189 h 566"/>
                    <a:gd name="T22" fmla="*/ 118 w 297"/>
                    <a:gd name="T23" fmla="*/ 183 h 566"/>
                    <a:gd name="T24" fmla="*/ 146 w 297"/>
                    <a:gd name="T25" fmla="*/ 163 h 566"/>
                    <a:gd name="T26" fmla="*/ 159 w 297"/>
                    <a:gd name="T27" fmla="*/ 109 h 566"/>
                    <a:gd name="T28" fmla="*/ 124 w 297"/>
                    <a:gd name="T29" fmla="*/ 48 h 566"/>
                    <a:gd name="T30" fmla="*/ 124 w 297"/>
                    <a:gd name="T31" fmla="*/ 48 h 56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97"/>
                    <a:gd name="T49" fmla="*/ 0 h 566"/>
                    <a:gd name="T50" fmla="*/ 297 w 297"/>
                    <a:gd name="T51" fmla="*/ 566 h 56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97" h="566">
                      <a:moveTo>
                        <a:pt x="124" y="48"/>
                      </a:moveTo>
                      <a:lnTo>
                        <a:pt x="77" y="6"/>
                      </a:lnTo>
                      <a:lnTo>
                        <a:pt x="33" y="0"/>
                      </a:lnTo>
                      <a:lnTo>
                        <a:pt x="0" y="35"/>
                      </a:lnTo>
                      <a:lnTo>
                        <a:pt x="14" y="557"/>
                      </a:lnTo>
                      <a:lnTo>
                        <a:pt x="168" y="561"/>
                      </a:lnTo>
                      <a:lnTo>
                        <a:pt x="259" y="566"/>
                      </a:lnTo>
                      <a:lnTo>
                        <a:pt x="297" y="540"/>
                      </a:lnTo>
                      <a:lnTo>
                        <a:pt x="181" y="526"/>
                      </a:lnTo>
                      <a:lnTo>
                        <a:pt x="216" y="402"/>
                      </a:lnTo>
                      <a:lnTo>
                        <a:pt x="70" y="189"/>
                      </a:lnTo>
                      <a:lnTo>
                        <a:pt x="118" y="183"/>
                      </a:lnTo>
                      <a:lnTo>
                        <a:pt x="146" y="163"/>
                      </a:lnTo>
                      <a:lnTo>
                        <a:pt x="159" y="109"/>
                      </a:lnTo>
                      <a:lnTo>
                        <a:pt x="124" y="48"/>
                      </a:lnTo>
                      <a:close/>
                    </a:path>
                  </a:pathLst>
                </a:custGeom>
                <a:solidFill>
                  <a:srgbClr val="6B4D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82" name="Freeform 195"/>
                <p:cNvSpPr>
                  <a:spLocks/>
                </p:cNvSpPr>
                <p:nvPr/>
              </p:nvSpPr>
              <p:spPr bwMode="auto">
                <a:xfrm>
                  <a:off x="1750" y="3382"/>
                  <a:ext cx="72" cy="100"/>
                </a:xfrm>
                <a:custGeom>
                  <a:avLst/>
                  <a:gdLst>
                    <a:gd name="T0" fmla="*/ 32 w 72"/>
                    <a:gd name="T1" fmla="*/ 0 h 100"/>
                    <a:gd name="T2" fmla="*/ 72 w 72"/>
                    <a:gd name="T3" fmla="*/ 72 h 100"/>
                    <a:gd name="T4" fmla="*/ 48 w 72"/>
                    <a:gd name="T5" fmla="*/ 100 h 100"/>
                    <a:gd name="T6" fmla="*/ 13 w 72"/>
                    <a:gd name="T7" fmla="*/ 94 h 100"/>
                    <a:gd name="T8" fmla="*/ 0 w 72"/>
                    <a:gd name="T9" fmla="*/ 3 h 100"/>
                    <a:gd name="T10" fmla="*/ 32 w 72"/>
                    <a:gd name="T11" fmla="*/ 0 h 100"/>
                    <a:gd name="T12" fmla="*/ 32 w 72"/>
                    <a:gd name="T13" fmla="*/ 0 h 1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2"/>
                    <a:gd name="T22" fmla="*/ 0 h 100"/>
                    <a:gd name="T23" fmla="*/ 72 w 72"/>
                    <a:gd name="T24" fmla="*/ 100 h 1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2" h="100">
                      <a:moveTo>
                        <a:pt x="32" y="0"/>
                      </a:moveTo>
                      <a:lnTo>
                        <a:pt x="72" y="72"/>
                      </a:lnTo>
                      <a:lnTo>
                        <a:pt x="48" y="100"/>
                      </a:lnTo>
                      <a:lnTo>
                        <a:pt x="13" y="94"/>
                      </a:lnTo>
                      <a:lnTo>
                        <a:pt x="0" y="3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ABB0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83" name="Freeform 196"/>
                <p:cNvSpPr>
                  <a:spLocks/>
                </p:cNvSpPr>
                <p:nvPr/>
              </p:nvSpPr>
              <p:spPr bwMode="auto">
                <a:xfrm>
                  <a:off x="1750" y="3330"/>
                  <a:ext cx="154" cy="229"/>
                </a:xfrm>
                <a:custGeom>
                  <a:avLst/>
                  <a:gdLst>
                    <a:gd name="T0" fmla="*/ 45 w 154"/>
                    <a:gd name="T1" fmla="*/ 0 h 229"/>
                    <a:gd name="T2" fmla="*/ 132 w 154"/>
                    <a:gd name="T3" fmla="*/ 26 h 229"/>
                    <a:gd name="T4" fmla="*/ 154 w 154"/>
                    <a:gd name="T5" fmla="*/ 155 h 229"/>
                    <a:gd name="T6" fmla="*/ 133 w 154"/>
                    <a:gd name="T7" fmla="*/ 216 h 229"/>
                    <a:gd name="T8" fmla="*/ 104 w 154"/>
                    <a:gd name="T9" fmla="*/ 229 h 229"/>
                    <a:gd name="T10" fmla="*/ 80 w 154"/>
                    <a:gd name="T11" fmla="*/ 174 h 229"/>
                    <a:gd name="T12" fmla="*/ 69 w 154"/>
                    <a:gd name="T13" fmla="*/ 161 h 229"/>
                    <a:gd name="T14" fmla="*/ 30 w 154"/>
                    <a:gd name="T15" fmla="*/ 179 h 229"/>
                    <a:gd name="T16" fmla="*/ 8 w 154"/>
                    <a:gd name="T17" fmla="*/ 200 h 229"/>
                    <a:gd name="T18" fmla="*/ 0 w 154"/>
                    <a:gd name="T19" fmla="*/ 103 h 229"/>
                    <a:gd name="T20" fmla="*/ 48 w 154"/>
                    <a:gd name="T21" fmla="*/ 131 h 229"/>
                    <a:gd name="T22" fmla="*/ 19 w 154"/>
                    <a:gd name="T23" fmla="*/ 55 h 229"/>
                    <a:gd name="T24" fmla="*/ 45 w 154"/>
                    <a:gd name="T25" fmla="*/ 0 h 229"/>
                    <a:gd name="T26" fmla="*/ 45 w 154"/>
                    <a:gd name="T27" fmla="*/ 0 h 229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54"/>
                    <a:gd name="T43" fmla="*/ 0 h 229"/>
                    <a:gd name="T44" fmla="*/ 154 w 154"/>
                    <a:gd name="T45" fmla="*/ 229 h 229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54" h="229">
                      <a:moveTo>
                        <a:pt x="45" y="0"/>
                      </a:moveTo>
                      <a:lnTo>
                        <a:pt x="132" y="26"/>
                      </a:lnTo>
                      <a:lnTo>
                        <a:pt x="154" y="155"/>
                      </a:lnTo>
                      <a:lnTo>
                        <a:pt x="133" y="216"/>
                      </a:lnTo>
                      <a:lnTo>
                        <a:pt x="104" y="229"/>
                      </a:lnTo>
                      <a:lnTo>
                        <a:pt x="80" y="174"/>
                      </a:lnTo>
                      <a:lnTo>
                        <a:pt x="69" y="161"/>
                      </a:lnTo>
                      <a:lnTo>
                        <a:pt x="30" y="179"/>
                      </a:lnTo>
                      <a:lnTo>
                        <a:pt x="8" y="200"/>
                      </a:lnTo>
                      <a:lnTo>
                        <a:pt x="0" y="103"/>
                      </a:lnTo>
                      <a:lnTo>
                        <a:pt x="48" y="131"/>
                      </a:lnTo>
                      <a:lnTo>
                        <a:pt x="19" y="55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A67A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84" name="Freeform 197"/>
                <p:cNvSpPr>
                  <a:spLocks/>
                </p:cNvSpPr>
                <p:nvPr/>
              </p:nvSpPr>
              <p:spPr bwMode="auto">
                <a:xfrm>
                  <a:off x="1795" y="3409"/>
                  <a:ext cx="74" cy="54"/>
                </a:xfrm>
                <a:custGeom>
                  <a:avLst/>
                  <a:gdLst>
                    <a:gd name="T0" fmla="*/ 48 w 74"/>
                    <a:gd name="T1" fmla="*/ 0 h 54"/>
                    <a:gd name="T2" fmla="*/ 0 w 74"/>
                    <a:gd name="T3" fmla="*/ 54 h 54"/>
                    <a:gd name="T4" fmla="*/ 31 w 74"/>
                    <a:gd name="T5" fmla="*/ 54 h 54"/>
                    <a:gd name="T6" fmla="*/ 74 w 74"/>
                    <a:gd name="T7" fmla="*/ 30 h 54"/>
                    <a:gd name="T8" fmla="*/ 48 w 74"/>
                    <a:gd name="T9" fmla="*/ 0 h 54"/>
                    <a:gd name="T10" fmla="*/ 48 w 74"/>
                    <a:gd name="T11" fmla="*/ 0 h 5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4"/>
                    <a:gd name="T19" fmla="*/ 0 h 54"/>
                    <a:gd name="T20" fmla="*/ 74 w 74"/>
                    <a:gd name="T21" fmla="*/ 54 h 5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4" h="54">
                      <a:moveTo>
                        <a:pt x="48" y="0"/>
                      </a:moveTo>
                      <a:lnTo>
                        <a:pt x="0" y="54"/>
                      </a:lnTo>
                      <a:lnTo>
                        <a:pt x="31" y="54"/>
                      </a:lnTo>
                      <a:lnTo>
                        <a:pt x="74" y="3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D4B0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85" name="Freeform 198"/>
                <p:cNvSpPr>
                  <a:spLocks/>
                </p:cNvSpPr>
                <p:nvPr/>
              </p:nvSpPr>
              <p:spPr bwMode="auto">
                <a:xfrm>
                  <a:off x="1752" y="3243"/>
                  <a:ext cx="124" cy="183"/>
                </a:xfrm>
                <a:custGeom>
                  <a:avLst/>
                  <a:gdLst>
                    <a:gd name="T0" fmla="*/ 96 w 124"/>
                    <a:gd name="T1" fmla="*/ 0 h 183"/>
                    <a:gd name="T2" fmla="*/ 67 w 124"/>
                    <a:gd name="T3" fmla="*/ 15 h 183"/>
                    <a:gd name="T4" fmla="*/ 0 w 124"/>
                    <a:gd name="T5" fmla="*/ 20 h 183"/>
                    <a:gd name="T6" fmla="*/ 0 w 124"/>
                    <a:gd name="T7" fmla="*/ 150 h 183"/>
                    <a:gd name="T8" fmla="*/ 33 w 124"/>
                    <a:gd name="T9" fmla="*/ 183 h 183"/>
                    <a:gd name="T10" fmla="*/ 54 w 124"/>
                    <a:gd name="T11" fmla="*/ 166 h 183"/>
                    <a:gd name="T12" fmla="*/ 54 w 124"/>
                    <a:gd name="T13" fmla="*/ 122 h 183"/>
                    <a:gd name="T14" fmla="*/ 120 w 124"/>
                    <a:gd name="T15" fmla="*/ 122 h 183"/>
                    <a:gd name="T16" fmla="*/ 124 w 124"/>
                    <a:gd name="T17" fmla="*/ 44 h 183"/>
                    <a:gd name="T18" fmla="*/ 96 w 124"/>
                    <a:gd name="T19" fmla="*/ 0 h 183"/>
                    <a:gd name="T20" fmla="*/ 96 w 124"/>
                    <a:gd name="T21" fmla="*/ 0 h 18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24"/>
                    <a:gd name="T34" fmla="*/ 0 h 183"/>
                    <a:gd name="T35" fmla="*/ 124 w 124"/>
                    <a:gd name="T36" fmla="*/ 183 h 18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24" h="183">
                      <a:moveTo>
                        <a:pt x="96" y="0"/>
                      </a:moveTo>
                      <a:lnTo>
                        <a:pt x="67" y="15"/>
                      </a:lnTo>
                      <a:lnTo>
                        <a:pt x="0" y="20"/>
                      </a:lnTo>
                      <a:lnTo>
                        <a:pt x="0" y="150"/>
                      </a:lnTo>
                      <a:lnTo>
                        <a:pt x="33" y="183"/>
                      </a:lnTo>
                      <a:lnTo>
                        <a:pt x="54" y="166"/>
                      </a:lnTo>
                      <a:lnTo>
                        <a:pt x="54" y="122"/>
                      </a:lnTo>
                      <a:lnTo>
                        <a:pt x="120" y="122"/>
                      </a:lnTo>
                      <a:lnTo>
                        <a:pt x="124" y="44"/>
                      </a:lnTo>
                      <a:lnTo>
                        <a:pt x="96" y="0"/>
                      </a:lnTo>
                      <a:close/>
                    </a:path>
                  </a:pathLst>
                </a:custGeom>
                <a:solidFill>
                  <a:srgbClr val="66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86" name="Freeform 199"/>
                <p:cNvSpPr>
                  <a:spLocks/>
                </p:cNvSpPr>
                <p:nvPr/>
              </p:nvSpPr>
              <p:spPr bwMode="auto">
                <a:xfrm>
                  <a:off x="1863" y="2736"/>
                  <a:ext cx="72" cy="113"/>
                </a:xfrm>
                <a:custGeom>
                  <a:avLst/>
                  <a:gdLst>
                    <a:gd name="T0" fmla="*/ 48 w 72"/>
                    <a:gd name="T1" fmla="*/ 0 h 113"/>
                    <a:gd name="T2" fmla="*/ 72 w 72"/>
                    <a:gd name="T3" fmla="*/ 90 h 113"/>
                    <a:gd name="T4" fmla="*/ 50 w 72"/>
                    <a:gd name="T5" fmla="*/ 113 h 113"/>
                    <a:gd name="T6" fmla="*/ 22 w 72"/>
                    <a:gd name="T7" fmla="*/ 94 h 113"/>
                    <a:gd name="T8" fmla="*/ 0 w 72"/>
                    <a:gd name="T9" fmla="*/ 3 h 113"/>
                    <a:gd name="T10" fmla="*/ 48 w 72"/>
                    <a:gd name="T11" fmla="*/ 0 h 113"/>
                    <a:gd name="T12" fmla="*/ 48 w 72"/>
                    <a:gd name="T13" fmla="*/ 0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2"/>
                    <a:gd name="T22" fmla="*/ 0 h 113"/>
                    <a:gd name="T23" fmla="*/ 72 w 72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2" h="113">
                      <a:moveTo>
                        <a:pt x="48" y="0"/>
                      </a:moveTo>
                      <a:lnTo>
                        <a:pt x="72" y="90"/>
                      </a:lnTo>
                      <a:lnTo>
                        <a:pt x="50" y="113"/>
                      </a:lnTo>
                      <a:lnTo>
                        <a:pt x="22" y="94"/>
                      </a:lnTo>
                      <a:lnTo>
                        <a:pt x="0" y="3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8CC2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87" name="Freeform 200"/>
                <p:cNvSpPr>
                  <a:spLocks/>
                </p:cNvSpPr>
                <p:nvPr/>
              </p:nvSpPr>
              <p:spPr bwMode="auto">
                <a:xfrm>
                  <a:off x="1932" y="2969"/>
                  <a:ext cx="162" cy="368"/>
                </a:xfrm>
                <a:custGeom>
                  <a:avLst/>
                  <a:gdLst>
                    <a:gd name="T0" fmla="*/ 90 w 162"/>
                    <a:gd name="T1" fmla="*/ 41 h 368"/>
                    <a:gd name="T2" fmla="*/ 57 w 162"/>
                    <a:gd name="T3" fmla="*/ 94 h 368"/>
                    <a:gd name="T4" fmla="*/ 75 w 162"/>
                    <a:gd name="T5" fmla="*/ 100 h 368"/>
                    <a:gd name="T6" fmla="*/ 120 w 162"/>
                    <a:gd name="T7" fmla="*/ 83 h 368"/>
                    <a:gd name="T8" fmla="*/ 142 w 162"/>
                    <a:gd name="T9" fmla="*/ 115 h 368"/>
                    <a:gd name="T10" fmla="*/ 90 w 162"/>
                    <a:gd name="T11" fmla="*/ 152 h 368"/>
                    <a:gd name="T12" fmla="*/ 77 w 162"/>
                    <a:gd name="T13" fmla="*/ 170 h 368"/>
                    <a:gd name="T14" fmla="*/ 162 w 162"/>
                    <a:gd name="T15" fmla="*/ 146 h 368"/>
                    <a:gd name="T16" fmla="*/ 149 w 162"/>
                    <a:gd name="T17" fmla="*/ 253 h 368"/>
                    <a:gd name="T18" fmla="*/ 142 w 162"/>
                    <a:gd name="T19" fmla="*/ 298 h 368"/>
                    <a:gd name="T20" fmla="*/ 123 w 162"/>
                    <a:gd name="T21" fmla="*/ 368 h 368"/>
                    <a:gd name="T22" fmla="*/ 74 w 162"/>
                    <a:gd name="T23" fmla="*/ 350 h 368"/>
                    <a:gd name="T24" fmla="*/ 31 w 162"/>
                    <a:gd name="T25" fmla="*/ 339 h 368"/>
                    <a:gd name="T26" fmla="*/ 27 w 162"/>
                    <a:gd name="T27" fmla="*/ 289 h 368"/>
                    <a:gd name="T28" fmla="*/ 49 w 162"/>
                    <a:gd name="T29" fmla="*/ 209 h 368"/>
                    <a:gd name="T30" fmla="*/ 27 w 162"/>
                    <a:gd name="T31" fmla="*/ 126 h 368"/>
                    <a:gd name="T32" fmla="*/ 24 w 162"/>
                    <a:gd name="T33" fmla="*/ 94 h 368"/>
                    <a:gd name="T34" fmla="*/ 0 w 162"/>
                    <a:gd name="T35" fmla="*/ 44 h 368"/>
                    <a:gd name="T36" fmla="*/ 44 w 162"/>
                    <a:gd name="T37" fmla="*/ 44 h 368"/>
                    <a:gd name="T38" fmla="*/ 75 w 162"/>
                    <a:gd name="T39" fmla="*/ 37 h 368"/>
                    <a:gd name="T40" fmla="*/ 114 w 162"/>
                    <a:gd name="T41" fmla="*/ 0 h 368"/>
                    <a:gd name="T42" fmla="*/ 90 w 162"/>
                    <a:gd name="T43" fmla="*/ 41 h 368"/>
                    <a:gd name="T44" fmla="*/ 90 w 162"/>
                    <a:gd name="T45" fmla="*/ 41 h 36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62"/>
                    <a:gd name="T70" fmla="*/ 0 h 368"/>
                    <a:gd name="T71" fmla="*/ 162 w 162"/>
                    <a:gd name="T72" fmla="*/ 368 h 368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62" h="368">
                      <a:moveTo>
                        <a:pt x="90" y="41"/>
                      </a:moveTo>
                      <a:lnTo>
                        <a:pt x="57" y="94"/>
                      </a:lnTo>
                      <a:lnTo>
                        <a:pt x="75" y="100"/>
                      </a:lnTo>
                      <a:lnTo>
                        <a:pt x="120" y="83"/>
                      </a:lnTo>
                      <a:lnTo>
                        <a:pt x="142" y="115"/>
                      </a:lnTo>
                      <a:lnTo>
                        <a:pt x="90" y="152"/>
                      </a:lnTo>
                      <a:lnTo>
                        <a:pt x="77" y="170"/>
                      </a:lnTo>
                      <a:lnTo>
                        <a:pt x="162" y="146"/>
                      </a:lnTo>
                      <a:lnTo>
                        <a:pt x="149" y="253"/>
                      </a:lnTo>
                      <a:lnTo>
                        <a:pt x="142" y="298"/>
                      </a:lnTo>
                      <a:lnTo>
                        <a:pt x="123" y="368"/>
                      </a:lnTo>
                      <a:lnTo>
                        <a:pt x="74" y="350"/>
                      </a:lnTo>
                      <a:lnTo>
                        <a:pt x="31" y="339"/>
                      </a:lnTo>
                      <a:lnTo>
                        <a:pt x="27" y="289"/>
                      </a:lnTo>
                      <a:lnTo>
                        <a:pt x="49" y="209"/>
                      </a:lnTo>
                      <a:lnTo>
                        <a:pt x="27" y="126"/>
                      </a:lnTo>
                      <a:lnTo>
                        <a:pt x="24" y="94"/>
                      </a:lnTo>
                      <a:lnTo>
                        <a:pt x="0" y="44"/>
                      </a:lnTo>
                      <a:lnTo>
                        <a:pt x="44" y="44"/>
                      </a:lnTo>
                      <a:lnTo>
                        <a:pt x="75" y="37"/>
                      </a:lnTo>
                      <a:lnTo>
                        <a:pt x="114" y="0"/>
                      </a:lnTo>
                      <a:lnTo>
                        <a:pt x="90" y="41"/>
                      </a:lnTo>
                      <a:close/>
                    </a:path>
                  </a:pathLst>
                </a:custGeom>
                <a:solidFill>
                  <a:srgbClr val="FFD4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88" name="Freeform 201"/>
                <p:cNvSpPr>
                  <a:spLocks/>
                </p:cNvSpPr>
                <p:nvPr/>
              </p:nvSpPr>
              <p:spPr bwMode="auto">
                <a:xfrm>
                  <a:off x="1893" y="2971"/>
                  <a:ext cx="159" cy="379"/>
                </a:xfrm>
                <a:custGeom>
                  <a:avLst/>
                  <a:gdLst>
                    <a:gd name="T0" fmla="*/ 22 w 159"/>
                    <a:gd name="T1" fmla="*/ 13 h 379"/>
                    <a:gd name="T2" fmla="*/ 55 w 159"/>
                    <a:gd name="T3" fmla="*/ 35 h 379"/>
                    <a:gd name="T4" fmla="*/ 109 w 159"/>
                    <a:gd name="T5" fmla="*/ 31 h 379"/>
                    <a:gd name="T6" fmla="*/ 159 w 159"/>
                    <a:gd name="T7" fmla="*/ 0 h 379"/>
                    <a:gd name="T8" fmla="*/ 120 w 159"/>
                    <a:gd name="T9" fmla="*/ 81 h 379"/>
                    <a:gd name="T10" fmla="*/ 92 w 159"/>
                    <a:gd name="T11" fmla="*/ 85 h 379"/>
                    <a:gd name="T12" fmla="*/ 109 w 159"/>
                    <a:gd name="T13" fmla="*/ 55 h 379"/>
                    <a:gd name="T14" fmla="*/ 59 w 159"/>
                    <a:gd name="T15" fmla="*/ 55 h 379"/>
                    <a:gd name="T16" fmla="*/ 83 w 159"/>
                    <a:gd name="T17" fmla="*/ 135 h 379"/>
                    <a:gd name="T18" fmla="*/ 137 w 159"/>
                    <a:gd name="T19" fmla="*/ 124 h 379"/>
                    <a:gd name="T20" fmla="*/ 116 w 159"/>
                    <a:gd name="T21" fmla="*/ 181 h 379"/>
                    <a:gd name="T22" fmla="*/ 116 w 159"/>
                    <a:gd name="T23" fmla="*/ 218 h 379"/>
                    <a:gd name="T24" fmla="*/ 159 w 159"/>
                    <a:gd name="T25" fmla="*/ 185 h 379"/>
                    <a:gd name="T26" fmla="*/ 151 w 159"/>
                    <a:gd name="T27" fmla="*/ 213 h 379"/>
                    <a:gd name="T28" fmla="*/ 137 w 159"/>
                    <a:gd name="T29" fmla="*/ 246 h 379"/>
                    <a:gd name="T30" fmla="*/ 137 w 159"/>
                    <a:gd name="T31" fmla="*/ 288 h 379"/>
                    <a:gd name="T32" fmla="*/ 85 w 159"/>
                    <a:gd name="T33" fmla="*/ 296 h 379"/>
                    <a:gd name="T34" fmla="*/ 96 w 159"/>
                    <a:gd name="T35" fmla="*/ 329 h 379"/>
                    <a:gd name="T36" fmla="*/ 153 w 159"/>
                    <a:gd name="T37" fmla="*/ 337 h 379"/>
                    <a:gd name="T38" fmla="*/ 159 w 159"/>
                    <a:gd name="T39" fmla="*/ 379 h 379"/>
                    <a:gd name="T40" fmla="*/ 109 w 159"/>
                    <a:gd name="T41" fmla="*/ 379 h 379"/>
                    <a:gd name="T42" fmla="*/ 107 w 159"/>
                    <a:gd name="T43" fmla="*/ 357 h 379"/>
                    <a:gd name="T44" fmla="*/ 14 w 159"/>
                    <a:gd name="T45" fmla="*/ 320 h 379"/>
                    <a:gd name="T46" fmla="*/ 0 w 159"/>
                    <a:gd name="T47" fmla="*/ 268 h 379"/>
                    <a:gd name="T48" fmla="*/ 0 w 159"/>
                    <a:gd name="T49" fmla="*/ 100 h 379"/>
                    <a:gd name="T50" fmla="*/ 22 w 159"/>
                    <a:gd name="T51" fmla="*/ 13 h 379"/>
                    <a:gd name="T52" fmla="*/ 22 w 159"/>
                    <a:gd name="T53" fmla="*/ 13 h 379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59"/>
                    <a:gd name="T82" fmla="*/ 0 h 379"/>
                    <a:gd name="T83" fmla="*/ 159 w 159"/>
                    <a:gd name="T84" fmla="*/ 379 h 379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59" h="379">
                      <a:moveTo>
                        <a:pt x="22" y="13"/>
                      </a:moveTo>
                      <a:lnTo>
                        <a:pt x="55" y="35"/>
                      </a:lnTo>
                      <a:lnTo>
                        <a:pt x="109" y="31"/>
                      </a:lnTo>
                      <a:lnTo>
                        <a:pt x="159" y="0"/>
                      </a:lnTo>
                      <a:lnTo>
                        <a:pt x="120" y="81"/>
                      </a:lnTo>
                      <a:lnTo>
                        <a:pt x="92" y="85"/>
                      </a:lnTo>
                      <a:lnTo>
                        <a:pt x="109" y="55"/>
                      </a:lnTo>
                      <a:lnTo>
                        <a:pt x="59" y="55"/>
                      </a:lnTo>
                      <a:lnTo>
                        <a:pt x="83" y="135"/>
                      </a:lnTo>
                      <a:lnTo>
                        <a:pt x="137" y="124"/>
                      </a:lnTo>
                      <a:lnTo>
                        <a:pt x="116" y="181"/>
                      </a:lnTo>
                      <a:lnTo>
                        <a:pt x="116" y="218"/>
                      </a:lnTo>
                      <a:lnTo>
                        <a:pt x="159" y="185"/>
                      </a:lnTo>
                      <a:lnTo>
                        <a:pt x="151" y="213"/>
                      </a:lnTo>
                      <a:lnTo>
                        <a:pt x="137" y="246"/>
                      </a:lnTo>
                      <a:lnTo>
                        <a:pt x="137" y="288"/>
                      </a:lnTo>
                      <a:lnTo>
                        <a:pt x="85" y="296"/>
                      </a:lnTo>
                      <a:lnTo>
                        <a:pt x="96" y="329"/>
                      </a:lnTo>
                      <a:lnTo>
                        <a:pt x="153" y="337"/>
                      </a:lnTo>
                      <a:lnTo>
                        <a:pt x="159" y="379"/>
                      </a:lnTo>
                      <a:lnTo>
                        <a:pt x="109" y="379"/>
                      </a:lnTo>
                      <a:lnTo>
                        <a:pt x="107" y="357"/>
                      </a:lnTo>
                      <a:lnTo>
                        <a:pt x="14" y="320"/>
                      </a:lnTo>
                      <a:lnTo>
                        <a:pt x="0" y="268"/>
                      </a:lnTo>
                      <a:lnTo>
                        <a:pt x="0" y="100"/>
                      </a:lnTo>
                      <a:lnTo>
                        <a:pt x="22" y="13"/>
                      </a:lnTo>
                      <a:close/>
                    </a:path>
                  </a:pathLst>
                </a:custGeom>
                <a:solidFill>
                  <a:srgbClr val="9E8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89" name="Freeform 202"/>
                <p:cNvSpPr>
                  <a:spLocks/>
                </p:cNvSpPr>
                <p:nvPr/>
              </p:nvSpPr>
              <p:spPr bwMode="auto">
                <a:xfrm>
                  <a:off x="1915" y="3121"/>
                  <a:ext cx="74" cy="92"/>
                </a:xfrm>
                <a:custGeom>
                  <a:avLst/>
                  <a:gdLst>
                    <a:gd name="T0" fmla="*/ 24 w 74"/>
                    <a:gd name="T1" fmla="*/ 0 h 92"/>
                    <a:gd name="T2" fmla="*/ 74 w 74"/>
                    <a:gd name="T3" fmla="*/ 42 h 92"/>
                    <a:gd name="T4" fmla="*/ 74 w 74"/>
                    <a:gd name="T5" fmla="*/ 92 h 92"/>
                    <a:gd name="T6" fmla="*/ 0 w 74"/>
                    <a:gd name="T7" fmla="*/ 35 h 92"/>
                    <a:gd name="T8" fmla="*/ 24 w 74"/>
                    <a:gd name="T9" fmla="*/ 0 h 92"/>
                    <a:gd name="T10" fmla="*/ 24 w 74"/>
                    <a:gd name="T11" fmla="*/ 0 h 9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4"/>
                    <a:gd name="T19" fmla="*/ 0 h 92"/>
                    <a:gd name="T20" fmla="*/ 74 w 74"/>
                    <a:gd name="T21" fmla="*/ 92 h 9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4" h="92">
                      <a:moveTo>
                        <a:pt x="24" y="0"/>
                      </a:moveTo>
                      <a:lnTo>
                        <a:pt x="74" y="42"/>
                      </a:lnTo>
                      <a:lnTo>
                        <a:pt x="74" y="92"/>
                      </a:lnTo>
                      <a:lnTo>
                        <a:pt x="0" y="35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BDC9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90" name="Freeform 203"/>
                <p:cNvSpPr>
                  <a:spLocks/>
                </p:cNvSpPr>
                <p:nvPr/>
              </p:nvSpPr>
              <p:spPr bwMode="auto">
                <a:xfrm>
                  <a:off x="1898" y="3258"/>
                  <a:ext cx="85" cy="64"/>
                </a:xfrm>
                <a:custGeom>
                  <a:avLst/>
                  <a:gdLst>
                    <a:gd name="T0" fmla="*/ 8 w 85"/>
                    <a:gd name="T1" fmla="*/ 0 h 64"/>
                    <a:gd name="T2" fmla="*/ 71 w 85"/>
                    <a:gd name="T3" fmla="*/ 11 h 64"/>
                    <a:gd name="T4" fmla="*/ 85 w 85"/>
                    <a:gd name="T5" fmla="*/ 64 h 64"/>
                    <a:gd name="T6" fmla="*/ 0 w 85"/>
                    <a:gd name="T7" fmla="*/ 35 h 64"/>
                    <a:gd name="T8" fmla="*/ 8 w 85"/>
                    <a:gd name="T9" fmla="*/ 0 h 64"/>
                    <a:gd name="T10" fmla="*/ 8 w 85"/>
                    <a:gd name="T11" fmla="*/ 0 h 6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5"/>
                    <a:gd name="T19" fmla="*/ 0 h 64"/>
                    <a:gd name="T20" fmla="*/ 85 w 85"/>
                    <a:gd name="T21" fmla="*/ 64 h 6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5" h="64">
                      <a:moveTo>
                        <a:pt x="8" y="0"/>
                      </a:moveTo>
                      <a:lnTo>
                        <a:pt x="71" y="11"/>
                      </a:lnTo>
                      <a:lnTo>
                        <a:pt x="85" y="64"/>
                      </a:lnTo>
                      <a:lnTo>
                        <a:pt x="0" y="3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8C5E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91" name="Freeform 204"/>
                <p:cNvSpPr>
                  <a:spLocks/>
                </p:cNvSpPr>
                <p:nvPr/>
              </p:nvSpPr>
              <p:spPr bwMode="auto">
                <a:xfrm>
                  <a:off x="1883" y="3289"/>
                  <a:ext cx="123" cy="81"/>
                </a:xfrm>
                <a:custGeom>
                  <a:avLst/>
                  <a:gdLst>
                    <a:gd name="T0" fmla="*/ 15 w 123"/>
                    <a:gd name="T1" fmla="*/ 0 h 81"/>
                    <a:gd name="T2" fmla="*/ 117 w 123"/>
                    <a:gd name="T3" fmla="*/ 33 h 81"/>
                    <a:gd name="T4" fmla="*/ 123 w 123"/>
                    <a:gd name="T5" fmla="*/ 67 h 81"/>
                    <a:gd name="T6" fmla="*/ 80 w 123"/>
                    <a:gd name="T7" fmla="*/ 74 h 81"/>
                    <a:gd name="T8" fmla="*/ 63 w 123"/>
                    <a:gd name="T9" fmla="*/ 41 h 81"/>
                    <a:gd name="T10" fmla="*/ 47 w 123"/>
                    <a:gd name="T11" fmla="*/ 46 h 81"/>
                    <a:gd name="T12" fmla="*/ 32 w 123"/>
                    <a:gd name="T13" fmla="*/ 81 h 81"/>
                    <a:gd name="T14" fmla="*/ 0 w 123"/>
                    <a:gd name="T15" fmla="*/ 46 h 81"/>
                    <a:gd name="T16" fmla="*/ 15 w 123"/>
                    <a:gd name="T17" fmla="*/ 0 h 81"/>
                    <a:gd name="T18" fmla="*/ 15 w 123"/>
                    <a:gd name="T19" fmla="*/ 0 h 8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23"/>
                    <a:gd name="T31" fmla="*/ 0 h 81"/>
                    <a:gd name="T32" fmla="*/ 123 w 123"/>
                    <a:gd name="T33" fmla="*/ 81 h 8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23" h="81">
                      <a:moveTo>
                        <a:pt x="15" y="0"/>
                      </a:moveTo>
                      <a:lnTo>
                        <a:pt x="117" y="33"/>
                      </a:lnTo>
                      <a:lnTo>
                        <a:pt x="123" y="67"/>
                      </a:lnTo>
                      <a:lnTo>
                        <a:pt x="80" y="74"/>
                      </a:lnTo>
                      <a:lnTo>
                        <a:pt x="63" y="41"/>
                      </a:lnTo>
                      <a:lnTo>
                        <a:pt x="47" y="46"/>
                      </a:lnTo>
                      <a:lnTo>
                        <a:pt x="32" y="81"/>
                      </a:lnTo>
                      <a:lnTo>
                        <a:pt x="0" y="46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6B59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92" name="Freeform 205"/>
                <p:cNvSpPr>
                  <a:spLocks/>
                </p:cNvSpPr>
                <p:nvPr/>
              </p:nvSpPr>
              <p:spPr bwMode="auto">
                <a:xfrm>
                  <a:off x="1909" y="3206"/>
                  <a:ext cx="67" cy="52"/>
                </a:xfrm>
                <a:custGeom>
                  <a:avLst/>
                  <a:gdLst>
                    <a:gd name="T0" fmla="*/ 0 w 67"/>
                    <a:gd name="T1" fmla="*/ 9 h 52"/>
                    <a:gd name="T2" fmla="*/ 47 w 67"/>
                    <a:gd name="T3" fmla="*/ 0 h 52"/>
                    <a:gd name="T4" fmla="*/ 67 w 67"/>
                    <a:gd name="T5" fmla="*/ 52 h 52"/>
                    <a:gd name="T6" fmla="*/ 23 w 67"/>
                    <a:gd name="T7" fmla="*/ 39 h 52"/>
                    <a:gd name="T8" fmla="*/ 0 w 67"/>
                    <a:gd name="T9" fmla="*/ 9 h 52"/>
                    <a:gd name="T10" fmla="*/ 0 w 67"/>
                    <a:gd name="T11" fmla="*/ 9 h 5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7"/>
                    <a:gd name="T19" fmla="*/ 0 h 52"/>
                    <a:gd name="T20" fmla="*/ 67 w 67"/>
                    <a:gd name="T21" fmla="*/ 52 h 5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7" h="52">
                      <a:moveTo>
                        <a:pt x="0" y="9"/>
                      </a:moveTo>
                      <a:lnTo>
                        <a:pt x="47" y="0"/>
                      </a:lnTo>
                      <a:lnTo>
                        <a:pt x="67" y="52"/>
                      </a:lnTo>
                      <a:lnTo>
                        <a:pt x="23" y="3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8C5E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93" name="Freeform 206"/>
                <p:cNvSpPr>
                  <a:spLocks/>
                </p:cNvSpPr>
                <p:nvPr/>
              </p:nvSpPr>
              <p:spPr bwMode="auto">
                <a:xfrm>
                  <a:off x="2052" y="3200"/>
                  <a:ext cx="68" cy="169"/>
                </a:xfrm>
                <a:custGeom>
                  <a:avLst/>
                  <a:gdLst>
                    <a:gd name="T0" fmla="*/ 15 w 68"/>
                    <a:gd name="T1" fmla="*/ 9 h 169"/>
                    <a:gd name="T2" fmla="*/ 0 w 68"/>
                    <a:gd name="T3" fmla="*/ 91 h 169"/>
                    <a:gd name="T4" fmla="*/ 0 w 68"/>
                    <a:gd name="T5" fmla="*/ 159 h 169"/>
                    <a:gd name="T6" fmla="*/ 39 w 68"/>
                    <a:gd name="T7" fmla="*/ 169 h 169"/>
                    <a:gd name="T8" fmla="*/ 48 w 68"/>
                    <a:gd name="T9" fmla="*/ 106 h 169"/>
                    <a:gd name="T10" fmla="*/ 68 w 68"/>
                    <a:gd name="T11" fmla="*/ 24 h 169"/>
                    <a:gd name="T12" fmla="*/ 63 w 68"/>
                    <a:gd name="T13" fmla="*/ 0 h 169"/>
                    <a:gd name="T14" fmla="*/ 15 w 68"/>
                    <a:gd name="T15" fmla="*/ 9 h 169"/>
                    <a:gd name="T16" fmla="*/ 15 w 68"/>
                    <a:gd name="T17" fmla="*/ 9 h 16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8"/>
                    <a:gd name="T28" fmla="*/ 0 h 169"/>
                    <a:gd name="T29" fmla="*/ 68 w 68"/>
                    <a:gd name="T30" fmla="*/ 169 h 16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8" h="169">
                      <a:moveTo>
                        <a:pt x="15" y="9"/>
                      </a:moveTo>
                      <a:lnTo>
                        <a:pt x="0" y="91"/>
                      </a:lnTo>
                      <a:lnTo>
                        <a:pt x="0" y="159"/>
                      </a:lnTo>
                      <a:lnTo>
                        <a:pt x="39" y="169"/>
                      </a:lnTo>
                      <a:lnTo>
                        <a:pt x="48" y="106"/>
                      </a:lnTo>
                      <a:lnTo>
                        <a:pt x="68" y="24"/>
                      </a:lnTo>
                      <a:lnTo>
                        <a:pt x="63" y="0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6C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94" name="Freeform 207"/>
                <p:cNvSpPr>
                  <a:spLocks/>
                </p:cNvSpPr>
                <p:nvPr/>
              </p:nvSpPr>
              <p:spPr bwMode="auto">
                <a:xfrm>
                  <a:off x="2068" y="3148"/>
                  <a:ext cx="63" cy="104"/>
                </a:xfrm>
                <a:custGeom>
                  <a:avLst/>
                  <a:gdLst>
                    <a:gd name="T0" fmla="*/ 63 w 63"/>
                    <a:gd name="T1" fmla="*/ 37 h 104"/>
                    <a:gd name="T2" fmla="*/ 54 w 63"/>
                    <a:gd name="T3" fmla="*/ 82 h 104"/>
                    <a:gd name="T4" fmla="*/ 0 w 63"/>
                    <a:gd name="T5" fmla="*/ 104 h 104"/>
                    <a:gd name="T6" fmla="*/ 0 w 63"/>
                    <a:gd name="T7" fmla="*/ 50 h 104"/>
                    <a:gd name="T8" fmla="*/ 0 w 63"/>
                    <a:gd name="T9" fmla="*/ 0 h 104"/>
                    <a:gd name="T10" fmla="*/ 60 w 63"/>
                    <a:gd name="T11" fmla="*/ 13 h 104"/>
                    <a:gd name="T12" fmla="*/ 63 w 63"/>
                    <a:gd name="T13" fmla="*/ 37 h 104"/>
                    <a:gd name="T14" fmla="*/ 63 w 63"/>
                    <a:gd name="T15" fmla="*/ 37 h 1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3"/>
                    <a:gd name="T25" fmla="*/ 0 h 104"/>
                    <a:gd name="T26" fmla="*/ 63 w 63"/>
                    <a:gd name="T27" fmla="*/ 104 h 1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3" h="104">
                      <a:moveTo>
                        <a:pt x="63" y="37"/>
                      </a:moveTo>
                      <a:lnTo>
                        <a:pt x="54" y="82"/>
                      </a:lnTo>
                      <a:lnTo>
                        <a:pt x="0" y="104"/>
                      </a:lnTo>
                      <a:lnTo>
                        <a:pt x="0" y="50"/>
                      </a:lnTo>
                      <a:lnTo>
                        <a:pt x="0" y="0"/>
                      </a:lnTo>
                      <a:lnTo>
                        <a:pt x="60" y="13"/>
                      </a:lnTo>
                      <a:lnTo>
                        <a:pt x="63" y="37"/>
                      </a:lnTo>
                      <a:close/>
                    </a:path>
                  </a:pathLst>
                </a:custGeom>
                <a:solidFill>
                  <a:srgbClr val="8575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95" name="Freeform 208"/>
                <p:cNvSpPr>
                  <a:spLocks/>
                </p:cNvSpPr>
                <p:nvPr/>
              </p:nvSpPr>
              <p:spPr bwMode="auto">
                <a:xfrm>
                  <a:off x="2070" y="3069"/>
                  <a:ext cx="121" cy="153"/>
                </a:xfrm>
                <a:custGeom>
                  <a:avLst/>
                  <a:gdLst>
                    <a:gd name="T0" fmla="*/ 54 w 121"/>
                    <a:gd name="T1" fmla="*/ 122 h 153"/>
                    <a:gd name="T2" fmla="*/ 32 w 121"/>
                    <a:gd name="T3" fmla="*/ 116 h 153"/>
                    <a:gd name="T4" fmla="*/ 0 w 121"/>
                    <a:gd name="T5" fmla="*/ 131 h 153"/>
                    <a:gd name="T6" fmla="*/ 4 w 121"/>
                    <a:gd name="T7" fmla="*/ 90 h 153"/>
                    <a:gd name="T8" fmla="*/ 11 w 121"/>
                    <a:gd name="T9" fmla="*/ 0 h 153"/>
                    <a:gd name="T10" fmla="*/ 69 w 121"/>
                    <a:gd name="T11" fmla="*/ 7 h 153"/>
                    <a:gd name="T12" fmla="*/ 61 w 121"/>
                    <a:gd name="T13" fmla="*/ 59 h 153"/>
                    <a:gd name="T14" fmla="*/ 61 w 121"/>
                    <a:gd name="T15" fmla="*/ 90 h 153"/>
                    <a:gd name="T16" fmla="*/ 98 w 121"/>
                    <a:gd name="T17" fmla="*/ 128 h 153"/>
                    <a:gd name="T18" fmla="*/ 121 w 121"/>
                    <a:gd name="T19" fmla="*/ 153 h 153"/>
                    <a:gd name="T20" fmla="*/ 106 w 121"/>
                    <a:gd name="T21" fmla="*/ 148 h 153"/>
                    <a:gd name="T22" fmla="*/ 54 w 121"/>
                    <a:gd name="T23" fmla="*/ 122 h 153"/>
                    <a:gd name="T24" fmla="*/ 54 w 121"/>
                    <a:gd name="T25" fmla="*/ 122 h 15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21"/>
                    <a:gd name="T40" fmla="*/ 0 h 153"/>
                    <a:gd name="T41" fmla="*/ 121 w 121"/>
                    <a:gd name="T42" fmla="*/ 153 h 15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21" h="153">
                      <a:moveTo>
                        <a:pt x="54" y="122"/>
                      </a:moveTo>
                      <a:lnTo>
                        <a:pt x="32" y="116"/>
                      </a:lnTo>
                      <a:lnTo>
                        <a:pt x="0" y="131"/>
                      </a:lnTo>
                      <a:lnTo>
                        <a:pt x="4" y="90"/>
                      </a:lnTo>
                      <a:lnTo>
                        <a:pt x="11" y="0"/>
                      </a:lnTo>
                      <a:lnTo>
                        <a:pt x="69" y="7"/>
                      </a:lnTo>
                      <a:lnTo>
                        <a:pt x="61" y="59"/>
                      </a:lnTo>
                      <a:lnTo>
                        <a:pt x="61" y="90"/>
                      </a:lnTo>
                      <a:lnTo>
                        <a:pt x="98" y="128"/>
                      </a:lnTo>
                      <a:lnTo>
                        <a:pt x="121" y="153"/>
                      </a:lnTo>
                      <a:lnTo>
                        <a:pt x="106" y="148"/>
                      </a:lnTo>
                      <a:lnTo>
                        <a:pt x="54" y="122"/>
                      </a:lnTo>
                      <a:close/>
                    </a:path>
                  </a:pathLst>
                </a:custGeom>
                <a:solidFill>
                  <a:srgbClr val="A69C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96" name="Freeform 209"/>
                <p:cNvSpPr>
                  <a:spLocks/>
                </p:cNvSpPr>
                <p:nvPr/>
              </p:nvSpPr>
              <p:spPr bwMode="auto">
                <a:xfrm>
                  <a:off x="2131" y="2861"/>
                  <a:ext cx="85" cy="87"/>
                </a:xfrm>
                <a:custGeom>
                  <a:avLst/>
                  <a:gdLst>
                    <a:gd name="T0" fmla="*/ 65 w 85"/>
                    <a:gd name="T1" fmla="*/ 43 h 87"/>
                    <a:gd name="T2" fmla="*/ 37 w 85"/>
                    <a:gd name="T3" fmla="*/ 87 h 87"/>
                    <a:gd name="T4" fmla="*/ 0 w 85"/>
                    <a:gd name="T5" fmla="*/ 73 h 87"/>
                    <a:gd name="T6" fmla="*/ 21 w 85"/>
                    <a:gd name="T7" fmla="*/ 0 h 87"/>
                    <a:gd name="T8" fmla="*/ 85 w 85"/>
                    <a:gd name="T9" fmla="*/ 2 h 87"/>
                    <a:gd name="T10" fmla="*/ 65 w 85"/>
                    <a:gd name="T11" fmla="*/ 43 h 87"/>
                    <a:gd name="T12" fmla="*/ 65 w 85"/>
                    <a:gd name="T13" fmla="*/ 43 h 8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5"/>
                    <a:gd name="T22" fmla="*/ 0 h 87"/>
                    <a:gd name="T23" fmla="*/ 85 w 85"/>
                    <a:gd name="T24" fmla="*/ 87 h 8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5" h="87">
                      <a:moveTo>
                        <a:pt x="65" y="43"/>
                      </a:moveTo>
                      <a:lnTo>
                        <a:pt x="37" y="87"/>
                      </a:lnTo>
                      <a:lnTo>
                        <a:pt x="0" y="73"/>
                      </a:lnTo>
                      <a:lnTo>
                        <a:pt x="21" y="0"/>
                      </a:lnTo>
                      <a:lnTo>
                        <a:pt x="85" y="2"/>
                      </a:lnTo>
                      <a:lnTo>
                        <a:pt x="65" y="43"/>
                      </a:lnTo>
                      <a:close/>
                    </a:path>
                  </a:pathLst>
                </a:custGeom>
                <a:solidFill>
                  <a:srgbClr val="A67A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97" name="Freeform 210"/>
                <p:cNvSpPr>
                  <a:spLocks/>
                </p:cNvSpPr>
                <p:nvPr/>
              </p:nvSpPr>
              <p:spPr bwMode="auto">
                <a:xfrm>
                  <a:off x="2039" y="2887"/>
                  <a:ext cx="139" cy="365"/>
                </a:xfrm>
                <a:custGeom>
                  <a:avLst/>
                  <a:gdLst>
                    <a:gd name="T0" fmla="*/ 139 w 139"/>
                    <a:gd name="T1" fmla="*/ 54 h 365"/>
                    <a:gd name="T2" fmla="*/ 103 w 139"/>
                    <a:gd name="T3" fmla="*/ 174 h 365"/>
                    <a:gd name="T4" fmla="*/ 100 w 139"/>
                    <a:gd name="T5" fmla="*/ 245 h 365"/>
                    <a:gd name="T6" fmla="*/ 92 w 139"/>
                    <a:gd name="T7" fmla="*/ 291 h 365"/>
                    <a:gd name="T8" fmla="*/ 83 w 139"/>
                    <a:gd name="T9" fmla="*/ 265 h 365"/>
                    <a:gd name="T10" fmla="*/ 83 w 139"/>
                    <a:gd name="T11" fmla="*/ 219 h 365"/>
                    <a:gd name="T12" fmla="*/ 53 w 139"/>
                    <a:gd name="T13" fmla="*/ 211 h 365"/>
                    <a:gd name="T14" fmla="*/ 53 w 139"/>
                    <a:gd name="T15" fmla="*/ 261 h 365"/>
                    <a:gd name="T16" fmla="*/ 39 w 139"/>
                    <a:gd name="T17" fmla="*/ 298 h 365"/>
                    <a:gd name="T18" fmla="*/ 39 w 139"/>
                    <a:gd name="T19" fmla="*/ 348 h 365"/>
                    <a:gd name="T20" fmla="*/ 28 w 139"/>
                    <a:gd name="T21" fmla="*/ 365 h 365"/>
                    <a:gd name="T22" fmla="*/ 24 w 139"/>
                    <a:gd name="T23" fmla="*/ 272 h 365"/>
                    <a:gd name="T24" fmla="*/ 28 w 139"/>
                    <a:gd name="T25" fmla="*/ 163 h 365"/>
                    <a:gd name="T26" fmla="*/ 0 w 139"/>
                    <a:gd name="T27" fmla="*/ 95 h 365"/>
                    <a:gd name="T28" fmla="*/ 5 w 139"/>
                    <a:gd name="T29" fmla="*/ 58 h 365"/>
                    <a:gd name="T30" fmla="*/ 35 w 139"/>
                    <a:gd name="T31" fmla="*/ 50 h 365"/>
                    <a:gd name="T32" fmla="*/ 76 w 139"/>
                    <a:gd name="T33" fmla="*/ 0 h 365"/>
                    <a:gd name="T34" fmla="*/ 109 w 139"/>
                    <a:gd name="T35" fmla="*/ 6 h 365"/>
                    <a:gd name="T36" fmla="*/ 139 w 139"/>
                    <a:gd name="T37" fmla="*/ 54 h 365"/>
                    <a:gd name="T38" fmla="*/ 139 w 139"/>
                    <a:gd name="T39" fmla="*/ 54 h 36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39"/>
                    <a:gd name="T61" fmla="*/ 0 h 365"/>
                    <a:gd name="T62" fmla="*/ 139 w 139"/>
                    <a:gd name="T63" fmla="*/ 365 h 36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39" h="365">
                      <a:moveTo>
                        <a:pt x="139" y="54"/>
                      </a:moveTo>
                      <a:lnTo>
                        <a:pt x="103" y="174"/>
                      </a:lnTo>
                      <a:lnTo>
                        <a:pt x="100" y="245"/>
                      </a:lnTo>
                      <a:lnTo>
                        <a:pt x="92" y="291"/>
                      </a:lnTo>
                      <a:lnTo>
                        <a:pt x="83" y="265"/>
                      </a:lnTo>
                      <a:lnTo>
                        <a:pt x="83" y="219"/>
                      </a:lnTo>
                      <a:lnTo>
                        <a:pt x="53" y="211"/>
                      </a:lnTo>
                      <a:lnTo>
                        <a:pt x="53" y="261"/>
                      </a:lnTo>
                      <a:lnTo>
                        <a:pt x="39" y="298"/>
                      </a:lnTo>
                      <a:lnTo>
                        <a:pt x="39" y="348"/>
                      </a:lnTo>
                      <a:lnTo>
                        <a:pt x="28" y="365"/>
                      </a:lnTo>
                      <a:lnTo>
                        <a:pt x="24" y="272"/>
                      </a:lnTo>
                      <a:lnTo>
                        <a:pt x="28" y="163"/>
                      </a:lnTo>
                      <a:lnTo>
                        <a:pt x="0" y="95"/>
                      </a:lnTo>
                      <a:lnTo>
                        <a:pt x="5" y="58"/>
                      </a:lnTo>
                      <a:lnTo>
                        <a:pt x="35" y="50"/>
                      </a:lnTo>
                      <a:lnTo>
                        <a:pt x="76" y="0"/>
                      </a:lnTo>
                      <a:lnTo>
                        <a:pt x="109" y="6"/>
                      </a:lnTo>
                      <a:lnTo>
                        <a:pt x="139" y="54"/>
                      </a:lnTo>
                      <a:close/>
                    </a:path>
                  </a:pathLst>
                </a:custGeom>
                <a:solidFill>
                  <a:srgbClr val="693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98" name="Freeform 211"/>
                <p:cNvSpPr>
                  <a:spLocks/>
                </p:cNvSpPr>
                <p:nvPr/>
              </p:nvSpPr>
              <p:spPr bwMode="auto">
                <a:xfrm>
                  <a:off x="1748" y="3039"/>
                  <a:ext cx="121" cy="200"/>
                </a:xfrm>
                <a:custGeom>
                  <a:avLst/>
                  <a:gdLst>
                    <a:gd name="T0" fmla="*/ 121 w 121"/>
                    <a:gd name="T1" fmla="*/ 46 h 200"/>
                    <a:gd name="T2" fmla="*/ 87 w 121"/>
                    <a:gd name="T3" fmla="*/ 85 h 200"/>
                    <a:gd name="T4" fmla="*/ 87 w 121"/>
                    <a:gd name="T5" fmla="*/ 154 h 200"/>
                    <a:gd name="T6" fmla="*/ 50 w 121"/>
                    <a:gd name="T7" fmla="*/ 176 h 200"/>
                    <a:gd name="T8" fmla="*/ 0 w 121"/>
                    <a:gd name="T9" fmla="*/ 200 h 200"/>
                    <a:gd name="T10" fmla="*/ 0 w 121"/>
                    <a:gd name="T11" fmla="*/ 78 h 200"/>
                    <a:gd name="T12" fmla="*/ 8 w 121"/>
                    <a:gd name="T13" fmla="*/ 0 h 200"/>
                    <a:gd name="T14" fmla="*/ 47 w 121"/>
                    <a:gd name="T15" fmla="*/ 8 h 200"/>
                    <a:gd name="T16" fmla="*/ 54 w 121"/>
                    <a:gd name="T17" fmla="*/ 24 h 200"/>
                    <a:gd name="T18" fmla="*/ 91 w 121"/>
                    <a:gd name="T19" fmla="*/ 30 h 200"/>
                    <a:gd name="T20" fmla="*/ 121 w 121"/>
                    <a:gd name="T21" fmla="*/ 46 h 200"/>
                    <a:gd name="T22" fmla="*/ 121 w 121"/>
                    <a:gd name="T23" fmla="*/ 46 h 20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21"/>
                    <a:gd name="T37" fmla="*/ 0 h 200"/>
                    <a:gd name="T38" fmla="*/ 121 w 121"/>
                    <a:gd name="T39" fmla="*/ 200 h 20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21" h="200">
                      <a:moveTo>
                        <a:pt x="121" y="46"/>
                      </a:moveTo>
                      <a:lnTo>
                        <a:pt x="87" y="85"/>
                      </a:lnTo>
                      <a:lnTo>
                        <a:pt x="87" y="154"/>
                      </a:lnTo>
                      <a:lnTo>
                        <a:pt x="50" y="176"/>
                      </a:lnTo>
                      <a:lnTo>
                        <a:pt x="0" y="200"/>
                      </a:lnTo>
                      <a:lnTo>
                        <a:pt x="0" y="78"/>
                      </a:lnTo>
                      <a:lnTo>
                        <a:pt x="8" y="0"/>
                      </a:lnTo>
                      <a:lnTo>
                        <a:pt x="47" y="8"/>
                      </a:lnTo>
                      <a:lnTo>
                        <a:pt x="54" y="24"/>
                      </a:lnTo>
                      <a:lnTo>
                        <a:pt x="91" y="30"/>
                      </a:lnTo>
                      <a:lnTo>
                        <a:pt x="121" y="46"/>
                      </a:lnTo>
                      <a:close/>
                    </a:path>
                  </a:pathLst>
                </a:custGeom>
                <a:solidFill>
                  <a:srgbClr val="693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499" name="Freeform 212"/>
                <p:cNvSpPr>
                  <a:spLocks/>
                </p:cNvSpPr>
                <p:nvPr/>
              </p:nvSpPr>
              <p:spPr bwMode="auto">
                <a:xfrm>
                  <a:off x="1739" y="2769"/>
                  <a:ext cx="159" cy="283"/>
                </a:xfrm>
                <a:custGeom>
                  <a:avLst/>
                  <a:gdLst>
                    <a:gd name="T0" fmla="*/ 52 w 159"/>
                    <a:gd name="T1" fmla="*/ 0 h 283"/>
                    <a:gd name="T2" fmla="*/ 115 w 159"/>
                    <a:gd name="T3" fmla="*/ 17 h 283"/>
                    <a:gd name="T4" fmla="*/ 156 w 159"/>
                    <a:gd name="T5" fmla="*/ 70 h 283"/>
                    <a:gd name="T6" fmla="*/ 159 w 159"/>
                    <a:gd name="T7" fmla="*/ 172 h 283"/>
                    <a:gd name="T8" fmla="*/ 115 w 159"/>
                    <a:gd name="T9" fmla="*/ 283 h 283"/>
                    <a:gd name="T10" fmla="*/ 52 w 159"/>
                    <a:gd name="T11" fmla="*/ 283 h 283"/>
                    <a:gd name="T12" fmla="*/ 0 w 159"/>
                    <a:gd name="T13" fmla="*/ 261 h 283"/>
                    <a:gd name="T14" fmla="*/ 0 w 159"/>
                    <a:gd name="T15" fmla="*/ 70 h 283"/>
                    <a:gd name="T16" fmla="*/ 8 w 159"/>
                    <a:gd name="T17" fmla="*/ 7 h 283"/>
                    <a:gd name="T18" fmla="*/ 52 w 159"/>
                    <a:gd name="T19" fmla="*/ 0 h 283"/>
                    <a:gd name="T20" fmla="*/ 52 w 159"/>
                    <a:gd name="T21" fmla="*/ 0 h 28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59"/>
                    <a:gd name="T34" fmla="*/ 0 h 283"/>
                    <a:gd name="T35" fmla="*/ 159 w 159"/>
                    <a:gd name="T36" fmla="*/ 283 h 28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59" h="283">
                      <a:moveTo>
                        <a:pt x="52" y="0"/>
                      </a:moveTo>
                      <a:lnTo>
                        <a:pt x="115" y="17"/>
                      </a:lnTo>
                      <a:lnTo>
                        <a:pt x="156" y="70"/>
                      </a:lnTo>
                      <a:lnTo>
                        <a:pt x="159" y="172"/>
                      </a:lnTo>
                      <a:lnTo>
                        <a:pt x="115" y="283"/>
                      </a:lnTo>
                      <a:lnTo>
                        <a:pt x="52" y="283"/>
                      </a:lnTo>
                      <a:lnTo>
                        <a:pt x="0" y="261"/>
                      </a:lnTo>
                      <a:lnTo>
                        <a:pt x="0" y="70"/>
                      </a:lnTo>
                      <a:lnTo>
                        <a:pt x="8" y="7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AD8A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500" name="Freeform 213"/>
                <p:cNvSpPr>
                  <a:spLocks/>
                </p:cNvSpPr>
                <p:nvPr/>
              </p:nvSpPr>
              <p:spPr bwMode="auto">
                <a:xfrm>
                  <a:off x="1802" y="2930"/>
                  <a:ext cx="67" cy="41"/>
                </a:xfrm>
                <a:custGeom>
                  <a:avLst/>
                  <a:gdLst>
                    <a:gd name="T0" fmla="*/ 67 w 67"/>
                    <a:gd name="T1" fmla="*/ 15 h 41"/>
                    <a:gd name="T2" fmla="*/ 44 w 67"/>
                    <a:gd name="T3" fmla="*/ 18 h 41"/>
                    <a:gd name="T4" fmla="*/ 17 w 67"/>
                    <a:gd name="T5" fmla="*/ 0 h 41"/>
                    <a:gd name="T6" fmla="*/ 0 w 67"/>
                    <a:gd name="T7" fmla="*/ 24 h 41"/>
                    <a:gd name="T8" fmla="*/ 59 w 67"/>
                    <a:gd name="T9" fmla="*/ 41 h 41"/>
                    <a:gd name="T10" fmla="*/ 67 w 67"/>
                    <a:gd name="T11" fmla="*/ 15 h 41"/>
                    <a:gd name="T12" fmla="*/ 67 w 67"/>
                    <a:gd name="T13" fmla="*/ 15 h 4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"/>
                    <a:gd name="T22" fmla="*/ 0 h 41"/>
                    <a:gd name="T23" fmla="*/ 67 w 67"/>
                    <a:gd name="T24" fmla="*/ 41 h 4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" h="41">
                      <a:moveTo>
                        <a:pt x="67" y="15"/>
                      </a:moveTo>
                      <a:lnTo>
                        <a:pt x="44" y="18"/>
                      </a:lnTo>
                      <a:lnTo>
                        <a:pt x="17" y="0"/>
                      </a:lnTo>
                      <a:lnTo>
                        <a:pt x="0" y="24"/>
                      </a:lnTo>
                      <a:lnTo>
                        <a:pt x="59" y="41"/>
                      </a:lnTo>
                      <a:lnTo>
                        <a:pt x="67" y="15"/>
                      </a:lnTo>
                      <a:close/>
                    </a:path>
                  </a:pathLst>
                </a:custGeom>
                <a:solidFill>
                  <a:srgbClr val="BF66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218501" name="Freeform 214"/>
                <p:cNvSpPr>
                  <a:spLocks/>
                </p:cNvSpPr>
                <p:nvPr/>
              </p:nvSpPr>
              <p:spPr bwMode="auto">
                <a:xfrm>
                  <a:off x="1732" y="2978"/>
                  <a:ext cx="144" cy="132"/>
                </a:xfrm>
                <a:custGeom>
                  <a:avLst/>
                  <a:gdLst>
                    <a:gd name="T0" fmla="*/ 77 w 144"/>
                    <a:gd name="T1" fmla="*/ 0 h 132"/>
                    <a:gd name="T2" fmla="*/ 63 w 144"/>
                    <a:gd name="T3" fmla="*/ 48 h 132"/>
                    <a:gd name="T4" fmla="*/ 116 w 144"/>
                    <a:gd name="T5" fmla="*/ 69 h 132"/>
                    <a:gd name="T6" fmla="*/ 144 w 144"/>
                    <a:gd name="T7" fmla="*/ 115 h 132"/>
                    <a:gd name="T8" fmla="*/ 100 w 144"/>
                    <a:gd name="T9" fmla="*/ 91 h 132"/>
                    <a:gd name="T10" fmla="*/ 52 w 144"/>
                    <a:gd name="T11" fmla="*/ 132 h 132"/>
                    <a:gd name="T12" fmla="*/ 59 w 144"/>
                    <a:gd name="T13" fmla="*/ 96 h 132"/>
                    <a:gd name="T14" fmla="*/ 31 w 144"/>
                    <a:gd name="T15" fmla="*/ 85 h 132"/>
                    <a:gd name="T16" fmla="*/ 7 w 144"/>
                    <a:gd name="T17" fmla="*/ 130 h 132"/>
                    <a:gd name="T18" fmla="*/ 0 w 144"/>
                    <a:gd name="T19" fmla="*/ 24 h 132"/>
                    <a:gd name="T20" fmla="*/ 31 w 144"/>
                    <a:gd name="T21" fmla="*/ 24 h 132"/>
                    <a:gd name="T22" fmla="*/ 77 w 144"/>
                    <a:gd name="T23" fmla="*/ 0 h 132"/>
                    <a:gd name="T24" fmla="*/ 77 w 144"/>
                    <a:gd name="T25" fmla="*/ 0 h 13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4"/>
                    <a:gd name="T40" fmla="*/ 0 h 132"/>
                    <a:gd name="T41" fmla="*/ 144 w 144"/>
                    <a:gd name="T42" fmla="*/ 132 h 13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4" h="132">
                      <a:moveTo>
                        <a:pt x="77" y="0"/>
                      </a:moveTo>
                      <a:lnTo>
                        <a:pt x="63" y="48"/>
                      </a:lnTo>
                      <a:lnTo>
                        <a:pt x="116" y="69"/>
                      </a:lnTo>
                      <a:lnTo>
                        <a:pt x="144" y="115"/>
                      </a:lnTo>
                      <a:lnTo>
                        <a:pt x="100" y="91"/>
                      </a:lnTo>
                      <a:lnTo>
                        <a:pt x="52" y="132"/>
                      </a:lnTo>
                      <a:lnTo>
                        <a:pt x="59" y="96"/>
                      </a:lnTo>
                      <a:lnTo>
                        <a:pt x="31" y="85"/>
                      </a:lnTo>
                      <a:lnTo>
                        <a:pt x="7" y="130"/>
                      </a:lnTo>
                      <a:lnTo>
                        <a:pt x="0" y="24"/>
                      </a:lnTo>
                      <a:lnTo>
                        <a:pt x="31" y="24"/>
                      </a:lnTo>
                      <a:lnTo>
                        <a:pt x="77" y="0"/>
                      </a:lnTo>
                      <a:close/>
                    </a:path>
                  </a:pathLst>
                </a:custGeom>
                <a:solidFill>
                  <a:srgbClr val="8C5E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zh-TW" altLang="en-US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218123" name="Freeform 216"/>
              <p:cNvSpPr>
                <a:spLocks/>
              </p:cNvSpPr>
              <p:nvPr/>
            </p:nvSpPr>
            <p:spPr bwMode="auto">
              <a:xfrm>
                <a:off x="1734" y="2867"/>
                <a:ext cx="75" cy="117"/>
              </a:xfrm>
              <a:custGeom>
                <a:avLst/>
                <a:gdLst>
                  <a:gd name="T0" fmla="*/ 0 w 75"/>
                  <a:gd name="T1" fmla="*/ 0 h 117"/>
                  <a:gd name="T2" fmla="*/ 27 w 75"/>
                  <a:gd name="T3" fmla="*/ 41 h 117"/>
                  <a:gd name="T4" fmla="*/ 75 w 75"/>
                  <a:gd name="T5" fmla="*/ 46 h 117"/>
                  <a:gd name="T6" fmla="*/ 44 w 75"/>
                  <a:gd name="T7" fmla="*/ 67 h 117"/>
                  <a:gd name="T8" fmla="*/ 66 w 75"/>
                  <a:gd name="T9" fmla="*/ 96 h 117"/>
                  <a:gd name="T10" fmla="*/ 35 w 75"/>
                  <a:gd name="T11" fmla="*/ 117 h 117"/>
                  <a:gd name="T12" fmla="*/ 5 w 75"/>
                  <a:gd name="T13" fmla="*/ 85 h 117"/>
                  <a:gd name="T14" fmla="*/ 0 w 75"/>
                  <a:gd name="T15" fmla="*/ 0 h 117"/>
                  <a:gd name="T16" fmla="*/ 0 w 75"/>
                  <a:gd name="T17" fmla="*/ 0 h 1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5"/>
                  <a:gd name="T28" fmla="*/ 0 h 117"/>
                  <a:gd name="T29" fmla="*/ 75 w 75"/>
                  <a:gd name="T30" fmla="*/ 117 h 1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5" h="117">
                    <a:moveTo>
                      <a:pt x="0" y="0"/>
                    </a:moveTo>
                    <a:lnTo>
                      <a:pt x="27" y="41"/>
                    </a:lnTo>
                    <a:lnTo>
                      <a:pt x="75" y="46"/>
                    </a:lnTo>
                    <a:lnTo>
                      <a:pt x="44" y="67"/>
                    </a:lnTo>
                    <a:lnTo>
                      <a:pt x="66" y="96"/>
                    </a:lnTo>
                    <a:lnTo>
                      <a:pt x="35" y="117"/>
                    </a:lnTo>
                    <a:lnTo>
                      <a:pt x="5" y="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5E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24" name="Freeform 217"/>
              <p:cNvSpPr>
                <a:spLocks/>
              </p:cNvSpPr>
              <p:nvPr/>
            </p:nvSpPr>
            <p:spPr bwMode="auto">
              <a:xfrm>
                <a:off x="1761" y="2863"/>
                <a:ext cx="367" cy="1178"/>
              </a:xfrm>
              <a:custGeom>
                <a:avLst/>
                <a:gdLst>
                  <a:gd name="T0" fmla="*/ 141 w 367"/>
                  <a:gd name="T1" fmla="*/ 0 h 1178"/>
                  <a:gd name="T2" fmla="*/ 152 w 367"/>
                  <a:gd name="T3" fmla="*/ 82 h 1178"/>
                  <a:gd name="T4" fmla="*/ 152 w 367"/>
                  <a:gd name="T5" fmla="*/ 178 h 1178"/>
                  <a:gd name="T6" fmla="*/ 161 w 367"/>
                  <a:gd name="T7" fmla="*/ 258 h 1178"/>
                  <a:gd name="T8" fmla="*/ 146 w 367"/>
                  <a:gd name="T9" fmla="*/ 404 h 1178"/>
                  <a:gd name="T10" fmla="*/ 154 w 367"/>
                  <a:gd name="T11" fmla="*/ 500 h 1178"/>
                  <a:gd name="T12" fmla="*/ 195 w 367"/>
                  <a:gd name="T13" fmla="*/ 667 h 1178"/>
                  <a:gd name="T14" fmla="*/ 213 w 367"/>
                  <a:gd name="T15" fmla="*/ 852 h 1178"/>
                  <a:gd name="T16" fmla="*/ 248 w 367"/>
                  <a:gd name="T17" fmla="*/ 759 h 1178"/>
                  <a:gd name="T18" fmla="*/ 261 w 367"/>
                  <a:gd name="T19" fmla="*/ 718 h 1178"/>
                  <a:gd name="T20" fmla="*/ 265 w 367"/>
                  <a:gd name="T21" fmla="*/ 602 h 1178"/>
                  <a:gd name="T22" fmla="*/ 300 w 367"/>
                  <a:gd name="T23" fmla="*/ 602 h 1178"/>
                  <a:gd name="T24" fmla="*/ 298 w 367"/>
                  <a:gd name="T25" fmla="*/ 576 h 1178"/>
                  <a:gd name="T26" fmla="*/ 285 w 367"/>
                  <a:gd name="T27" fmla="*/ 552 h 1178"/>
                  <a:gd name="T28" fmla="*/ 285 w 367"/>
                  <a:gd name="T29" fmla="*/ 500 h 1178"/>
                  <a:gd name="T30" fmla="*/ 302 w 367"/>
                  <a:gd name="T31" fmla="*/ 482 h 1178"/>
                  <a:gd name="T32" fmla="*/ 324 w 367"/>
                  <a:gd name="T33" fmla="*/ 476 h 1178"/>
                  <a:gd name="T34" fmla="*/ 346 w 367"/>
                  <a:gd name="T35" fmla="*/ 367 h 1178"/>
                  <a:gd name="T36" fmla="*/ 367 w 367"/>
                  <a:gd name="T37" fmla="*/ 326 h 1178"/>
                  <a:gd name="T38" fmla="*/ 363 w 367"/>
                  <a:gd name="T39" fmla="*/ 391 h 1178"/>
                  <a:gd name="T40" fmla="*/ 350 w 367"/>
                  <a:gd name="T41" fmla="*/ 511 h 1178"/>
                  <a:gd name="T42" fmla="*/ 344 w 367"/>
                  <a:gd name="T43" fmla="*/ 580 h 1178"/>
                  <a:gd name="T44" fmla="*/ 302 w 367"/>
                  <a:gd name="T45" fmla="*/ 635 h 1178"/>
                  <a:gd name="T46" fmla="*/ 294 w 367"/>
                  <a:gd name="T47" fmla="*/ 711 h 1178"/>
                  <a:gd name="T48" fmla="*/ 331 w 367"/>
                  <a:gd name="T49" fmla="*/ 696 h 1178"/>
                  <a:gd name="T50" fmla="*/ 331 w 367"/>
                  <a:gd name="T51" fmla="*/ 720 h 1178"/>
                  <a:gd name="T52" fmla="*/ 307 w 367"/>
                  <a:gd name="T53" fmla="*/ 733 h 1178"/>
                  <a:gd name="T54" fmla="*/ 276 w 367"/>
                  <a:gd name="T55" fmla="*/ 781 h 1178"/>
                  <a:gd name="T56" fmla="*/ 269 w 367"/>
                  <a:gd name="T57" fmla="*/ 804 h 1178"/>
                  <a:gd name="T58" fmla="*/ 291 w 367"/>
                  <a:gd name="T59" fmla="*/ 833 h 1178"/>
                  <a:gd name="T60" fmla="*/ 270 w 367"/>
                  <a:gd name="T61" fmla="*/ 942 h 1178"/>
                  <a:gd name="T62" fmla="*/ 228 w 367"/>
                  <a:gd name="T63" fmla="*/ 991 h 1178"/>
                  <a:gd name="T64" fmla="*/ 198 w 367"/>
                  <a:gd name="T65" fmla="*/ 1050 h 1178"/>
                  <a:gd name="T66" fmla="*/ 180 w 367"/>
                  <a:gd name="T67" fmla="*/ 1131 h 1178"/>
                  <a:gd name="T68" fmla="*/ 248 w 367"/>
                  <a:gd name="T69" fmla="*/ 1148 h 1178"/>
                  <a:gd name="T70" fmla="*/ 282 w 367"/>
                  <a:gd name="T71" fmla="*/ 1153 h 1178"/>
                  <a:gd name="T72" fmla="*/ 298 w 367"/>
                  <a:gd name="T73" fmla="*/ 1166 h 1178"/>
                  <a:gd name="T74" fmla="*/ 246 w 367"/>
                  <a:gd name="T75" fmla="*/ 1178 h 1178"/>
                  <a:gd name="T76" fmla="*/ 0 w 367"/>
                  <a:gd name="T77" fmla="*/ 1163 h 1178"/>
                  <a:gd name="T78" fmla="*/ 145 w 367"/>
                  <a:gd name="T79" fmla="*/ 848 h 1178"/>
                  <a:gd name="T80" fmla="*/ 119 w 367"/>
                  <a:gd name="T81" fmla="*/ 663 h 1178"/>
                  <a:gd name="T82" fmla="*/ 98 w 367"/>
                  <a:gd name="T83" fmla="*/ 572 h 1178"/>
                  <a:gd name="T84" fmla="*/ 87 w 367"/>
                  <a:gd name="T85" fmla="*/ 507 h 1178"/>
                  <a:gd name="T86" fmla="*/ 93 w 367"/>
                  <a:gd name="T87" fmla="*/ 387 h 1178"/>
                  <a:gd name="T88" fmla="*/ 100 w 367"/>
                  <a:gd name="T89" fmla="*/ 259 h 1178"/>
                  <a:gd name="T90" fmla="*/ 108 w 367"/>
                  <a:gd name="T91" fmla="*/ 217 h 1178"/>
                  <a:gd name="T92" fmla="*/ 69 w 367"/>
                  <a:gd name="T93" fmla="*/ 167 h 1178"/>
                  <a:gd name="T94" fmla="*/ 74 w 367"/>
                  <a:gd name="T95" fmla="*/ 135 h 1178"/>
                  <a:gd name="T96" fmla="*/ 100 w 367"/>
                  <a:gd name="T97" fmla="*/ 121 h 1178"/>
                  <a:gd name="T98" fmla="*/ 102 w 367"/>
                  <a:gd name="T99" fmla="*/ 60 h 1178"/>
                  <a:gd name="T100" fmla="*/ 93 w 367"/>
                  <a:gd name="T101" fmla="*/ 4 h 1178"/>
                  <a:gd name="T102" fmla="*/ 124 w 367"/>
                  <a:gd name="T103" fmla="*/ 4 h 1178"/>
                  <a:gd name="T104" fmla="*/ 141 w 367"/>
                  <a:gd name="T105" fmla="*/ 0 h 1178"/>
                  <a:gd name="T106" fmla="*/ 141 w 367"/>
                  <a:gd name="T107" fmla="*/ 0 h 117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67"/>
                  <a:gd name="T163" fmla="*/ 0 h 1178"/>
                  <a:gd name="T164" fmla="*/ 367 w 367"/>
                  <a:gd name="T165" fmla="*/ 1178 h 117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67" h="1178">
                    <a:moveTo>
                      <a:pt x="141" y="0"/>
                    </a:moveTo>
                    <a:lnTo>
                      <a:pt x="152" y="82"/>
                    </a:lnTo>
                    <a:lnTo>
                      <a:pt x="152" y="178"/>
                    </a:lnTo>
                    <a:lnTo>
                      <a:pt x="161" y="258"/>
                    </a:lnTo>
                    <a:lnTo>
                      <a:pt x="146" y="404"/>
                    </a:lnTo>
                    <a:lnTo>
                      <a:pt x="154" y="500"/>
                    </a:lnTo>
                    <a:lnTo>
                      <a:pt x="195" y="667"/>
                    </a:lnTo>
                    <a:lnTo>
                      <a:pt x="213" y="852"/>
                    </a:lnTo>
                    <a:lnTo>
                      <a:pt x="248" y="759"/>
                    </a:lnTo>
                    <a:lnTo>
                      <a:pt x="261" y="718"/>
                    </a:lnTo>
                    <a:lnTo>
                      <a:pt x="265" y="602"/>
                    </a:lnTo>
                    <a:lnTo>
                      <a:pt x="300" y="602"/>
                    </a:lnTo>
                    <a:lnTo>
                      <a:pt x="298" y="576"/>
                    </a:lnTo>
                    <a:lnTo>
                      <a:pt x="285" y="552"/>
                    </a:lnTo>
                    <a:lnTo>
                      <a:pt x="285" y="500"/>
                    </a:lnTo>
                    <a:lnTo>
                      <a:pt x="302" y="482"/>
                    </a:lnTo>
                    <a:lnTo>
                      <a:pt x="324" y="476"/>
                    </a:lnTo>
                    <a:lnTo>
                      <a:pt x="346" y="367"/>
                    </a:lnTo>
                    <a:lnTo>
                      <a:pt x="367" y="326"/>
                    </a:lnTo>
                    <a:lnTo>
                      <a:pt x="363" y="391"/>
                    </a:lnTo>
                    <a:lnTo>
                      <a:pt x="350" y="511"/>
                    </a:lnTo>
                    <a:lnTo>
                      <a:pt x="344" y="580"/>
                    </a:lnTo>
                    <a:lnTo>
                      <a:pt x="302" y="635"/>
                    </a:lnTo>
                    <a:lnTo>
                      <a:pt x="294" y="711"/>
                    </a:lnTo>
                    <a:lnTo>
                      <a:pt x="331" y="696"/>
                    </a:lnTo>
                    <a:lnTo>
                      <a:pt x="331" y="720"/>
                    </a:lnTo>
                    <a:lnTo>
                      <a:pt x="307" y="733"/>
                    </a:lnTo>
                    <a:lnTo>
                      <a:pt x="276" y="781"/>
                    </a:lnTo>
                    <a:lnTo>
                      <a:pt x="269" y="804"/>
                    </a:lnTo>
                    <a:lnTo>
                      <a:pt x="291" y="833"/>
                    </a:lnTo>
                    <a:lnTo>
                      <a:pt x="270" y="942"/>
                    </a:lnTo>
                    <a:lnTo>
                      <a:pt x="228" y="991"/>
                    </a:lnTo>
                    <a:lnTo>
                      <a:pt x="198" y="1050"/>
                    </a:lnTo>
                    <a:lnTo>
                      <a:pt x="180" y="1131"/>
                    </a:lnTo>
                    <a:lnTo>
                      <a:pt x="248" y="1148"/>
                    </a:lnTo>
                    <a:lnTo>
                      <a:pt x="282" y="1153"/>
                    </a:lnTo>
                    <a:lnTo>
                      <a:pt x="298" y="1166"/>
                    </a:lnTo>
                    <a:lnTo>
                      <a:pt x="246" y="1178"/>
                    </a:lnTo>
                    <a:lnTo>
                      <a:pt x="0" y="1163"/>
                    </a:lnTo>
                    <a:lnTo>
                      <a:pt x="145" y="848"/>
                    </a:lnTo>
                    <a:lnTo>
                      <a:pt x="119" y="663"/>
                    </a:lnTo>
                    <a:lnTo>
                      <a:pt x="98" y="572"/>
                    </a:lnTo>
                    <a:lnTo>
                      <a:pt x="87" y="507"/>
                    </a:lnTo>
                    <a:lnTo>
                      <a:pt x="93" y="387"/>
                    </a:lnTo>
                    <a:lnTo>
                      <a:pt x="100" y="259"/>
                    </a:lnTo>
                    <a:lnTo>
                      <a:pt x="108" y="217"/>
                    </a:lnTo>
                    <a:lnTo>
                      <a:pt x="69" y="167"/>
                    </a:lnTo>
                    <a:lnTo>
                      <a:pt x="74" y="135"/>
                    </a:lnTo>
                    <a:lnTo>
                      <a:pt x="100" y="121"/>
                    </a:lnTo>
                    <a:lnTo>
                      <a:pt x="102" y="60"/>
                    </a:lnTo>
                    <a:lnTo>
                      <a:pt x="93" y="4"/>
                    </a:lnTo>
                    <a:lnTo>
                      <a:pt x="124" y="4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5C47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25" name="Freeform 218"/>
              <p:cNvSpPr>
                <a:spLocks/>
              </p:cNvSpPr>
              <p:nvPr/>
            </p:nvSpPr>
            <p:spPr bwMode="auto">
              <a:xfrm>
                <a:off x="1848" y="2754"/>
                <a:ext cx="54" cy="78"/>
              </a:xfrm>
              <a:custGeom>
                <a:avLst/>
                <a:gdLst>
                  <a:gd name="T0" fmla="*/ 28 w 54"/>
                  <a:gd name="T1" fmla="*/ 0 h 78"/>
                  <a:gd name="T2" fmla="*/ 54 w 54"/>
                  <a:gd name="T3" fmla="*/ 78 h 78"/>
                  <a:gd name="T4" fmla="*/ 0 w 54"/>
                  <a:gd name="T5" fmla="*/ 78 h 78"/>
                  <a:gd name="T6" fmla="*/ 6 w 54"/>
                  <a:gd name="T7" fmla="*/ 0 h 78"/>
                  <a:gd name="T8" fmla="*/ 28 w 54"/>
                  <a:gd name="T9" fmla="*/ 0 h 78"/>
                  <a:gd name="T10" fmla="*/ 28 w 54"/>
                  <a:gd name="T11" fmla="*/ 0 h 7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78"/>
                  <a:gd name="T20" fmla="*/ 54 w 54"/>
                  <a:gd name="T21" fmla="*/ 78 h 7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78">
                    <a:moveTo>
                      <a:pt x="28" y="0"/>
                    </a:moveTo>
                    <a:lnTo>
                      <a:pt x="54" y="78"/>
                    </a:lnTo>
                    <a:lnTo>
                      <a:pt x="0" y="78"/>
                    </a:lnTo>
                    <a:lnTo>
                      <a:pt x="6" y="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8A82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26" name="Freeform 219"/>
              <p:cNvSpPr>
                <a:spLocks/>
              </p:cNvSpPr>
              <p:nvPr/>
            </p:nvSpPr>
            <p:spPr bwMode="auto">
              <a:xfrm>
                <a:off x="1946" y="2776"/>
                <a:ext cx="122" cy="132"/>
              </a:xfrm>
              <a:custGeom>
                <a:avLst/>
                <a:gdLst>
                  <a:gd name="T0" fmla="*/ 61 w 122"/>
                  <a:gd name="T1" fmla="*/ 0 h 132"/>
                  <a:gd name="T2" fmla="*/ 87 w 122"/>
                  <a:gd name="T3" fmla="*/ 4 h 132"/>
                  <a:gd name="T4" fmla="*/ 117 w 122"/>
                  <a:gd name="T5" fmla="*/ 58 h 132"/>
                  <a:gd name="T6" fmla="*/ 122 w 122"/>
                  <a:gd name="T7" fmla="*/ 124 h 132"/>
                  <a:gd name="T8" fmla="*/ 87 w 122"/>
                  <a:gd name="T9" fmla="*/ 132 h 132"/>
                  <a:gd name="T10" fmla="*/ 87 w 122"/>
                  <a:gd name="T11" fmla="*/ 102 h 132"/>
                  <a:gd name="T12" fmla="*/ 61 w 122"/>
                  <a:gd name="T13" fmla="*/ 102 h 132"/>
                  <a:gd name="T14" fmla="*/ 52 w 122"/>
                  <a:gd name="T15" fmla="*/ 80 h 132"/>
                  <a:gd name="T16" fmla="*/ 0 w 122"/>
                  <a:gd name="T17" fmla="*/ 73 h 132"/>
                  <a:gd name="T18" fmla="*/ 19 w 122"/>
                  <a:gd name="T19" fmla="*/ 24 h 132"/>
                  <a:gd name="T20" fmla="*/ 61 w 122"/>
                  <a:gd name="T21" fmla="*/ 0 h 132"/>
                  <a:gd name="T22" fmla="*/ 61 w 122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2"/>
                  <a:gd name="T37" fmla="*/ 0 h 132"/>
                  <a:gd name="T38" fmla="*/ 122 w 122"/>
                  <a:gd name="T39" fmla="*/ 132 h 13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2" h="132">
                    <a:moveTo>
                      <a:pt x="61" y="0"/>
                    </a:moveTo>
                    <a:lnTo>
                      <a:pt x="87" y="4"/>
                    </a:lnTo>
                    <a:lnTo>
                      <a:pt x="117" y="58"/>
                    </a:lnTo>
                    <a:lnTo>
                      <a:pt x="122" y="124"/>
                    </a:lnTo>
                    <a:lnTo>
                      <a:pt x="87" y="132"/>
                    </a:lnTo>
                    <a:lnTo>
                      <a:pt x="87" y="102"/>
                    </a:lnTo>
                    <a:lnTo>
                      <a:pt x="61" y="102"/>
                    </a:lnTo>
                    <a:lnTo>
                      <a:pt x="52" y="80"/>
                    </a:lnTo>
                    <a:lnTo>
                      <a:pt x="0" y="73"/>
                    </a:lnTo>
                    <a:lnTo>
                      <a:pt x="19" y="2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9E85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27" name="Freeform 220"/>
              <p:cNvSpPr>
                <a:spLocks/>
              </p:cNvSpPr>
              <p:nvPr/>
            </p:nvSpPr>
            <p:spPr bwMode="auto">
              <a:xfrm>
                <a:off x="1893" y="2763"/>
                <a:ext cx="146" cy="189"/>
              </a:xfrm>
              <a:custGeom>
                <a:avLst/>
                <a:gdLst>
                  <a:gd name="T0" fmla="*/ 133 w 146"/>
                  <a:gd name="T1" fmla="*/ 24 h 189"/>
                  <a:gd name="T2" fmla="*/ 146 w 146"/>
                  <a:gd name="T3" fmla="*/ 0 h 189"/>
                  <a:gd name="T4" fmla="*/ 124 w 146"/>
                  <a:gd name="T5" fmla="*/ 6 h 189"/>
                  <a:gd name="T6" fmla="*/ 77 w 146"/>
                  <a:gd name="T7" fmla="*/ 6 h 189"/>
                  <a:gd name="T8" fmla="*/ 70 w 146"/>
                  <a:gd name="T9" fmla="*/ 28 h 189"/>
                  <a:gd name="T10" fmla="*/ 51 w 146"/>
                  <a:gd name="T11" fmla="*/ 17 h 189"/>
                  <a:gd name="T12" fmla="*/ 14 w 146"/>
                  <a:gd name="T13" fmla="*/ 17 h 189"/>
                  <a:gd name="T14" fmla="*/ 37 w 146"/>
                  <a:gd name="T15" fmla="*/ 47 h 189"/>
                  <a:gd name="T16" fmla="*/ 0 w 146"/>
                  <a:gd name="T17" fmla="*/ 63 h 189"/>
                  <a:gd name="T18" fmla="*/ 5 w 146"/>
                  <a:gd name="T19" fmla="*/ 143 h 189"/>
                  <a:gd name="T20" fmla="*/ 20 w 146"/>
                  <a:gd name="T21" fmla="*/ 182 h 189"/>
                  <a:gd name="T22" fmla="*/ 53 w 146"/>
                  <a:gd name="T23" fmla="*/ 189 h 189"/>
                  <a:gd name="T24" fmla="*/ 72 w 146"/>
                  <a:gd name="T25" fmla="*/ 150 h 189"/>
                  <a:gd name="T26" fmla="*/ 116 w 146"/>
                  <a:gd name="T27" fmla="*/ 145 h 189"/>
                  <a:gd name="T28" fmla="*/ 72 w 146"/>
                  <a:gd name="T29" fmla="*/ 124 h 189"/>
                  <a:gd name="T30" fmla="*/ 70 w 146"/>
                  <a:gd name="T31" fmla="*/ 89 h 189"/>
                  <a:gd name="T32" fmla="*/ 107 w 146"/>
                  <a:gd name="T33" fmla="*/ 39 h 189"/>
                  <a:gd name="T34" fmla="*/ 133 w 146"/>
                  <a:gd name="T35" fmla="*/ 24 h 189"/>
                  <a:gd name="T36" fmla="*/ 133 w 146"/>
                  <a:gd name="T37" fmla="*/ 24 h 1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6"/>
                  <a:gd name="T58" fmla="*/ 0 h 189"/>
                  <a:gd name="T59" fmla="*/ 146 w 146"/>
                  <a:gd name="T60" fmla="*/ 189 h 18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6" h="189">
                    <a:moveTo>
                      <a:pt x="133" y="24"/>
                    </a:moveTo>
                    <a:lnTo>
                      <a:pt x="146" y="0"/>
                    </a:lnTo>
                    <a:lnTo>
                      <a:pt x="124" y="6"/>
                    </a:lnTo>
                    <a:lnTo>
                      <a:pt x="77" y="6"/>
                    </a:lnTo>
                    <a:lnTo>
                      <a:pt x="70" y="28"/>
                    </a:lnTo>
                    <a:lnTo>
                      <a:pt x="51" y="17"/>
                    </a:lnTo>
                    <a:lnTo>
                      <a:pt x="14" y="17"/>
                    </a:lnTo>
                    <a:lnTo>
                      <a:pt x="37" y="47"/>
                    </a:lnTo>
                    <a:lnTo>
                      <a:pt x="0" y="63"/>
                    </a:lnTo>
                    <a:lnTo>
                      <a:pt x="5" y="143"/>
                    </a:lnTo>
                    <a:lnTo>
                      <a:pt x="20" y="182"/>
                    </a:lnTo>
                    <a:lnTo>
                      <a:pt x="53" y="189"/>
                    </a:lnTo>
                    <a:lnTo>
                      <a:pt x="72" y="150"/>
                    </a:lnTo>
                    <a:lnTo>
                      <a:pt x="116" y="145"/>
                    </a:lnTo>
                    <a:lnTo>
                      <a:pt x="72" y="124"/>
                    </a:lnTo>
                    <a:lnTo>
                      <a:pt x="70" y="89"/>
                    </a:lnTo>
                    <a:lnTo>
                      <a:pt x="107" y="39"/>
                    </a:lnTo>
                    <a:lnTo>
                      <a:pt x="133" y="24"/>
                    </a:lnTo>
                    <a:close/>
                  </a:path>
                </a:pathLst>
              </a:custGeom>
              <a:solidFill>
                <a:srgbClr val="B39C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28" name="Freeform 221"/>
              <p:cNvSpPr>
                <a:spLocks/>
              </p:cNvSpPr>
              <p:nvPr/>
            </p:nvSpPr>
            <p:spPr bwMode="auto">
              <a:xfrm>
                <a:off x="2209" y="2427"/>
                <a:ext cx="126" cy="136"/>
              </a:xfrm>
              <a:custGeom>
                <a:avLst/>
                <a:gdLst>
                  <a:gd name="T0" fmla="*/ 100 w 126"/>
                  <a:gd name="T1" fmla="*/ 20 h 136"/>
                  <a:gd name="T2" fmla="*/ 100 w 126"/>
                  <a:gd name="T3" fmla="*/ 50 h 136"/>
                  <a:gd name="T4" fmla="*/ 126 w 126"/>
                  <a:gd name="T5" fmla="*/ 74 h 136"/>
                  <a:gd name="T6" fmla="*/ 81 w 126"/>
                  <a:gd name="T7" fmla="*/ 127 h 136"/>
                  <a:gd name="T8" fmla="*/ 50 w 126"/>
                  <a:gd name="T9" fmla="*/ 127 h 136"/>
                  <a:gd name="T10" fmla="*/ 19 w 126"/>
                  <a:gd name="T11" fmla="*/ 136 h 136"/>
                  <a:gd name="T12" fmla="*/ 0 w 126"/>
                  <a:gd name="T13" fmla="*/ 122 h 136"/>
                  <a:gd name="T14" fmla="*/ 43 w 126"/>
                  <a:gd name="T15" fmla="*/ 96 h 136"/>
                  <a:gd name="T16" fmla="*/ 37 w 126"/>
                  <a:gd name="T17" fmla="*/ 55 h 136"/>
                  <a:gd name="T18" fmla="*/ 43 w 126"/>
                  <a:gd name="T19" fmla="*/ 20 h 136"/>
                  <a:gd name="T20" fmla="*/ 52 w 126"/>
                  <a:gd name="T21" fmla="*/ 0 h 136"/>
                  <a:gd name="T22" fmla="*/ 104 w 126"/>
                  <a:gd name="T23" fmla="*/ 1 h 136"/>
                  <a:gd name="T24" fmla="*/ 100 w 126"/>
                  <a:gd name="T25" fmla="*/ 20 h 136"/>
                  <a:gd name="T26" fmla="*/ 100 w 126"/>
                  <a:gd name="T27" fmla="*/ 20 h 1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6"/>
                  <a:gd name="T43" fmla="*/ 0 h 136"/>
                  <a:gd name="T44" fmla="*/ 126 w 126"/>
                  <a:gd name="T45" fmla="*/ 136 h 1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6" h="136">
                    <a:moveTo>
                      <a:pt x="100" y="20"/>
                    </a:moveTo>
                    <a:lnTo>
                      <a:pt x="100" y="50"/>
                    </a:lnTo>
                    <a:lnTo>
                      <a:pt x="126" y="74"/>
                    </a:lnTo>
                    <a:lnTo>
                      <a:pt x="81" y="127"/>
                    </a:lnTo>
                    <a:lnTo>
                      <a:pt x="50" y="127"/>
                    </a:lnTo>
                    <a:lnTo>
                      <a:pt x="19" y="136"/>
                    </a:lnTo>
                    <a:lnTo>
                      <a:pt x="0" y="122"/>
                    </a:lnTo>
                    <a:lnTo>
                      <a:pt x="43" y="96"/>
                    </a:lnTo>
                    <a:lnTo>
                      <a:pt x="37" y="55"/>
                    </a:lnTo>
                    <a:lnTo>
                      <a:pt x="43" y="20"/>
                    </a:lnTo>
                    <a:lnTo>
                      <a:pt x="52" y="0"/>
                    </a:lnTo>
                    <a:lnTo>
                      <a:pt x="104" y="1"/>
                    </a:lnTo>
                    <a:lnTo>
                      <a:pt x="100" y="20"/>
                    </a:lnTo>
                    <a:close/>
                  </a:path>
                </a:pathLst>
              </a:custGeom>
              <a:solidFill>
                <a:srgbClr val="826E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29" name="Freeform 222"/>
              <p:cNvSpPr>
                <a:spLocks/>
              </p:cNvSpPr>
              <p:nvPr/>
            </p:nvSpPr>
            <p:spPr bwMode="auto">
              <a:xfrm>
                <a:off x="2268" y="2395"/>
                <a:ext cx="222" cy="235"/>
              </a:xfrm>
              <a:custGeom>
                <a:avLst/>
                <a:gdLst>
                  <a:gd name="T0" fmla="*/ 180 w 222"/>
                  <a:gd name="T1" fmla="*/ 0 h 235"/>
                  <a:gd name="T2" fmla="*/ 206 w 222"/>
                  <a:gd name="T3" fmla="*/ 0 h 235"/>
                  <a:gd name="T4" fmla="*/ 222 w 222"/>
                  <a:gd name="T5" fmla="*/ 17 h 235"/>
                  <a:gd name="T6" fmla="*/ 211 w 222"/>
                  <a:gd name="T7" fmla="*/ 37 h 235"/>
                  <a:gd name="T8" fmla="*/ 170 w 222"/>
                  <a:gd name="T9" fmla="*/ 46 h 235"/>
                  <a:gd name="T10" fmla="*/ 183 w 222"/>
                  <a:gd name="T11" fmla="*/ 109 h 235"/>
                  <a:gd name="T12" fmla="*/ 154 w 222"/>
                  <a:gd name="T13" fmla="*/ 124 h 235"/>
                  <a:gd name="T14" fmla="*/ 143 w 222"/>
                  <a:gd name="T15" fmla="*/ 167 h 235"/>
                  <a:gd name="T16" fmla="*/ 102 w 222"/>
                  <a:gd name="T17" fmla="*/ 198 h 235"/>
                  <a:gd name="T18" fmla="*/ 91 w 222"/>
                  <a:gd name="T19" fmla="*/ 235 h 235"/>
                  <a:gd name="T20" fmla="*/ 71 w 222"/>
                  <a:gd name="T21" fmla="*/ 185 h 235"/>
                  <a:gd name="T22" fmla="*/ 0 w 222"/>
                  <a:gd name="T23" fmla="*/ 181 h 235"/>
                  <a:gd name="T24" fmla="*/ 45 w 222"/>
                  <a:gd name="T25" fmla="*/ 113 h 235"/>
                  <a:gd name="T26" fmla="*/ 113 w 222"/>
                  <a:gd name="T27" fmla="*/ 52 h 235"/>
                  <a:gd name="T28" fmla="*/ 180 w 222"/>
                  <a:gd name="T29" fmla="*/ 0 h 235"/>
                  <a:gd name="T30" fmla="*/ 180 w 222"/>
                  <a:gd name="T31" fmla="*/ 0 h 23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22"/>
                  <a:gd name="T49" fmla="*/ 0 h 235"/>
                  <a:gd name="T50" fmla="*/ 222 w 222"/>
                  <a:gd name="T51" fmla="*/ 235 h 23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22" h="235">
                    <a:moveTo>
                      <a:pt x="180" y="0"/>
                    </a:moveTo>
                    <a:lnTo>
                      <a:pt x="206" y="0"/>
                    </a:lnTo>
                    <a:lnTo>
                      <a:pt x="222" y="17"/>
                    </a:lnTo>
                    <a:lnTo>
                      <a:pt x="211" y="37"/>
                    </a:lnTo>
                    <a:lnTo>
                      <a:pt x="170" y="46"/>
                    </a:lnTo>
                    <a:lnTo>
                      <a:pt x="183" y="109"/>
                    </a:lnTo>
                    <a:lnTo>
                      <a:pt x="154" y="124"/>
                    </a:lnTo>
                    <a:lnTo>
                      <a:pt x="143" y="167"/>
                    </a:lnTo>
                    <a:lnTo>
                      <a:pt x="102" y="198"/>
                    </a:lnTo>
                    <a:lnTo>
                      <a:pt x="91" y="235"/>
                    </a:lnTo>
                    <a:lnTo>
                      <a:pt x="71" y="185"/>
                    </a:lnTo>
                    <a:lnTo>
                      <a:pt x="0" y="181"/>
                    </a:lnTo>
                    <a:lnTo>
                      <a:pt x="45" y="113"/>
                    </a:lnTo>
                    <a:lnTo>
                      <a:pt x="113" y="52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FFD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30" name="Freeform 223"/>
              <p:cNvSpPr>
                <a:spLocks/>
              </p:cNvSpPr>
              <p:nvPr/>
            </p:nvSpPr>
            <p:spPr bwMode="auto">
              <a:xfrm>
                <a:off x="1784" y="2786"/>
                <a:ext cx="68" cy="74"/>
              </a:xfrm>
              <a:custGeom>
                <a:avLst/>
                <a:gdLst>
                  <a:gd name="T0" fmla="*/ 51 w 68"/>
                  <a:gd name="T1" fmla="*/ 0 h 74"/>
                  <a:gd name="T2" fmla="*/ 68 w 68"/>
                  <a:gd name="T3" fmla="*/ 70 h 74"/>
                  <a:gd name="T4" fmla="*/ 46 w 68"/>
                  <a:gd name="T5" fmla="*/ 74 h 74"/>
                  <a:gd name="T6" fmla="*/ 0 w 68"/>
                  <a:gd name="T7" fmla="*/ 16 h 74"/>
                  <a:gd name="T8" fmla="*/ 31 w 68"/>
                  <a:gd name="T9" fmla="*/ 14 h 74"/>
                  <a:gd name="T10" fmla="*/ 51 w 68"/>
                  <a:gd name="T11" fmla="*/ 0 h 74"/>
                  <a:gd name="T12" fmla="*/ 51 w 68"/>
                  <a:gd name="T13" fmla="*/ 0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8"/>
                  <a:gd name="T22" fmla="*/ 0 h 74"/>
                  <a:gd name="T23" fmla="*/ 68 w 68"/>
                  <a:gd name="T24" fmla="*/ 74 h 7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8" h="74">
                    <a:moveTo>
                      <a:pt x="51" y="0"/>
                    </a:moveTo>
                    <a:lnTo>
                      <a:pt x="68" y="70"/>
                    </a:lnTo>
                    <a:lnTo>
                      <a:pt x="46" y="74"/>
                    </a:lnTo>
                    <a:lnTo>
                      <a:pt x="0" y="16"/>
                    </a:lnTo>
                    <a:lnTo>
                      <a:pt x="31" y="14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E8BF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31" name="Freeform 224"/>
              <p:cNvSpPr>
                <a:spLocks/>
              </p:cNvSpPr>
              <p:nvPr/>
            </p:nvSpPr>
            <p:spPr bwMode="auto">
              <a:xfrm>
                <a:off x="1728" y="2617"/>
                <a:ext cx="111" cy="157"/>
              </a:xfrm>
              <a:custGeom>
                <a:avLst/>
                <a:gdLst>
                  <a:gd name="T0" fmla="*/ 6 w 111"/>
                  <a:gd name="T1" fmla="*/ 0 h 157"/>
                  <a:gd name="T2" fmla="*/ 65 w 111"/>
                  <a:gd name="T3" fmla="*/ 63 h 157"/>
                  <a:gd name="T4" fmla="*/ 111 w 111"/>
                  <a:gd name="T5" fmla="*/ 157 h 157"/>
                  <a:gd name="T6" fmla="*/ 20 w 111"/>
                  <a:gd name="T7" fmla="*/ 146 h 157"/>
                  <a:gd name="T8" fmla="*/ 0 w 111"/>
                  <a:gd name="T9" fmla="*/ 130 h 157"/>
                  <a:gd name="T10" fmla="*/ 6 w 111"/>
                  <a:gd name="T11" fmla="*/ 0 h 157"/>
                  <a:gd name="T12" fmla="*/ 6 w 111"/>
                  <a:gd name="T13" fmla="*/ 0 h 1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1"/>
                  <a:gd name="T22" fmla="*/ 0 h 157"/>
                  <a:gd name="T23" fmla="*/ 111 w 111"/>
                  <a:gd name="T24" fmla="*/ 157 h 1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1" h="157">
                    <a:moveTo>
                      <a:pt x="6" y="0"/>
                    </a:moveTo>
                    <a:lnTo>
                      <a:pt x="65" y="63"/>
                    </a:lnTo>
                    <a:lnTo>
                      <a:pt x="111" y="157"/>
                    </a:lnTo>
                    <a:lnTo>
                      <a:pt x="20" y="146"/>
                    </a:lnTo>
                    <a:lnTo>
                      <a:pt x="0" y="13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B3B8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32" name="Freeform 225"/>
              <p:cNvSpPr>
                <a:spLocks/>
              </p:cNvSpPr>
              <p:nvPr/>
            </p:nvSpPr>
            <p:spPr bwMode="auto">
              <a:xfrm>
                <a:off x="1728" y="2197"/>
                <a:ext cx="56" cy="128"/>
              </a:xfrm>
              <a:custGeom>
                <a:avLst/>
                <a:gdLst>
                  <a:gd name="T0" fmla="*/ 56 w 56"/>
                  <a:gd name="T1" fmla="*/ 30 h 128"/>
                  <a:gd name="T2" fmla="*/ 41 w 56"/>
                  <a:gd name="T3" fmla="*/ 118 h 128"/>
                  <a:gd name="T4" fmla="*/ 0 w 56"/>
                  <a:gd name="T5" fmla="*/ 128 h 128"/>
                  <a:gd name="T6" fmla="*/ 4 w 56"/>
                  <a:gd name="T7" fmla="*/ 0 h 128"/>
                  <a:gd name="T8" fmla="*/ 56 w 56"/>
                  <a:gd name="T9" fmla="*/ 30 h 128"/>
                  <a:gd name="T10" fmla="*/ 56 w 56"/>
                  <a:gd name="T11" fmla="*/ 30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128"/>
                  <a:gd name="T20" fmla="*/ 56 w 56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128">
                    <a:moveTo>
                      <a:pt x="56" y="30"/>
                    </a:moveTo>
                    <a:lnTo>
                      <a:pt x="41" y="118"/>
                    </a:lnTo>
                    <a:lnTo>
                      <a:pt x="0" y="128"/>
                    </a:lnTo>
                    <a:lnTo>
                      <a:pt x="4" y="0"/>
                    </a:lnTo>
                    <a:lnTo>
                      <a:pt x="56" y="30"/>
                    </a:lnTo>
                    <a:close/>
                  </a:path>
                </a:pathLst>
              </a:custGeom>
              <a:solidFill>
                <a:srgbClr val="A17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33" name="Freeform 226"/>
              <p:cNvSpPr>
                <a:spLocks/>
              </p:cNvSpPr>
              <p:nvPr/>
            </p:nvSpPr>
            <p:spPr bwMode="auto">
              <a:xfrm>
                <a:off x="2196" y="1488"/>
                <a:ext cx="111" cy="163"/>
              </a:xfrm>
              <a:custGeom>
                <a:avLst/>
                <a:gdLst>
                  <a:gd name="T0" fmla="*/ 111 w 111"/>
                  <a:gd name="T1" fmla="*/ 2 h 163"/>
                  <a:gd name="T2" fmla="*/ 81 w 111"/>
                  <a:gd name="T3" fmla="*/ 111 h 163"/>
                  <a:gd name="T4" fmla="*/ 0 w 111"/>
                  <a:gd name="T5" fmla="*/ 163 h 163"/>
                  <a:gd name="T6" fmla="*/ 2 w 111"/>
                  <a:gd name="T7" fmla="*/ 50 h 163"/>
                  <a:gd name="T8" fmla="*/ 33 w 111"/>
                  <a:gd name="T9" fmla="*/ 0 h 163"/>
                  <a:gd name="T10" fmla="*/ 111 w 111"/>
                  <a:gd name="T11" fmla="*/ 2 h 163"/>
                  <a:gd name="T12" fmla="*/ 111 w 111"/>
                  <a:gd name="T13" fmla="*/ 2 h 1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1"/>
                  <a:gd name="T22" fmla="*/ 0 h 163"/>
                  <a:gd name="T23" fmla="*/ 111 w 111"/>
                  <a:gd name="T24" fmla="*/ 163 h 16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1" h="163">
                    <a:moveTo>
                      <a:pt x="111" y="2"/>
                    </a:moveTo>
                    <a:lnTo>
                      <a:pt x="81" y="111"/>
                    </a:lnTo>
                    <a:lnTo>
                      <a:pt x="0" y="163"/>
                    </a:lnTo>
                    <a:lnTo>
                      <a:pt x="2" y="50"/>
                    </a:lnTo>
                    <a:lnTo>
                      <a:pt x="33" y="0"/>
                    </a:lnTo>
                    <a:lnTo>
                      <a:pt x="111" y="2"/>
                    </a:lnTo>
                    <a:close/>
                  </a:path>
                </a:pathLst>
              </a:custGeom>
              <a:solidFill>
                <a:srgbClr val="B378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34" name="Freeform 227"/>
              <p:cNvSpPr>
                <a:spLocks/>
              </p:cNvSpPr>
              <p:nvPr/>
            </p:nvSpPr>
            <p:spPr bwMode="auto">
              <a:xfrm>
                <a:off x="1730" y="2717"/>
                <a:ext cx="131" cy="200"/>
              </a:xfrm>
              <a:custGeom>
                <a:avLst/>
                <a:gdLst>
                  <a:gd name="T0" fmla="*/ 94 w 131"/>
                  <a:gd name="T1" fmla="*/ 43 h 200"/>
                  <a:gd name="T2" fmla="*/ 57 w 131"/>
                  <a:gd name="T3" fmla="*/ 26 h 200"/>
                  <a:gd name="T4" fmla="*/ 31 w 131"/>
                  <a:gd name="T5" fmla="*/ 33 h 200"/>
                  <a:gd name="T6" fmla="*/ 4 w 131"/>
                  <a:gd name="T7" fmla="*/ 0 h 200"/>
                  <a:gd name="T8" fmla="*/ 0 w 131"/>
                  <a:gd name="T9" fmla="*/ 154 h 200"/>
                  <a:gd name="T10" fmla="*/ 29 w 131"/>
                  <a:gd name="T11" fmla="*/ 133 h 200"/>
                  <a:gd name="T12" fmla="*/ 54 w 131"/>
                  <a:gd name="T13" fmla="*/ 176 h 200"/>
                  <a:gd name="T14" fmla="*/ 131 w 131"/>
                  <a:gd name="T15" fmla="*/ 200 h 200"/>
                  <a:gd name="T16" fmla="*/ 126 w 131"/>
                  <a:gd name="T17" fmla="*/ 146 h 200"/>
                  <a:gd name="T18" fmla="*/ 89 w 131"/>
                  <a:gd name="T19" fmla="*/ 159 h 200"/>
                  <a:gd name="T20" fmla="*/ 89 w 131"/>
                  <a:gd name="T21" fmla="*/ 106 h 200"/>
                  <a:gd name="T22" fmla="*/ 63 w 131"/>
                  <a:gd name="T23" fmla="*/ 137 h 200"/>
                  <a:gd name="T24" fmla="*/ 29 w 131"/>
                  <a:gd name="T25" fmla="*/ 96 h 200"/>
                  <a:gd name="T26" fmla="*/ 63 w 131"/>
                  <a:gd name="T27" fmla="*/ 96 h 200"/>
                  <a:gd name="T28" fmla="*/ 31 w 131"/>
                  <a:gd name="T29" fmla="*/ 69 h 200"/>
                  <a:gd name="T30" fmla="*/ 72 w 131"/>
                  <a:gd name="T31" fmla="*/ 72 h 200"/>
                  <a:gd name="T32" fmla="*/ 105 w 131"/>
                  <a:gd name="T33" fmla="*/ 57 h 200"/>
                  <a:gd name="T34" fmla="*/ 94 w 131"/>
                  <a:gd name="T35" fmla="*/ 43 h 200"/>
                  <a:gd name="T36" fmla="*/ 94 w 131"/>
                  <a:gd name="T37" fmla="*/ 43 h 20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1"/>
                  <a:gd name="T58" fmla="*/ 0 h 200"/>
                  <a:gd name="T59" fmla="*/ 131 w 131"/>
                  <a:gd name="T60" fmla="*/ 200 h 20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1" h="200">
                    <a:moveTo>
                      <a:pt x="94" y="43"/>
                    </a:moveTo>
                    <a:lnTo>
                      <a:pt x="57" y="26"/>
                    </a:lnTo>
                    <a:lnTo>
                      <a:pt x="31" y="33"/>
                    </a:lnTo>
                    <a:lnTo>
                      <a:pt x="4" y="0"/>
                    </a:lnTo>
                    <a:lnTo>
                      <a:pt x="0" y="154"/>
                    </a:lnTo>
                    <a:lnTo>
                      <a:pt x="29" y="133"/>
                    </a:lnTo>
                    <a:lnTo>
                      <a:pt x="54" y="176"/>
                    </a:lnTo>
                    <a:lnTo>
                      <a:pt x="131" y="200"/>
                    </a:lnTo>
                    <a:lnTo>
                      <a:pt x="126" y="146"/>
                    </a:lnTo>
                    <a:lnTo>
                      <a:pt x="89" y="159"/>
                    </a:lnTo>
                    <a:lnTo>
                      <a:pt x="89" y="106"/>
                    </a:lnTo>
                    <a:lnTo>
                      <a:pt x="63" y="137"/>
                    </a:lnTo>
                    <a:lnTo>
                      <a:pt x="29" y="96"/>
                    </a:lnTo>
                    <a:lnTo>
                      <a:pt x="63" y="96"/>
                    </a:lnTo>
                    <a:lnTo>
                      <a:pt x="31" y="69"/>
                    </a:lnTo>
                    <a:lnTo>
                      <a:pt x="72" y="72"/>
                    </a:lnTo>
                    <a:lnTo>
                      <a:pt x="105" y="57"/>
                    </a:lnTo>
                    <a:lnTo>
                      <a:pt x="94" y="43"/>
                    </a:lnTo>
                    <a:close/>
                  </a:path>
                </a:pathLst>
              </a:custGeom>
              <a:solidFill>
                <a:srgbClr val="7D4D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35" name="Freeform 228"/>
              <p:cNvSpPr>
                <a:spLocks/>
              </p:cNvSpPr>
              <p:nvPr/>
            </p:nvSpPr>
            <p:spPr bwMode="auto">
              <a:xfrm>
                <a:off x="1989" y="1520"/>
                <a:ext cx="251" cy="240"/>
              </a:xfrm>
              <a:custGeom>
                <a:avLst/>
                <a:gdLst>
                  <a:gd name="T0" fmla="*/ 163 w 251"/>
                  <a:gd name="T1" fmla="*/ 3 h 240"/>
                  <a:gd name="T2" fmla="*/ 81 w 251"/>
                  <a:gd name="T3" fmla="*/ 0 h 240"/>
                  <a:gd name="T4" fmla="*/ 26 w 251"/>
                  <a:gd name="T5" fmla="*/ 59 h 240"/>
                  <a:gd name="T6" fmla="*/ 0 w 251"/>
                  <a:gd name="T7" fmla="*/ 120 h 240"/>
                  <a:gd name="T8" fmla="*/ 26 w 251"/>
                  <a:gd name="T9" fmla="*/ 233 h 240"/>
                  <a:gd name="T10" fmla="*/ 126 w 251"/>
                  <a:gd name="T11" fmla="*/ 240 h 240"/>
                  <a:gd name="T12" fmla="*/ 194 w 251"/>
                  <a:gd name="T13" fmla="*/ 150 h 240"/>
                  <a:gd name="T14" fmla="*/ 251 w 251"/>
                  <a:gd name="T15" fmla="*/ 51 h 240"/>
                  <a:gd name="T16" fmla="*/ 163 w 251"/>
                  <a:gd name="T17" fmla="*/ 3 h 240"/>
                  <a:gd name="T18" fmla="*/ 163 w 251"/>
                  <a:gd name="T19" fmla="*/ 3 h 2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1"/>
                  <a:gd name="T31" fmla="*/ 0 h 240"/>
                  <a:gd name="T32" fmla="*/ 251 w 251"/>
                  <a:gd name="T33" fmla="*/ 240 h 2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1" h="240">
                    <a:moveTo>
                      <a:pt x="163" y="3"/>
                    </a:moveTo>
                    <a:lnTo>
                      <a:pt x="81" y="0"/>
                    </a:lnTo>
                    <a:lnTo>
                      <a:pt x="26" y="59"/>
                    </a:lnTo>
                    <a:lnTo>
                      <a:pt x="0" y="120"/>
                    </a:lnTo>
                    <a:lnTo>
                      <a:pt x="26" y="233"/>
                    </a:lnTo>
                    <a:lnTo>
                      <a:pt x="126" y="240"/>
                    </a:lnTo>
                    <a:lnTo>
                      <a:pt x="194" y="150"/>
                    </a:lnTo>
                    <a:lnTo>
                      <a:pt x="251" y="51"/>
                    </a:lnTo>
                    <a:lnTo>
                      <a:pt x="163" y="3"/>
                    </a:lnTo>
                    <a:close/>
                  </a:path>
                </a:pathLst>
              </a:custGeom>
              <a:solidFill>
                <a:srgbClr val="9E85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36" name="Freeform 229"/>
              <p:cNvSpPr>
                <a:spLocks/>
              </p:cNvSpPr>
              <p:nvPr/>
            </p:nvSpPr>
            <p:spPr bwMode="auto">
              <a:xfrm>
                <a:off x="2033" y="1566"/>
                <a:ext cx="150" cy="111"/>
              </a:xfrm>
              <a:custGeom>
                <a:avLst/>
                <a:gdLst>
                  <a:gd name="T0" fmla="*/ 150 w 150"/>
                  <a:gd name="T1" fmla="*/ 44 h 111"/>
                  <a:gd name="T2" fmla="*/ 58 w 150"/>
                  <a:gd name="T3" fmla="*/ 0 h 111"/>
                  <a:gd name="T4" fmla="*/ 0 w 150"/>
                  <a:gd name="T5" fmla="*/ 65 h 111"/>
                  <a:gd name="T6" fmla="*/ 65 w 150"/>
                  <a:gd name="T7" fmla="*/ 111 h 111"/>
                  <a:gd name="T8" fmla="*/ 106 w 150"/>
                  <a:gd name="T9" fmla="*/ 96 h 111"/>
                  <a:gd name="T10" fmla="*/ 72 w 150"/>
                  <a:gd name="T11" fmla="*/ 65 h 111"/>
                  <a:gd name="T12" fmla="*/ 95 w 150"/>
                  <a:gd name="T13" fmla="*/ 57 h 111"/>
                  <a:gd name="T14" fmla="*/ 119 w 150"/>
                  <a:gd name="T15" fmla="*/ 74 h 111"/>
                  <a:gd name="T16" fmla="*/ 150 w 150"/>
                  <a:gd name="T17" fmla="*/ 44 h 111"/>
                  <a:gd name="T18" fmla="*/ 150 w 150"/>
                  <a:gd name="T19" fmla="*/ 44 h 1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111"/>
                  <a:gd name="T32" fmla="*/ 150 w 150"/>
                  <a:gd name="T33" fmla="*/ 111 h 1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111">
                    <a:moveTo>
                      <a:pt x="150" y="44"/>
                    </a:moveTo>
                    <a:lnTo>
                      <a:pt x="58" y="0"/>
                    </a:lnTo>
                    <a:lnTo>
                      <a:pt x="0" y="65"/>
                    </a:lnTo>
                    <a:lnTo>
                      <a:pt x="65" y="111"/>
                    </a:lnTo>
                    <a:lnTo>
                      <a:pt x="106" y="96"/>
                    </a:lnTo>
                    <a:lnTo>
                      <a:pt x="72" y="65"/>
                    </a:lnTo>
                    <a:lnTo>
                      <a:pt x="95" y="57"/>
                    </a:lnTo>
                    <a:lnTo>
                      <a:pt x="119" y="74"/>
                    </a:lnTo>
                    <a:lnTo>
                      <a:pt x="150" y="44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37" name="Freeform 230"/>
              <p:cNvSpPr>
                <a:spLocks/>
              </p:cNvSpPr>
              <p:nvPr/>
            </p:nvSpPr>
            <p:spPr bwMode="auto">
              <a:xfrm>
                <a:off x="1932" y="2151"/>
                <a:ext cx="166" cy="126"/>
              </a:xfrm>
              <a:custGeom>
                <a:avLst/>
                <a:gdLst>
                  <a:gd name="T0" fmla="*/ 9 w 166"/>
                  <a:gd name="T1" fmla="*/ 0 h 126"/>
                  <a:gd name="T2" fmla="*/ 116 w 166"/>
                  <a:gd name="T3" fmla="*/ 15 h 126"/>
                  <a:gd name="T4" fmla="*/ 166 w 166"/>
                  <a:gd name="T5" fmla="*/ 89 h 126"/>
                  <a:gd name="T6" fmla="*/ 51 w 166"/>
                  <a:gd name="T7" fmla="*/ 126 h 126"/>
                  <a:gd name="T8" fmla="*/ 0 w 166"/>
                  <a:gd name="T9" fmla="*/ 77 h 126"/>
                  <a:gd name="T10" fmla="*/ 9 w 166"/>
                  <a:gd name="T11" fmla="*/ 0 h 126"/>
                  <a:gd name="T12" fmla="*/ 9 w 166"/>
                  <a:gd name="T13" fmla="*/ 0 h 1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6"/>
                  <a:gd name="T22" fmla="*/ 0 h 126"/>
                  <a:gd name="T23" fmla="*/ 166 w 166"/>
                  <a:gd name="T24" fmla="*/ 126 h 1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6" h="126">
                    <a:moveTo>
                      <a:pt x="9" y="0"/>
                    </a:moveTo>
                    <a:lnTo>
                      <a:pt x="116" y="15"/>
                    </a:lnTo>
                    <a:lnTo>
                      <a:pt x="166" y="89"/>
                    </a:lnTo>
                    <a:lnTo>
                      <a:pt x="51" y="126"/>
                    </a:lnTo>
                    <a:lnTo>
                      <a:pt x="0" y="7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38B0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38" name="Freeform 231"/>
              <p:cNvSpPr>
                <a:spLocks/>
              </p:cNvSpPr>
              <p:nvPr/>
            </p:nvSpPr>
            <p:spPr bwMode="auto">
              <a:xfrm>
                <a:off x="1943" y="2241"/>
                <a:ext cx="159" cy="104"/>
              </a:xfrm>
              <a:custGeom>
                <a:avLst/>
                <a:gdLst>
                  <a:gd name="T0" fmla="*/ 13 w 159"/>
                  <a:gd name="T1" fmla="*/ 13 h 104"/>
                  <a:gd name="T2" fmla="*/ 79 w 159"/>
                  <a:gd name="T3" fmla="*/ 0 h 104"/>
                  <a:gd name="T4" fmla="*/ 159 w 159"/>
                  <a:gd name="T5" fmla="*/ 56 h 104"/>
                  <a:gd name="T6" fmla="*/ 105 w 159"/>
                  <a:gd name="T7" fmla="*/ 104 h 104"/>
                  <a:gd name="T8" fmla="*/ 0 w 159"/>
                  <a:gd name="T9" fmla="*/ 30 h 104"/>
                  <a:gd name="T10" fmla="*/ 13 w 159"/>
                  <a:gd name="T11" fmla="*/ 13 h 104"/>
                  <a:gd name="T12" fmla="*/ 13 w 159"/>
                  <a:gd name="T13" fmla="*/ 13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9"/>
                  <a:gd name="T22" fmla="*/ 0 h 104"/>
                  <a:gd name="T23" fmla="*/ 159 w 159"/>
                  <a:gd name="T24" fmla="*/ 104 h 10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9" h="104">
                    <a:moveTo>
                      <a:pt x="13" y="13"/>
                    </a:moveTo>
                    <a:lnTo>
                      <a:pt x="79" y="0"/>
                    </a:lnTo>
                    <a:lnTo>
                      <a:pt x="159" y="56"/>
                    </a:lnTo>
                    <a:lnTo>
                      <a:pt x="105" y="104"/>
                    </a:lnTo>
                    <a:lnTo>
                      <a:pt x="0" y="30"/>
                    </a:lnTo>
                    <a:lnTo>
                      <a:pt x="13" y="13"/>
                    </a:lnTo>
                    <a:close/>
                  </a:path>
                </a:pathLst>
              </a:custGeom>
              <a:solidFill>
                <a:srgbClr val="B378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39" name="Freeform 232"/>
              <p:cNvSpPr>
                <a:spLocks/>
              </p:cNvSpPr>
              <p:nvPr/>
            </p:nvSpPr>
            <p:spPr bwMode="auto">
              <a:xfrm>
                <a:off x="2006" y="2623"/>
                <a:ext cx="92" cy="81"/>
              </a:xfrm>
              <a:custGeom>
                <a:avLst/>
                <a:gdLst>
                  <a:gd name="T0" fmla="*/ 85 w 92"/>
                  <a:gd name="T1" fmla="*/ 53 h 81"/>
                  <a:gd name="T2" fmla="*/ 62 w 92"/>
                  <a:gd name="T3" fmla="*/ 81 h 81"/>
                  <a:gd name="T4" fmla="*/ 0 w 92"/>
                  <a:gd name="T5" fmla="*/ 24 h 81"/>
                  <a:gd name="T6" fmla="*/ 55 w 92"/>
                  <a:gd name="T7" fmla="*/ 0 h 81"/>
                  <a:gd name="T8" fmla="*/ 92 w 92"/>
                  <a:gd name="T9" fmla="*/ 2 h 81"/>
                  <a:gd name="T10" fmla="*/ 92 w 92"/>
                  <a:gd name="T11" fmla="*/ 31 h 81"/>
                  <a:gd name="T12" fmla="*/ 85 w 92"/>
                  <a:gd name="T13" fmla="*/ 53 h 81"/>
                  <a:gd name="T14" fmla="*/ 85 w 92"/>
                  <a:gd name="T15" fmla="*/ 53 h 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2"/>
                  <a:gd name="T25" fmla="*/ 0 h 81"/>
                  <a:gd name="T26" fmla="*/ 92 w 92"/>
                  <a:gd name="T27" fmla="*/ 81 h 8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2" h="81">
                    <a:moveTo>
                      <a:pt x="85" y="53"/>
                    </a:moveTo>
                    <a:lnTo>
                      <a:pt x="62" y="81"/>
                    </a:lnTo>
                    <a:lnTo>
                      <a:pt x="0" y="24"/>
                    </a:lnTo>
                    <a:lnTo>
                      <a:pt x="55" y="0"/>
                    </a:lnTo>
                    <a:lnTo>
                      <a:pt x="92" y="2"/>
                    </a:lnTo>
                    <a:lnTo>
                      <a:pt x="92" y="31"/>
                    </a:lnTo>
                    <a:lnTo>
                      <a:pt x="85" y="53"/>
                    </a:lnTo>
                    <a:close/>
                  </a:path>
                </a:pathLst>
              </a:custGeom>
              <a:solidFill>
                <a:srgbClr val="96CC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40" name="Freeform 233"/>
              <p:cNvSpPr>
                <a:spLocks/>
              </p:cNvSpPr>
              <p:nvPr/>
            </p:nvSpPr>
            <p:spPr bwMode="auto">
              <a:xfrm>
                <a:off x="2044" y="2654"/>
                <a:ext cx="67" cy="115"/>
              </a:xfrm>
              <a:custGeom>
                <a:avLst/>
                <a:gdLst>
                  <a:gd name="T0" fmla="*/ 52 w 67"/>
                  <a:gd name="T1" fmla="*/ 0 h 115"/>
                  <a:gd name="T2" fmla="*/ 26 w 67"/>
                  <a:gd name="T3" fmla="*/ 39 h 115"/>
                  <a:gd name="T4" fmla="*/ 8 w 67"/>
                  <a:gd name="T5" fmla="*/ 89 h 115"/>
                  <a:gd name="T6" fmla="*/ 0 w 67"/>
                  <a:gd name="T7" fmla="*/ 113 h 115"/>
                  <a:gd name="T8" fmla="*/ 17 w 67"/>
                  <a:gd name="T9" fmla="*/ 115 h 115"/>
                  <a:gd name="T10" fmla="*/ 37 w 67"/>
                  <a:gd name="T11" fmla="*/ 67 h 115"/>
                  <a:gd name="T12" fmla="*/ 67 w 67"/>
                  <a:gd name="T13" fmla="*/ 24 h 115"/>
                  <a:gd name="T14" fmla="*/ 52 w 67"/>
                  <a:gd name="T15" fmla="*/ 0 h 115"/>
                  <a:gd name="T16" fmla="*/ 52 w 67"/>
                  <a:gd name="T17" fmla="*/ 0 h 1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7"/>
                  <a:gd name="T28" fmla="*/ 0 h 115"/>
                  <a:gd name="T29" fmla="*/ 67 w 67"/>
                  <a:gd name="T30" fmla="*/ 115 h 1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7" h="115">
                    <a:moveTo>
                      <a:pt x="52" y="0"/>
                    </a:moveTo>
                    <a:lnTo>
                      <a:pt x="26" y="39"/>
                    </a:lnTo>
                    <a:lnTo>
                      <a:pt x="8" y="89"/>
                    </a:lnTo>
                    <a:lnTo>
                      <a:pt x="0" y="113"/>
                    </a:lnTo>
                    <a:lnTo>
                      <a:pt x="17" y="115"/>
                    </a:lnTo>
                    <a:lnTo>
                      <a:pt x="37" y="67"/>
                    </a:lnTo>
                    <a:lnTo>
                      <a:pt x="67" y="24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826E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41" name="Freeform 234"/>
              <p:cNvSpPr>
                <a:spLocks/>
              </p:cNvSpPr>
              <p:nvPr/>
            </p:nvSpPr>
            <p:spPr bwMode="auto">
              <a:xfrm>
                <a:off x="1728" y="2475"/>
                <a:ext cx="414" cy="305"/>
              </a:xfrm>
              <a:custGeom>
                <a:avLst/>
                <a:gdLst>
                  <a:gd name="T0" fmla="*/ 401 w 414"/>
                  <a:gd name="T1" fmla="*/ 92 h 305"/>
                  <a:gd name="T2" fmla="*/ 348 w 414"/>
                  <a:gd name="T3" fmla="*/ 133 h 305"/>
                  <a:gd name="T4" fmla="*/ 294 w 414"/>
                  <a:gd name="T5" fmla="*/ 192 h 305"/>
                  <a:gd name="T6" fmla="*/ 250 w 414"/>
                  <a:gd name="T7" fmla="*/ 235 h 305"/>
                  <a:gd name="T8" fmla="*/ 241 w 414"/>
                  <a:gd name="T9" fmla="*/ 298 h 305"/>
                  <a:gd name="T10" fmla="*/ 167 w 414"/>
                  <a:gd name="T11" fmla="*/ 285 h 305"/>
                  <a:gd name="T12" fmla="*/ 118 w 414"/>
                  <a:gd name="T13" fmla="*/ 305 h 305"/>
                  <a:gd name="T14" fmla="*/ 68 w 414"/>
                  <a:gd name="T15" fmla="*/ 242 h 305"/>
                  <a:gd name="T16" fmla="*/ 15 w 414"/>
                  <a:gd name="T17" fmla="*/ 213 h 305"/>
                  <a:gd name="T18" fmla="*/ 0 w 414"/>
                  <a:gd name="T19" fmla="*/ 155 h 305"/>
                  <a:gd name="T20" fmla="*/ 11 w 414"/>
                  <a:gd name="T21" fmla="*/ 59 h 305"/>
                  <a:gd name="T22" fmla="*/ 115 w 414"/>
                  <a:gd name="T23" fmla="*/ 0 h 305"/>
                  <a:gd name="T24" fmla="*/ 261 w 414"/>
                  <a:gd name="T25" fmla="*/ 11 h 305"/>
                  <a:gd name="T26" fmla="*/ 352 w 414"/>
                  <a:gd name="T27" fmla="*/ 29 h 305"/>
                  <a:gd name="T28" fmla="*/ 383 w 414"/>
                  <a:gd name="T29" fmla="*/ 33 h 305"/>
                  <a:gd name="T30" fmla="*/ 414 w 414"/>
                  <a:gd name="T31" fmla="*/ 66 h 305"/>
                  <a:gd name="T32" fmla="*/ 401 w 414"/>
                  <a:gd name="T33" fmla="*/ 92 h 305"/>
                  <a:gd name="T34" fmla="*/ 401 w 414"/>
                  <a:gd name="T35" fmla="*/ 92 h 30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14"/>
                  <a:gd name="T55" fmla="*/ 0 h 305"/>
                  <a:gd name="T56" fmla="*/ 414 w 414"/>
                  <a:gd name="T57" fmla="*/ 305 h 30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14" h="305">
                    <a:moveTo>
                      <a:pt x="401" y="92"/>
                    </a:moveTo>
                    <a:lnTo>
                      <a:pt x="348" y="133"/>
                    </a:lnTo>
                    <a:lnTo>
                      <a:pt x="294" y="192"/>
                    </a:lnTo>
                    <a:lnTo>
                      <a:pt x="250" y="235"/>
                    </a:lnTo>
                    <a:lnTo>
                      <a:pt x="241" y="298"/>
                    </a:lnTo>
                    <a:lnTo>
                      <a:pt x="167" y="285"/>
                    </a:lnTo>
                    <a:lnTo>
                      <a:pt x="118" y="305"/>
                    </a:lnTo>
                    <a:lnTo>
                      <a:pt x="68" y="242"/>
                    </a:lnTo>
                    <a:lnTo>
                      <a:pt x="15" y="213"/>
                    </a:lnTo>
                    <a:lnTo>
                      <a:pt x="0" y="155"/>
                    </a:lnTo>
                    <a:lnTo>
                      <a:pt x="11" y="59"/>
                    </a:lnTo>
                    <a:lnTo>
                      <a:pt x="115" y="0"/>
                    </a:lnTo>
                    <a:lnTo>
                      <a:pt x="261" y="11"/>
                    </a:lnTo>
                    <a:lnTo>
                      <a:pt x="352" y="29"/>
                    </a:lnTo>
                    <a:lnTo>
                      <a:pt x="383" y="33"/>
                    </a:lnTo>
                    <a:lnTo>
                      <a:pt x="414" y="66"/>
                    </a:lnTo>
                    <a:lnTo>
                      <a:pt x="401" y="92"/>
                    </a:lnTo>
                    <a:close/>
                  </a:path>
                </a:pathLst>
              </a:custGeom>
              <a:solidFill>
                <a:srgbClr val="7A87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42" name="Freeform 235"/>
              <p:cNvSpPr>
                <a:spLocks/>
              </p:cNvSpPr>
              <p:nvPr/>
            </p:nvSpPr>
            <p:spPr bwMode="auto">
              <a:xfrm>
                <a:off x="2085" y="2504"/>
                <a:ext cx="54" cy="100"/>
              </a:xfrm>
              <a:custGeom>
                <a:avLst/>
                <a:gdLst>
                  <a:gd name="T0" fmla="*/ 0 w 54"/>
                  <a:gd name="T1" fmla="*/ 0 h 100"/>
                  <a:gd name="T2" fmla="*/ 11 w 54"/>
                  <a:gd name="T3" fmla="*/ 47 h 100"/>
                  <a:gd name="T4" fmla="*/ 30 w 54"/>
                  <a:gd name="T5" fmla="*/ 100 h 100"/>
                  <a:gd name="T6" fmla="*/ 54 w 54"/>
                  <a:gd name="T7" fmla="*/ 67 h 100"/>
                  <a:gd name="T8" fmla="*/ 54 w 54"/>
                  <a:gd name="T9" fmla="*/ 41 h 100"/>
                  <a:gd name="T10" fmla="*/ 35 w 54"/>
                  <a:gd name="T11" fmla="*/ 0 h 100"/>
                  <a:gd name="T12" fmla="*/ 0 w 54"/>
                  <a:gd name="T13" fmla="*/ 0 h 100"/>
                  <a:gd name="T14" fmla="*/ 0 w 54"/>
                  <a:gd name="T15" fmla="*/ 0 h 1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4"/>
                  <a:gd name="T25" fmla="*/ 0 h 100"/>
                  <a:gd name="T26" fmla="*/ 54 w 54"/>
                  <a:gd name="T27" fmla="*/ 100 h 1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4" h="100">
                    <a:moveTo>
                      <a:pt x="0" y="0"/>
                    </a:moveTo>
                    <a:lnTo>
                      <a:pt x="11" y="47"/>
                    </a:lnTo>
                    <a:lnTo>
                      <a:pt x="30" y="100"/>
                    </a:lnTo>
                    <a:lnTo>
                      <a:pt x="54" y="67"/>
                    </a:lnTo>
                    <a:lnTo>
                      <a:pt x="54" y="41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9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43" name="Freeform 236"/>
              <p:cNvSpPr>
                <a:spLocks/>
              </p:cNvSpPr>
              <p:nvPr/>
            </p:nvSpPr>
            <p:spPr bwMode="auto">
              <a:xfrm>
                <a:off x="1946" y="2608"/>
                <a:ext cx="76" cy="146"/>
              </a:xfrm>
              <a:custGeom>
                <a:avLst/>
                <a:gdLst>
                  <a:gd name="T0" fmla="*/ 43 w 76"/>
                  <a:gd name="T1" fmla="*/ 0 h 146"/>
                  <a:gd name="T2" fmla="*/ 43 w 76"/>
                  <a:gd name="T3" fmla="*/ 55 h 146"/>
                  <a:gd name="T4" fmla="*/ 76 w 76"/>
                  <a:gd name="T5" fmla="*/ 113 h 146"/>
                  <a:gd name="T6" fmla="*/ 71 w 76"/>
                  <a:gd name="T7" fmla="*/ 146 h 146"/>
                  <a:gd name="T8" fmla="*/ 34 w 76"/>
                  <a:gd name="T9" fmla="*/ 91 h 146"/>
                  <a:gd name="T10" fmla="*/ 0 w 76"/>
                  <a:gd name="T11" fmla="*/ 59 h 146"/>
                  <a:gd name="T12" fmla="*/ 2 w 76"/>
                  <a:gd name="T13" fmla="*/ 5 h 146"/>
                  <a:gd name="T14" fmla="*/ 43 w 76"/>
                  <a:gd name="T15" fmla="*/ 0 h 146"/>
                  <a:gd name="T16" fmla="*/ 43 w 76"/>
                  <a:gd name="T17" fmla="*/ 0 h 1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6"/>
                  <a:gd name="T28" fmla="*/ 0 h 146"/>
                  <a:gd name="T29" fmla="*/ 76 w 76"/>
                  <a:gd name="T30" fmla="*/ 146 h 1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6" h="146">
                    <a:moveTo>
                      <a:pt x="43" y="0"/>
                    </a:moveTo>
                    <a:lnTo>
                      <a:pt x="43" y="55"/>
                    </a:lnTo>
                    <a:lnTo>
                      <a:pt x="76" y="113"/>
                    </a:lnTo>
                    <a:lnTo>
                      <a:pt x="71" y="146"/>
                    </a:lnTo>
                    <a:lnTo>
                      <a:pt x="34" y="91"/>
                    </a:lnTo>
                    <a:lnTo>
                      <a:pt x="0" y="59"/>
                    </a:lnTo>
                    <a:lnTo>
                      <a:pt x="2" y="5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CCA8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44" name="Freeform 237"/>
              <p:cNvSpPr>
                <a:spLocks/>
              </p:cNvSpPr>
              <p:nvPr/>
            </p:nvSpPr>
            <p:spPr bwMode="auto">
              <a:xfrm>
                <a:off x="2118" y="2717"/>
                <a:ext cx="71" cy="139"/>
              </a:xfrm>
              <a:custGeom>
                <a:avLst/>
                <a:gdLst>
                  <a:gd name="T0" fmla="*/ 71 w 71"/>
                  <a:gd name="T1" fmla="*/ 26 h 139"/>
                  <a:gd name="T2" fmla="*/ 52 w 71"/>
                  <a:gd name="T3" fmla="*/ 139 h 139"/>
                  <a:gd name="T4" fmla="*/ 0 w 71"/>
                  <a:gd name="T5" fmla="*/ 139 h 139"/>
                  <a:gd name="T6" fmla="*/ 2 w 71"/>
                  <a:gd name="T7" fmla="*/ 24 h 139"/>
                  <a:gd name="T8" fmla="*/ 41 w 71"/>
                  <a:gd name="T9" fmla="*/ 0 h 139"/>
                  <a:gd name="T10" fmla="*/ 71 w 71"/>
                  <a:gd name="T11" fmla="*/ 26 h 139"/>
                  <a:gd name="T12" fmla="*/ 71 w 71"/>
                  <a:gd name="T13" fmla="*/ 26 h 1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1"/>
                  <a:gd name="T22" fmla="*/ 0 h 139"/>
                  <a:gd name="T23" fmla="*/ 71 w 71"/>
                  <a:gd name="T24" fmla="*/ 139 h 1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1" h="139">
                    <a:moveTo>
                      <a:pt x="71" y="26"/>
                    </a:moveTo>
                    <a:lnTo>
                      <a:pt x="52" y="139"/>
                    </a:lnTo>
                    <a:lnTo>
                      <a:pt x="0" y="139"/>
                    </a:lnTo>
                    <a:lnTo>
                      <a:pt x="2" y="24"/>
                    </a:lnTo>
                    <a:lnTo>
                      <a:pt x="41" y="0"/>
                    </a:lnTo>
                    <a:lnTo>
                      <a:pt x="71" y="26"/>
                    </a:lnTo>
                    <a:close/>
                  </a:path>
                </a:pathLst>
              </a:custGeom>
              <a:solidFill>
                <a:srgbClr val="C2BF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45" name="Freeform 238"/>
              <p:cNvSpPr>
                <a:spLocks/>
              </p:cNvSpPr>
              <p:nvPr/>
            </p:nvSpPr>
            <p:spPr bwMode="auto">
              <a:xfrm>
                <a:off x="2096" y="2750"/>
                <a:ext cx="52" cy="110"/>
              </a:xfrm>
              <a:custGeom>
                <a:avLst/>
                <a:gdLst>
                  <a:gd name="T0" fmla="*/ 52 w 52"/>
                  <a:gd name="T1" fmla="*/ 30 h 110"/>
                  <a:gd name="T2" fmla="*/ 52 w 52"/>
                  <a:gd name="T3" fmla="*/ 110 h 110"/>
                  <a:gd name="T4" fmla="*/ 0 w 52"/>
                  <a:gd name="T5" fmla="*/ 106 h 110"/>
                  <a:gd name="T6" fmla="*/ 11 w 52"/>
                  <a:gd name="T7" fmla="*/ 0 h 110"/>
                  <a:gd name="T8" fmla="*/ 48 w 52"/>
                  <a:gd name="T9" fmla="*/ 4 h 110"/>
                  <a:gd name="T10" fmla="*/ 52 w 52"/>
                  <a:gd name="T11" fmla="*/ 30 h 110"/>
                  <a:gd name="T12" fmla="*/ 52 w 52"/>
                  <a:gd name="T13" fmla="*/ 30 h 1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"/>
                  <a:gd name="T22" fmla="*/ 0 h 110"/>
                  <a:gd name="T23" fmla="*/ 52 w 52"/>
                  <a:gd name="T24" fmla="*/ 110 h 1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" h="110">
                    <a:moveTo>
                      <a:pt x="52" y="30"/>
                    </a:moveTo>
                    <a:lnTo>
                      <a:pt x="52" y="110"/>
                    </a:lnTo>
                    <a:lnTo>
                      <a:pt x="0" y="106"/>
                    </a:lnTo>
                    <a:lnTo>
                      <a:pt x="11" y="0"/>
                    </a:lnTo>
                    <a:lnTo>
                      <a:pt x="48" y="4"/>
                    </a:lnTo>
                    <a:lnTo>
                      <a:pt x="52" y="30"/>
                    </a:lnTo>
                    <a:close/>
                  </a:path>
                </a:pathLst>
              </a:custGeom>
              <a:solidFill>
                <a:srgbClr val="807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46" name="Freeform 239"/>
              <p:cNvSpPr>
                <a:spLocks/>
              </p:cNvSpPr>
              <p:nvPr/>
            </p:nvSpPr>
            <p:spPr bwMode="auto">
              <a:xfrm>
                <a:off x="1980" y="2591"/>
                <a:ext cx="418" cy="387"/>
              </a:xfrm>
              <a:custGeom>
                <a:avLst/>
                <a:gdLst>
                  <a:gd name="T0" fmla="*/ 168 w 418"/>
                  <a:gd name="T1" fmla="*/ 39 h 387"/>
                  <a:gd name="T2" fmla="*/ 218 w 418"/>
                  <a:gd name="T3" fmla="*/ 78 h 387"/>
                  <a:gd name="T4" fmla="*/ 283 w 418"/>
                  <a:gd name="T5" fmla="*/ 63 h 387"/>
                  <a:gd name="T6" fmla="*/ 303 w 418"/>
                  <a:gd name="T7" fmla="*/ 91 h 387"/>
                  <a:gd name="T8" fmla="*/ 272 w 418"/>
                  <a:gd name="T9" fmla="*/ 145 h 387"/>
                  <a:gd name="T10" fmla="*/ 297 w 418"/>
                  <a:gd name="T11" fmla="*/ 150 h 387"/>
                  <a:gd name="T12" fmla="*/ 314 w 418"/>
                  <a:gd name="T13" fmla="*/ 119 h 387"/>
                  <a:gd name="T14" fmla="*/ 351 w 418"/>
                  <a:gd name="T15" fmla="*/ 82 h 387"/>
                  <a:gd name="T16" fmla="*/ 351 w 418"/>
                  <a:gd name="T17" fmla="*/ 145 h 387"/>
                  <a:gd name="T18" fmla="*/ 325 w 418"/>
                  <a:gd name="T19" fmla="*/ 152 h 387"/>
                  <a:gd name="T20" fmla="*/ 362 w 418"/>
                  <a:gd name="T21" fmla="*/ 178 h 387"/>
                  <a:gd name="T22" fmla="*/ 366 w 418"/>
                  <a:gd name="T23" fmla="*/ 226 h 387"/>
                  <a:gd name="T24" fmla="*/ 390 w 418"/>
                  <a:gd name="T25" fmla="*/ 204 h 387"/>
                  <a:gd name="T26" fmla="*/ 418 w 418"/>
                  <a:gd name="T27" fmla="*/ 209 h 387"/>
                  <a:gd name="T28" fmla="*/ 388 w 418"/>
                  <a:gd name="T29" fmla="*/ 235 h 387"/>
                  <a:gd name="T30" fmla="*/ 408 w 418"/>
                  <a:gd name="T31" fmla="*/ 258 h 387"/>
                  <a:gd name="T32" fmla="*/ 394 w 418"/>
                  <a:gd name="T33" fmla="*/ 313 h 387"/>
                  <a:gd name="T34" fmla="*/ 329 w 418"/>
                  <a:gd name="T35" fmla="*/ 280 h 387"/>
                  <a:gd name="T36" fmla="*/ 266 w 418"/>
                  <a:gd name="T37" fmla="*/ 285 h 387"/>
                  <a:gd name="T38" fmla="*/ 253 w 418"/>
                  <a:gd name="T39" fmla="*/ 302 h 387"/>
                  <a:gd name="T40" fmla="*/ 212 w 418"/>
                  <a:gd name="T41" fmla="*/ 311 h 387"/>
                  <a:gd name="T42" fmla="*/ 149 w 418"/>
                  <a:gd name="T43" fmla="*/ 313 h 387"/>
                  <a:gd name="T44" fmla="*/ 101 w 418"/>
                  <a:gd name="T45" fmla="*/ 354 h 387"/>
                  <a:gd name="T46" fmla="*/ 96 w 418"/>
                  <a:gd name="T47" fmla="*/ 387 h 387"/>
                  <a:gd name="T48" fmla="*/ 72 w 418"/>
                  <a:gd name="T49" fmla="*/ 363 h 387"/>
                  <a:gd name="T50" fmla="*/ 0 w 418"/>
                  <a:gd name="T51" fmla="*/ 363 h 387"/>
                  <a:gd name="T52" fmla="*/ 9 w 418"/>
                  <a:gd name="T53" fmla="*/ 313 h 387"/>
                  <a:gd name="T54" fmla="*/ 57 w 418"/>
                  <a:gd name="T55" fmla="*/ 306 h 387"/>
                  <a:gd name="T56" fmla="*/ 68 w 418"/>
                  <a:gd name="T57" fmla="*/ 276 h 387"/>
                  <a:gd name="T58" fmla="*/ 53 w 418"/>
                  <a:gd name="T59" fmla="*/ 232 h 387"/>
                  <a:gd name="T60" fmla="*/ 37 w 418"/>
                  <a:gd name="T61" fmla="*/ 200 h 387"/>
                  <a:gd name="T62" fmla="*/ 118 w 418"/>
                  <a:gd name="T63" fmla="*/ 183 h 387"/>
                  <a:gd name="T64" fmla="*/ 127 w 418"/>
                  <a:gd name="T65" fmla="*/ 246 h 387"/>
                  <a:gd name="T66" fmla="*/ 181 w 418"/>
                  <a:gd name="T67" fmla="*/ 232 h 387"/>
                  <a:gd name="T68" fmla="*/ 201 w 418"/>
                  <a:gd name="T69" fmla="*/ 145 h 387"/>
                  <a:gd name="T70" fmla="*/ 164 w 418"/>
                  <a:gd name="T71" fmla="*/ 163 h 387"/>
                  <a:gd name="T72" fmla="*/ 131 w 418"/>
                  <a:gd name="T73" fmla="*/ 159 h 387"/>
                  <a:gd name="T74" fmla="*/ 122 w 418"/>
                  <a:gd name="T75" fmla="*/ 76 h 387"/>
                  <a:gd name="T76" fmla="*/ 81 w 418"/>
                  <a:gd name="T77" fmla="*/ 24 h 387"/>
                  <a:gd name="T78" fmla="*/ 101 w 418"/>
                  <a:gd name="T79" fmla="*/ 0 h 387"/>
                  <a:gd name="T80" fmla="*/ 168 w 418"/>
                  <a:gd name="T81" fmla="*/ 39 h 387"/>
                  <a:gd name="T82" fmla="*/ 168 w 418"/>
                  <a:gd name="T83" fmla="*/ 39 h 3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8"/>
                  <a:gd name="T127" fmla="*/ 0 h 387"/>
                  <a:gd name="T128" fmla="*/ 418 w 418"/>
                  <a:gd name="T129" fmla="*/ 387 h 3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8" h="387">
                    <a:moveTo>
                      <a:pt x="168" y="39"/>
                    </a:moveTo>
                    <a:lnTo>
                      <a:pt x="218" y="78"/>
                    </a:lnTo>
                    <a:lnTo>
                      <a:pt x="283" y="63"/>
                    </a:lnTo>
                    <a:lnTo>
                      <a:pt x="303" y="91"/>
                    </a:lnTo>
                    <a:lnTo>
                      <a:pt x="272" y="145"/>
                    </a:lnTo>
                    <a:lnTo>
                      <a:pt x="297" y="150"/>
                    </a:lnTo>
                    <a:lnTo>
                      <a:pt x="314" y="119"/>
                    </a:lnTo>
                    <a:lnTo>
                      <a:pt x="351" y="82"/>
                    </a:lnTo>
                    <a:lnTo>
                      <a:pt x="351" y="145"/>
                    </a:lnTo>
                    <a:lnTo>
                      <a:pt x="325" y="152"/>
                    </a:lnTo>
                    <a:lnTo>
                      <a:pt x="362" y="178"/>
                    </a:lnTo>
                    <a:lnTo>
                      <a:pt x="366" y="226"/>
                    </a:lnTo>
                    <a:lnTo>
                      <a:pt x="390" y="204"/>
                    </a:lnTo>
                    <a:lnTo>
                      <a:pt x="418" y="209"/>
                    </a:lnTo>
                    <a:lnTo>
                      <a:pt x="388" y="235"/>
                    </a:lnTo>
                    <a:lnTo>
                      <a:pt x="408" y="258"/>
                    </a:lnTo>
                    <a:lnTo>
                      <a:pt x="394" y="313"/>
                    </a:lnTo>
                    <a:lnTo>
                      <a:pt x="329" y="280"/>
                    </a:lnTo>
                    <a:lnTo>
                      <a:pt x="266" y="285"/>
                    </a:lnTo>
                    <a:lnTo>
                      <a:pt x="253" y="302"/>
                    </a:lnTo>
                    <a:lnTo>
                      <a:pt x="212" y="311"/>
                    </a:lnTo>
                    <a:lnTo>
                      <a:pt x="149" y="313"/>
                    </a:lnTo>
                    <a:lnTo>
                      <a:pt x="101" y="354"/>
                    </a:lnTo>
                    <a:lnTo>
                      <a:pt x="96" y="387"/>
                    </a:lnTo>
                    <a:lnTo>
                      <a:pt x="72" y="363"/>
                    </a:lnTo>
                    <a:lnTo>
                      <a:pt x="0" y="363"/>
                    </a:lnTo>
                    <a:lnTo>
                      <a:pt x="9" y="313"/>
                    </a:lnTo>
                    <a:lnTo>
                      <a:pt x="57" y="306"/>
                    </a:lnTo>
                    <a:lnTo>
                      <a:pt x="68" y="276"/>
                    </a:lnTo>
                    <a:lnTo>
                      <a:pt x="53" y="232"/>
                    </a:lnTo>
                    <a:lnTo>
                      <a:pt x="37" y="200"/>
                    </a:lnTo>
                    <a:lnTo>
                      <a:pt x="118" y="183"/>
                    </a:lnTo>
                    <a:lnTo>
                      <a:pt x="127" y="246"/>
                    </a:lnTo>
                    <a:lnTo>
                      <a:pt x="181" y="232"/>
                    </a:lnTo>
                    <a:lnTo>
                      <a:pt x="201" y="145"/>
                    </a:lnTo>
                    <a:lnTo>
                      <a:pt x="164" y="163"/>
                    </a:lnTo>
                    <a:lnTo>
                      <a:pt x="131" y="159"/>
                    </a:lnTo>
                    <a:lnTo>
                      <a:pt x="122" y="76"/>
                    </a:lnTo>
                    <a:lnTo>
                      <a:pt x="81" y="24"/>
                    </a:lnTo>
                    <a:lnTo>
                      <a:pt x="101" y="0"/>
                    </a:lnTo>
                    <a:lnTo>
                      <a:pt x="168" y="39"/>
                    </a:lnTo>
                    <a:close/>
                  </a:path>
                </a:pathLst>
              </a:custGeom>
              <a:solidFill>
                <a:srgbClr val="B39C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47" name="Freeform 240"/>
              <p:cNvSpPr>
                <a:spLocks/>
              </p:cNvSpPr>
              <p:nvPr/>
            </p:nvSpPr>
            <p:spPr bwMode="auto">
              <a:xfrm>
                <a:off x="2385" y="2567"/>
                <a:ext cx="79" cy="72"/>
              </a:xfrm>
              <a:custGeom>
                <a:avLst/>
                <a:gdLst>
                  <a:gd name="T0" fmla="*/ 28 w 79"/>
                  <a:gd name="T1" fmla="*/ 0 h 72"/>
                  <a:gd name="T2" fmla="*/ 79 w 79"/>
                  <a:gd name="T3" fmla="*/ 21 h 72"/>
                  <a:gd name="T4" fmla="*/ 37 w 79"/>
                  <a:gd name="T5" fmla="*/ 43 h 72"/>
                  <a:gd name="T6" fmla="*/ 0 w 79"/>
                  <a:gd name="T7" fmla="*/ 72 h 72"/>
                  <a:gd name="T8" fmla="*/ 16 w 79"/>
                  <a:gd name="T9" fmla="*/ 35 h 72"/>
                  <a:gd name="T10" fmla="*/ 28 w 79"/>
                  <a:gd name="T11" fmla="*/ 0 h 72"/>
                  <a:gd name="T12" fmla="*/ 28 w 79"/>
                  <a:gd name="T13" fmla="*/ 0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9"/>
                  <a:gd name="T22" fmla="*/ 0 h 72"/>
                  <a:gd name="T23" fmla="*/ 79 w 79"/>
                  <a:gd name="T24" fmla="*/ 72 h 7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9" h="72">
                    <a:moveTo>
                      <a:pt x="28" y="0"/>
                    </a:moveTo>
                    <a:lnTo>
                      <a:pt x="79" y="21"/>
                    </a:lnTo>
                    <a:lnTo>
                      <a:pt x="37" y="43"/>
                    </a:lnTo>
                    <a:lnTo>
                      <a:pt x="0" y="72"/>
                    </a:lnTo>
                    <a:lnTo>
                      <a:pt x="16" y="35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48" name="Freeform 241"/>
              <p:cNvSpPr>
                <a:spLocks/>
              </p:cNvSpPr>
              <p:nvPr/>
            </p:nvSpPr>
            <p:spPr bwMode="auto">
              <a:xfrm>
                <a:off x="2263" y="2554"/>
                <a:ext cx="76" cy="76"/>
              </a:xfrm>
              <a:custGeom>
                <a:avLst/>
                <a:gdLst>
                  <a:gd name="T0" fmla="*/ 74 w 76"/>
                  <a:gd name="T1" fmla="*/ 22 h 76"/>
                  <a:gd name="T2" fmla="*/ 31 w 76"/>
                  <a:gd name="T3" fmla="*/ 65 h 76"/>
                  <a:gd name="T4" fmla="*/ 0 w 76"/>
                  <a:gd name="T5" fmla="*/ 76 h 76"/>
                  <a:gd name="T6" fmla="*/ 14 w 76"/>
                  <a:gd name="T7" fmla="*/ 22 h 76"/>
                  <a:gd name="T8" fmla="*/ 31 w 76"/>
                  <a:gd name="T9" fmla="*/ 28 h 76"/>
                  <a:gd name="T10" fmla="*/ 76 w 76"/>
                  <a:gd name="T11" fmla="*/ 0 h 76"/>
                  <a:gd name="T12" fmla="*/ 74 w 76"/>
                  <a:gd name="T13" fmla="*/ 22 h 76"/>
                  <a:gd name="T14" fmla="*/ 74 w 76"/>
                  <a:gd name="T15" fmla="*/ 22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6"/>
                  <a:gd name="T25" fmla="*/ 0 h 76"/>
                  <a:gd name="T26" fmla="*/ 76 w 76"/>
                  <a:gd name="T27" fmla="*/ 76 h 7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6" h="76">
                    <a:moveTo>
                      <a:pt x="74" y="22"/>
                    </a:moveTo>
                    <a:lnTo>
                      <a:pt x="31" y="65"/>
                    </a:lnTo>
                    <a:lnTo>
                      <a:pt x="0" y="76"/>
                    </a:lnTo>
                    <a:lnTo>
                      <a:pt x="14" y="22"/>
                    </a:lnTo>
                    <a:lnTo>
                      <a:pt x="31" y="28"/>
                    </a:lnTo>
                    <a:lnTo>
                      <a:pt x="76" y="0"/>
                    </a:lnTo>
                    <a:lnTo>
                      <a:pt x="74" y="22"/>
                    </a:lnTo>
                    <a:close/>
                  </a:path>
                </a:pathLst>
              </a:custGeom>
              <a:solidFill>
                <a:srgbClr val="9E8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49" name="Freeform 242"/>
              <p:cNvSpPr>
                <a:spLocks/>
              </p:cNvSpPr>
              <p:nvPr/>
            </p:nvSpPr>
            <p:spPr bwMode="auto">
              <a:xfrm>
                <a:off x="2246" y="2286"/>
                <a:ext cx="80" cy="68"/>
              </a:xfrm>
              <a:custGeom>
                <a:avLst/>
                <a:gdLst>
                  <a:gd name="T0" fmla="*/ 39 w 80"/>
                  <a:gd name="T1" fmla="*/ 2 h 68"/>
                  <a:gd name="T2" fmla="*/ 80 w 80"/>
                  <a:gd name="T3" fmla="*/ 44 h 68"/>
                  <a:gd name="T4" fmla="*/ 59 w 80"/>
                  <a:gd name="T5" fmla="*/ 68 h 68"/>
                  <a:gd name="T6" fmla="*/ 0 w 80"/>
                  <a:gd name="T7" fmla="*/ 39 h 68"/>
                  <a:gd name="T8" fmla="*/ 46 w 80"/>
                  <a:gd name="T9" fmla="*/ 39 h 68"/>
                  <a:gd name="T10" fmla="*/ 11 w 80"/>
                  <a:gd name="T11" fmla="*/ 0 h 68"/>
                  <a:gd name="T12" fmla="*/ 39 w 80"/>
                  <a:gd name="T13" fmla="*/ 2 h 68"/>
                  <a:gd name="T14" fmla="*/ 39 w 80"/>
                  <a:gd name="T15" fmla="*/ 2 h 6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0"/>
                  <a:gd name="T25" fmla="*/ 0 h 68"/>
                  <a:gd name="T26" fmla="*/ 80 w 80"/>
                  <a:gd name="T27" fmla="*/ 68 h 6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0" h="68">
                    <a:moveTo>
                      <a:pt x="39" y="2"/>
                    </a:moveTo>
                    <a:lnTo>
                      <a:pt x="80" y="44"/>
                    </a:lnTo>
                    <a:lnTo>
                      <a:pt x="59" y="68"/>
                    </a:lnTo>
                    <a:lnTo>
                      <a:pt x="0" y="39"/>
                    </a:lnTo>
                    <a:lnTo>
                      <a:pt x="46" y="39"/>
                    </a:lnTo>
                    <a:lnTo>
                      <a:pt x="11" y="0"/>
                    </a:lnTo>
                    <a:lnTo>
                      <a:pt x="39" y="2"/>
                    </a:lnTo>
                    <a:close/>
                  </a:path>
                </a:pathLst>
              </a:custGeom>
              <a:solidFill>
                <a:srgbClr val="A1B5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50" name="Freeform 243"/>
              <p:cNvSpPr>
                <a:spLocks/>
              </p:cNvSpPr>
              <p:nvPr/>
            </p:nvSpPr>
            <p:spPr bwMode="auto">
              <a:xfrm>
                <a:off x="2196" y="1925"/>
                <a:ext cx="265" cy="272"/>
              </a:xfrm>
              <a:custGeom>
                <a:avLst/>
                <a:gdLst>
                  <a:gd name="T0" fmla="*/ 265 w 265"/>
                  <a:gd name="T1" fmla="*/ 239 h 272"/>
                  <a:gd name="T2" fmla="*/ 168 w 265"/>
                  <a:gd name="T3" fmla="*/ 272 h 272"/>
                  <a:gd name="T4" fmla="*/ 46 w 265"/>
                  <a:gd name="T5" fmla="*/ 272 h 272"/>
                  <a:gd name="T6" fmla="*/ 0 w 265"/>
                  <a:gd name="T7" fmla="*/ 196 h 272"/>
                  <a:gd name="T8" fmla="*/ 0 w 265"/>
                  <a:gd name="T9" fmla="*/ 83 h 272"/>
                  <a:gd name="T10" fmla="*/ 24 w 265"/>
                  <a:gd name="T11" fmla="*/ 46 h 272"/>
                  <a:gd name="T12" fmla="*/ 124 w 265"/>
                  <a:gd name="T13" fmla="*/ 0 h 272"/>
                  <a:gd name="T14" fmla="*/ 237 w 265"/>
                  <a:gd name="T15" fmla="*/ 48 h 272"/>
                  <a:gd name="T16" fmla="*/ 248 w 265"/>
                  <a:gd name="T17" fmla="*/ 139 h 272"/>
                  <a:gd name="T18" fmla="*/ 265 w 265"/>
                  <a:gd name="T19" fmla="*/ 239 h 272"/>
                  <a:gd name="T20" fmla="*/ 265 w 265"/>
                  <a:gd name="T21" fmla="*/ 239 h 2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65"/>
                  <a:gd name="T34" fmla="*/ 0 h 272"/>
                  <a:gd name="T35" fmla="*/ 265 w 265"/>
                  <a:gd name="T36" fmla="*/ 272 h 27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65" h="272">
                    <a:moveTo>
                      <a:pt x="265" y="239"/>
                    </a:moveTo>
                    <a:lnTo>
                      <a:pt x="168" y="272"/>
                    </a:lnTo>
                    <a:lnTo>
                      <a:pt x="46" y="272"/>
                    </a:lnTo>
                    <a:lnTo>
                      <a:pt x="0" y="196"/>
                    </a:lnTo>
                    <a:lnTo>
                      <a:pt x="0" y="83"/>
                    </a:lnTo>
                    <a:lnTo>
                      <a:pt x="24" y="46"/>
                    </a:lnTo>
                    <a:lnTo>
                      <a:pt x="124" y="0"/>
                    </a:lnTo>
                    <a:lnTo>
                      <a:pt x="237" y="48"/>
                    </a:lnTo>
                    <a:lnTo>
                      <a:pt x="248" y="139"/>
                    </a:lnTo>
                    <a:lnTo>
                      <a:pt x="265" y="239"/>
                    </a:lnTo>
                    <a:close/>
                  </a:path>
                </a:pathLst>
              </a:custGeom>
              <a:solidFill>
                <a:srgbClr val="8FCC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51" name="Freeform 244"/>
              <p:cNvSpPr>
                <a:spLocks/>
              </p:cNvSpPr>
              <p:nvPr/>
            </p:nvSpPr>
            <p:spPr bwMode="auto">
              <a:xfrm>
                <a:off x="2255" y="1929"/>
                <a:ext cx="270" cy="229"/>
              </a:xfrm>
              <a:custGeom>
                <a:avLst/>
                <a:gdLst>
                  <a:gd name="T0" fmla="*/ 270 w 270"/>
                  <a:gd name="T1" fmla="*/ 42 h 229"/>
                  <a:gd name="T2" fmla="*/ 226 w 270"/>
                  <a:gd name="T3" fmla="*/ 161 h 229"/>
                  <a:gd name="T4" fmla="*/ 189 w 270"/>
                  <a:gd name="T5" fmla="*/ 229 h 229"/>
                  <a:gd name="T6" fmla="*/ 34 w 270"/>
                  <a:gd name="T7" fmla="*/ 200 h 229"/>
                  <a:gd name="T8" fmla="*/ 0 w 270"/>
                  <a:gd name="T9" fmla="*/ 131 h 229"/>
                  <a:gd name="T10" fmla="*/ 67 w 270"/>
                  <a:gd name="T11" fmla="*/ 50 h 229"/>
                  <a:gd name="T12" fmla="*/ 143 w 270"/>
                  <a:gd name="T13" fmla="*/ 0 h 229"/>
                  <a:gd name="T14" fmla="*/ 211 w 270"/>
                  <a:gd name="T15" fmla="*/ 5 h 229"/>
                  <a:gd name="T16" fmla="*/ 270 w 270"/>
                  <a:gd name="T17" fmla="*/ 42 h 229"/>
                  <a:gd name="T18" fmla="*/ 270 w 270"/>
                  <a:gd name="T19" fmla="*/ 42 h 22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229"/>
                  <a:gd name="T32" fmla="*/ 270 w 270"/>
                  <a:gd name="T33" fmla="*/ 229 h 22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229">
                    <a:moveTo>
                      <a:pt x="270" y="42"/>
                    </a:moveTo>
                    <a:lnTo>
                      <a:pt x="226" y="161"/>
                    </a:lnTo>
                    <a:lnTo>
                      <a:pt x="189" y="229"/>
                    </a:lnTo>
                    <a:lnTo>
                      <a:pt x="34" y="200"/>
                    </a:lnTo>
                    <a:lnTo>
                      <a:pt x="0" y="131"/>
                    </a:lnTo>
                    <a:lnTo>
                      <a:pt x="67" y="50"/>
                    </a:lnTo>
                    <a:lnTo>
                      <a:pt x="143" y="0"/>
                    </a:lnTo>
                    <a:lnTo>
                      <a:pt x="211" y="5"/>
                    </a:lnTo>
                    <a:lnTo>
                      <a:pt x="270" y="42"/>
                    </a:lnTo>
                    <a:close/>
                  </a:path>
                </a:pathLst>
              </a:custGeom>
              <a:solidFill>
                <a:srgbClr val="96AB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52" name="Freeform 245"/>
              <p:cNvSpPr>
                <a:spLocks/>
              </p:cNvSpPr>
              <p:nvPr/>
            </p:nvSpPr>
            <p:spPr bwMode="auto">
              <a:xfrm>
                <a:off x="2342" y="2145"/>
                <a:ext cx="128" cy="100"/>
              </a:xfrm>
              <a:custGeom>
                <a:avLst/>
                <a:gdLst>
                  <a:gd name="T0" fmla="*/ 128 w 128"/>
                  <a:gd name="T1" fmla="*/ 0 h 100"/>
                  <a:gd name="T2" fmla="*/ 80 w 128"/>
                  <a:gd name="T3" fmla="*/ 100 h 100"/>
                  <a:gd name="T4" fmla="*/ 0 w 128"/>
                  <a:gd name="T5" fmla="*/ 52 h 100"/>
                  <a:gd name="T6" fmla="*/ 34 w 128"/>
                  <a:gd name="T7" fmla="*/ 35 h 100"/>
                  <a:gd name="T8" fmla="*/ 63 w 128"/>
                  <a:gd name="T9" fmla="*/ 35 h 100"/>
                  <a:gd name="T10" fmla="*/ 128 w 128"/>
                  <a:gd name="T11" fmla="*/ 0 h 100"/>
                  <a:gd name="T12" fmla="*/ 128 w 128"/>
                  <a:gd name="T13" fmla="*/ 0 h 1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8"/>
                  <a:gd name="T22" fmla="*/ 0 h 100"/>
                  <a:gd name="T23" fmla="*/ 128 w 128"/>
                  <a:gd name="T24" fmla="*/ 100 h 1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8" h="100">
                    <a:moveTo>
                      <a:pt x="128" y="0"/>
                    </a:moveTo>
                    <a:lnTo>
                      <a:pt x="80" y="100"/>
                    </a:lnTo>
                    <a:lnTo>
                      <a:pt x="0" y="52"/>
                    </a:lnTo>
                    <a:lnTo>
                      <a:pt x="34" y="35"/>
                    </a:lnTo>
                    <a:lnTo>
                      <a:pt x="63" y="35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B5A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53" name="Freeform 246"/>
              <p:cNvSpPr>
                <a:spLocks/>
              </p:cNvSpPr>
              <p:nvPr/>
            </p:nvSpPr>
            <p:spPr bwMode="auto">
              <a:xfrm>
                <a:off x="2359" y="2508"/>
                <a:ext cx="74" cy="100"/>
              </a:xfrm>
              <a:custGeom>
                <a:avLst/>
                <a:gdLst>
                  <a:gd name="T0" fmla="*/ 39 w 74"/>
                  <a:gd name="T1" fmla="*/ 0 h 100"/>
                  <a:gd name="T2" fmla="*/ 74 w 74"/>
                  <a:gd name="T3" fmla="*/ 41 h 100"/>
                  <a:gd name="T4" fmla="*/ 0 w 74"/>
                  <a:gd name="T5" fmla="*/ 100 h 100"/>
                  <a:gd name="T6" fmla="*/ 17 w 74"/>
                  <a:gd name="T7" fmla="*/ 46 h 100"/>
                  <a:gd name="T8" fmla="*/ 42 w 74"/>
                  <a:gd name="T9" fmla="*/ 41 h 100"/>
                  <a:gd name="T10" fmla="*/ 39 w 74"/>
                  <a:gd name="T11" fmla="*/ 0 h 100"/>
                  <a:gd name="T12" fmla="*/ 39 w 74"/>
                  <a:gd name="T13" fmla="*/ 0 h 1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100"/>
                  <a:gd name="T23" fmla="*/ 74 w 74"/>
                  <a:gd name="T24" fmla="*/ 100 h 1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100">
                    <a:moveTo>
                      <a:pt x="39" y="0"/>
                    </a:moveTo>
                    <a:lnTo>
                      <a:pt x="74" y="41"/>
                    </a:lnTo>
                    <a:lnTo>
                      <a:pt x="0" y="100"/>
                    </a:lnTo>
                    <a:lnTo>
                      <a:pt x="17" y="46"/>
                    </a:lnTo>
                    <a:lnTo>
                      <a:pt x="42" y="4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9E85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54" name="Freeform 247"/>
              <p:cNvSpPr>
                <a:spLocks/>
              </p:cNvSpPr>
              <p:nvPr/>
            </p:nvSpPr>
            <p:spPr bwMode="auto">
              <a:xfrm>
                <a:off x="2202" y="2538"/>
                <a:ext cx="103" cy="155"/>
              </a:xfrm>
              <a:custGeom>
                <a:avLst/>
                <a:gdLst>
                  <a:gd name="T0" fmla="*/ 103 w 103"/>
                  <a:gd name="T1" fmla="*/ 29 h 155"/>
                  <a:gd name="T2" fmla="*/ 83 w 103"/>
                  <a:gd name="T3" fmla="*/ 85 h 155"/>
                  <a:gd name="T4" fmla="*/ 66 w 103"/>
                  <a:gd name="T5" fmla="*/ 116 h 155"/>
                  <a:gd name="T6" fmla="*/ 44 w 103"/>
                  <a:gd name="T7" fmla="*/ 138 h 155"/>
                  <a:gd name="T8" fmla="*/ 0 w 103"/>
                  <a:gd name="T9" fmla="*/ 155 h 155"/>
                  <a:gd name="T10" fmla="*/ 22 w 103"/>
                  <a:gd name="T11" fmla="*/ 109 h 155"/>
                  <a:gd name="T12" fmla="*/ 46 w 103"/>
                  <a:gd name="T13" fmla="*/ 66 h 155"/>
                  <a:gd name="T14" fmla="*/ 70 w 103"/>
                  <a:gd name="T15" fmla="*/ 0 h 155"/>
                  <a:gd name="T16" fmla="*/ 103 w 103"/>
                  <a:gd name="T17" fmla="*/ 29 h 155"/>
                  <a:gd name="T18" fmla="*/ 103 w 103"/>
                  <a:gd name="T19" fmla="*/ 29 h 1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3"/>
                  <a:gd name="T31" fmla="*/ 0 h 155"/>
                  <a:gd name="T32" fmla="*/ 103 w 103"/>
                  <a:gd name="T33" fmla="*/ 155 h 1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3" h="155">
                    <a:moveTo>
                      <a:pt x="103" y="29"/>
                    </a:moveTo>
                    <a:lnTo>
                      <a:pt x="83" y="85"/>
                    </a:lnTo>
                    <a:lnTo>
                      <a:pt x="66" y="116"/>
                    </a:lnTo>
                    <a:lnTo>
                      <a:pt x="44" y="138"/>
                    </a:lnTo>
                    <a:lnTo>
                      <a:pt x="0" y="155"/>
                    </a:lnTo>
                    <a:lnTo>
                      <a:pt x="22" y="109"/>
                    </a:lnTo>
                    <a:lnTo>
                      <a:pt x="46" y="66"/>
                    </a:lnTo>
                    <a:lnTo>
                      <a:pt x="70" y="0"/>
                    </a:lnTo>
                    <a:lnTo>
                      <a:pt x="103" y="29"/>
                    </a:lnTo>
                    <a:close/>
                  </a:path>
                </a:pathLst>
              </a:custGeom>
              <a:solidFill>
                <a:srgbClr val="6E5E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55" name="Freeform 248"/>
              <p:cNvSpPr>
                <a:spLocks/>
              </p:cNvSpPr>
              <p:nvPr/>
            </p:nvSpPr>
            <p:spPr bwMode="auto">
              <a:xfrm>
                <a:off x="2148" y="2108"/>
                <a:ext cx="344" cy="502"/>
              </a:xfrm>
              <a:custGeom>
                <a:avLst/>
                <a:gdLst>
                  <a:gd name="T0" fmla="*/ 322 w 344"/>
                  <a:gd name="T1" fmla="*/ 69 h 502"/>
                  <a:gd name="T2" fmla="*/ 281 w 344"/>
                  <a:gd name="T3" fmla="*/ 159 h 502"/>
                  <a:gd name="T4" fmla="*/ 268 w 344"/>
                  <a:gd name="T5" fmla="*/ 180 h 502"/>
                  <a:gd name="T6" fmla="*/ 307 w 344"/>
                  <a:gd name="T7" fmla="*/ 200 h 502"/>
                  <a:gd name="T8" fmla="*/ 296 w 344"/>
                  <a:gd name="T9" fmla="*/ 213 h 502"/>
                  <a:gd name="T10" fmla="*/ 259 w 344"/>
                  <a:gd name="T11" fmla="*/ 200 h 502"/>
                  <a:gd name="T12" fmla="*/ 259 w 344"/>
                  <a:gd name="T13" fmla="*/ 233 h 502"/>
                  <a:gd name="T14" fmla="*/ 228 w 344"/>
                  <a:gd name="T15" fmla="*/ 246 h 502"/>
                  <a:gd name="T16" fmla="*/ 200 w 344"/>
                  <a:gd name="T17" fmla="*/ 287 h 502"/>
                  <a:gd name="T18" fmla="*/ 253 w 344"/>
                  <a:gd name="T19" fmla="*/ 287 h 502"/>
                  <a:gd name="T20" fmla="*/ 274 w 344"/>
                  <a:gd name="T21" fmla="*/ 276 h 502"/>
                  <a:gd name="T22" fmla="*/ 244 w 344"/>
                  <a:gd name="T23" fmla="*/ 261 h 502"/>
                  <a:gd name="T24" fmla="*/ 289 w 344"/>
                  <a:gd name="T25" fmla="*/ 259 h 502"/>
                  <a:gd name="T26" fmla="*/ 331 w 344"/>
                  <a:gd name="T27" fmla="*/ 276 h 502"/>
                  <a:gd name="T28" fmla="*/ 344 w 344"/>
                  <a:gd name="T29" fmla="*/ 306 h 502"/>
                  <a:gd name="T30" fmla="*/ 313 w 344"/>
                  <a:gd name="T31" fmla="*/ 293 h 502"/>
                  <a:gd name="T32" fmla="*/ 253 w 344"/>
                  <a:gd name="T33" fmla="*/ 346 h 502"/>
                  <a:gd name="T34" fmla="*/ 274 w 344"/>
                  <a:gd name="T35" fmla="*/ 367 h 502"/>
                  <a:gd name="T36" fmla="*/ 228 w 344"/>
                  <a:gd name="T37" fmla="*/ 356 h 502"/>
                  <a:gd name="T38" fmla="*/ 237 w 344"/>
                  <a:gd name="T39" fmla="*/ 393 h 502"/>
                  <a:gd name="T40" fmla="*/ 216 w 344"/>
                  <a:gd name="T41" fmla="*/ 426 h 502"/>
                  <a:gd name="T42" fmla="*/ 178 w 344"/>
                  <a:gd name="T43" fmla="*/ 411 h 502"/>
                  <a:gd name="T44" fmla="*/ 216 w 344"/>
                  <a:gd name="T45" fmla="*/ 393 h 502"/>
                  <a:gd name="T46" fmla="*/ 183 w 344"/>
                  <a:gd name="T47" fmla="*/ 383 h 502"/>
                  <a:gd name="T48" fmla="*/ 144 w 344"/>
                  <a:gd name="T49" fmla="*/ 400 h 502"/>
                  <a:gd name="T50" fmla="*/ 131 w 344"/>
                  <a:gd name="T51" fmla="*/ 374 h 502"/>
                  <a:gd name="T52" fmla="*/ 144 w 344"/>
                  <a:gd name="T53" fmla="*/ 330 h 502"/>
                  <a:gd name="T54" fmla="*/ 124 w 344"/>
                  <a:gd name="T55" fmla="*/ 333 h 502"/>
                  <a:gd name="T56" fmla="*/ 107 w 344"/>
                  <a:gd name="T57" fmla="*/ 387 h 502"/>
                  <a:gd name="T58" fmla="*/ 67 w 344"/>
                  <a:gd name="T59" fmla="*/ 404 h 502"/>
                  <a:gd name="T60" fmla="*/ 92 w 344"/>
                  <a:gd name="T61" fmla="*/ 437 h 502"/>
                  <a:gd name="T62" fmla="*/ 81 w 344"/>
                  <a:gd name="T63" fmla="*/ 452 h 502"/>
                  <a:gd name="T64" fmla="*/ 18 w 344"/>
                  <a:gd name="T65" fmla="*/ 502 h 502"/>
                  <a:gd name="T66" fmla="*/ 0 w 344"/>
                  <a:gd name="T67" fmla="*/ 470 h 502"/>
                  <a:gd name="T68" fmla="*/ 4 w 344"/>
                  <a:gd name="T69" fmla="*/ 411 h 502"/>
                  <a:gd name="T70" fmla="*/ 22 w 344"/>
                  <a:gd name="T71" fmla="*/ 330 h 502"/>
                  <a:gd name="T72" fmla="*/ 30 w 344"/>
                  <a:gd name="T73" fmla="*/ 265 h 502"/>
                  <a:gd name="T74" fmla="*/ 76 w 344"/>
                  <a:gd name="T75" fmla="*/ 217 h 502"/>
                  <a:gd name="T76" fmla="*/ 87 w 344"/>
                  <a:gd name="T77" fmla="*/ 193 h 502"/>
                  <a:gd name="T78" fmla="*/ 113 w 344"/>
                  <a:gd name="T79" fmla="*/ 202 h 502"/>
                  <a:gd name="T80" fmla="*/ 81 w 344"/>
                  <a:gd name="T81" fmla="*/ 254 h 502"/>
                  <a:gd name="T82" fmla="*/ 113 w 344"/>
                  <a:gd name="T83" fmla="*/ 283 h 502"/>
                  <a:gd name="T84" fmla="*/ 141 w 344"/>
                  <a:gd name="T85" fmla="*/ 293 h 502"/>
                  <a:gd name="T86" fmla="*/ 228 w 344"/>
                  <a:gd name="T87" fmla="*/ 189 h 502"/>
                  <a:gd name="T88" fmla="*/ 274 w 344"/>
                  <a:gd name="T89" fmla="*/ 87 h 502"/>
                  <a:gd name="T90" fmla="*/ 307 w 344"/>
                  <a:gd name="T91" fmla="*/ 33 h 502"/>
                  <a:gd name="T92" fmla="*/ 322 w 344"/>
                  <a:gd name="T93" fmla="*/ 0 h 502"/>
                  <a:gd name="T94" fmla="*/ 322 w 344"/>
                  <a:gd name="T95" fmla="*/ 69 h 502"/>
                  <a:gd name="T96" fmla="*/ 322 w 344"/>
                  <a:gd name="T97" fmla="*/ 69 h 50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44"/>
                  <a:gd name="T148" fmla="*/ 0 h 502"/>
                  <a:gd name="T149" fmla="*/ 344 w 344"/>
                  <a:gd name="T150" fmla="*/ 502 h 50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44" h="502">
                    <a:moveTo>
                      <a:pt x="322" y="69"/>
                    </a:moveTo>
                    <a:lnTo>
                      <a:pt x="281" y="159"/>
                    </a:lnTo>
                    <a:lnTo>
                      <a:pt x="268" y="180"/>
                    </a:lnTo>
                    <a:lnTo>
                      <a:pt x="307" y="200"/>
                    </a:lnTo>
                    <a:lnTo>
                      <a:pt x="296" y="213"/>
                    </a:lnTo>
                    <a:lnTo>
                      <a:pt x="259" y="200"/>
                    </a:lnTo>
                    <a:lnTo>
                      <a:pt x="259" y="233"/>
                    </a:lnTo>
                    <a:lnTo>
                      <a:pt x="228" y="246"/>
                    </a:lnTo>
                    <a:lnTo>
                      <a:pt x="200" y="287"/>
                    </a:lnTo>
                    <a:lnTo>
                      <a:pt x="253" y="287"/>
                    </a:lnTo>
                    <a:lnTo>
                      <a:pt x="274" y="276"/>
                    </a:lnTo>
                    <a:lnTo>
                      <a:pt x="244" y="261"/>
                    </a:lnTo>
                    <a:lnTo>
                      <a:pt x="289" y="259"/>
                    </a:lnTo>
                    <a:lnTo>
                      <a:pt x="331" y="276"/>
                    </a:lnTo>
                    <a:lnTo>
                      <a:pt x="344" y="306"/>
                    </a:lnTo>
                    <a:lnTo>
                      <a:pt x="313" y="293"/>
                    </a:lnTo>
                    <a:lnTo>
                      <a:pt x="253" y="346"/>
                    </a:lnTo>
                    <a:lnTo>
                      <a:pt x="274" y="367"/>
                    </a:lnTo>
                    <a:lnTo>
                      <a:pt x="228" y="356"/>
                    </a:lnTo>
                    <a:lnTo>
                      <a:pt x="237" y="393"/>
                    </a:lnTo>
                    <a:lnTo>
                      <a:pt x="216" y="426"/>
                    </a:lnTo>
                    <a:lnTo>
                      <a:pt x="178" y="411"/>
                    </a:lnTo>
                    <a:lnTo>
                      <a:pt x="216" y="393"/>
                    </a:lnTo>
                    <a:lnTo>
                      <a:pt x="183" y="383"/>
                    </a:lnTo>
                    <a:lnTo>
                      <a:pt x="144" y="400"/>
                    </a:lnTo>
                    <a:lnTo>
                      <a:pt x="131" y="374"/>
                    </a:lnTo>
                    <a:lnTo>
                      <a:pt x="144" y="330"/>
                    </a:lnTo>
                    <a:lnTo>
                      <a:pt x="124" y="333"/>
                    </a:lnTo>
                    <a:lnTo>
                      <a:pt x="107" y="387"/>
                    </a:lnTo>
                    <a:lnTo>
                      <a:pt x="67" y="404"/>
                    </a:lnTo>
                    <a:lnTo>
                      <a:pt x="92" y="437"/>
                    </a:lnTo>
                    <a:lnTo>
                      <a:pt x="81" y="452"/>
                    </a:lnTo>
                    <a:lnTo>
                      <a:pt x="18" y="502"/>
                    </a:lnTo>
                    <a:lnTo>
                      <a:pt x="0" y="470"/>
                    </a:lnTo>
                    <a:lnTo>
                      <a:pt x="4" y="411"/>
                    </a:lnTo>
                    <a:lnTo>
                      <a:pt x="22" y="330"/>
                    </a:lnTo>
                    <a:lnTo>
                      <a:pt x="30" y="265"/>
                    </a:lnTo>
                    <a:lnTo>
                      <a:pt x="76" y="217"/>
                    </a:lnTo>
                    <a:lnTo>
                      <a:pt x="87" y="193"/>
                    </a:lnTo>
                    <a:lnTo>
                      <a:pt x="113" y="202"/>
                    </a:lnTo>
                    <a:lnTo>
                      <a:pt x="81" y="254"/>
                    </a:lnTo>
                    <a:lnTo>
                      <a:pt x="113" y="283"/>
                    </a:lnTo>
                    <a:lnTo>
                      <a:pt x="141" y="293"/>
                    </a:lnTo>
                    <a:lnTo>
                      <a:pt x="228" y="189"/>
                    </a:lnTo>
                    <a:lnTo>
                      <a:pt x="274" y="87"/>
                    </a:lnTo>
                    <a:lnTo>
                      <a:pt x="307" y="33"/>
                    </a:lnTo>
                    <a:lnTo>
                      <a:pt x="322" y="0"/>
                    </a:lnTo>
                    <a:lnTo>
                      <a:pt x="322" y="69"/>
                    </a:lnTo>
                    <a:close/>
                  </a:path>
                </a:pathLst>
              </a:custGeom>
              <a:solidFill>
                <a:srgbClr val="9E8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56" name="Freeform 249"/>
              <p:cNvSpPr>
                <a:spLocks/>
              </p:cNvSpPr>
              <p:nvPr/>
            </p:nvSpPr>
            <p:spPr bwMode="auto">
              <a:xfrm>
                <a:off x="2464" y="2030"/>
                <a:ext cx="108" cy="134"/>
              </a:xfrm>
              <a:custGeom>
                <a:avLst/>
                <a:gdLst>
                  <a:gd name="T0" fmla="*/ 34 w 108"/>
                  <a:gd name="T1" fmla="*/ 121 h 134"/>
                  <a:gd name="T2" fmla="*/ 0 w 108"/>
                  <a:gd name="T3" fmla="*/ 134 h 134"/>
                  <a:gd name="T4" fmla="*/ 10 w 108"/>
                  <a:gd name="T5" fmla="*/ 71 h 134"/>
                  <a:gd name="T6" fmla="*/ 21 w 108"/>
                  <a:gd name="T7" fmla="*/ 30 h 134"/>
                  <a:gd name="T8" fmla="*/ 84 w 108"/>
                  <a:gd name="T9" fmla="*/ 0 h 134"/>
                  <a:gd name="T10" fmla="*/ 108 w 108"/>
                  <a:gd name="T11" fmla="*/ 17 h 134"/>
                  <a:gd name="T12" fmla="*/ 87 w 108"/>
                  <a:gd name="T13" fmla="*/ 39 h 134"/>
                  <a:gd name="T14" fmla="*/ 47 w 108"/>
                  <a:gd name="T15" fmla="*/ 71 h 134"/>
                  <a:gd name="T16" fmla="*/ 32 w 108"/>
                  <a:gd name="T17" fmla="*/ 93 h 134"/>
                  <a:gd name="T18" fmla="*/ 34 w 108"/>
                  <a:gd name="T19" fmla="*/ 121 h 134"/>
                  <a:gd name="T20" fmla="*/ 34 w 108"/>
                  <a:gd name="T21" fmla="*/ 121 h 1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8"/>
                  <a:gd name="T34" fmla="*/ 0 h 134"/>
                  <a:gd name="T35" fmla="*/ 108 w 108"/>
                  <a:gd name="T36" fmla="*/ 134 h 13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8" h="134">
                    <a:moveTo>
                      <a:pt x="34" y="121"/>
                    </a:moveTo>
                    <a:lnTo>
                      <a:pt x="0" y="134"/>
                    </a:lnTo>
                    <a:lnTo>
                      <a:pt x="10" y="71"/>
                    </a:lnTo>
                    <a:lnTo>
                      <a:pt x="21" y="30"/>
                    </a:lnTo>
                    <a:lnTo>
                      <a:pt x="84" y="0"/>
                    </a:lnTo>
                    <a:lnTo>
                      <a:pt x="108" y="17"/>
                    </a:lnTo>
                    <a:lnTo>
                      <a:pt x="87" y="39"/>
                    </a:lnTo>
                    <a:lnTo>
                      <a:pt x="47" y="71"/>
                    </a:lnTo>
                    <a:lnTo>
                      <a:pt x="32" y="93"/>
                    </a:lnTo>
                    <a:lnTo>
                      <a:pt x="34" y="121"/>
                    </a:lnTo>
                    <a:close/>
                  </a:path>
                </a:pathLst>
              </a:custGeom>
              <a:solidFill>
                <a:srgbClr val="807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57" name="Freeform 250"/>
              <p:cNvSpPr>
                <a:spLocks/>
              </p:cNvSpPr>
              <p:nvPr/>
            </p:nvSpPr>
            <p:spPr bwMode="auto">
              <a:xfrm>
                <a:off x="2359" y="2058"/>
                <a:ext cx="100" cy="106"/>
              </a:xfrm>
              <a:custGeom>
                <a:avLst/>
                <a:gdLst>
                  <a:gd name="T0" fmla="*/ 74 w 100"/>
                  <a:gd name="T1" fmla="*/ 106 h 106"/>
                  <a:gd name="T2" fmla="*/ 52 w 100"/>
                  <a:gd name="T3" fmla="*/ 87 h 106"/>
                  <a:gd name="T4" fmla="*/ 39 w 100"/>
                  <a:gd name="T5" fmla="*/ 32 h 106"/>
                  <a:gd name="T6" fmla="*/ 0 w 100"/>
                  <a:gd name="T7" fmla="*/ 0 h 106"/>
                  <a:gd name="T8" fmla="*/ 74 w 100"/>
                  <a:gd name="T9" fmla="*/ 15 h 106"/>
                  <a:gd name="T10" fmla="*/ 100 w 100"/>
                  <a:gd name="T11" fmla="*/ 54 h 106"/>
                  <a:gd name="T12" fmla="*/ 78 w 100"/>
                  <a:gd name="T13" fmla="*/ 59 h 106"/>
                  <a:gd name="T14" fmla="*/ 74 w 100"/>
                  <a:gd name="T15" fmla="*/ 106 h 106"/>
                  <a:gd name="T16" fmla="*/ 74 w 100"/>
                  <a:gd name="T17" fmla="*/ 106 h 1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0"/>
                  <a:gd name="T28" fmla="*/ 0 h 106"/>
                  <a:gd name="T29" fmla="*/ 100 w 100"/>
                  <a:gd name="T30" fmla="*/ 106 h 10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0" h="106">
                    <a:moveTo>
                      <a:pt x="74" y="106"/>
                    </a:moveTo>
                    <a:lnTo>
                      <a:pt x="52" y="87"/>
                    </a:lnTo>
                    <a:lnTo>
                      <a:pt x="39" y="32"/>
                    </a:lnTo>
                    <a:lnTo>
                      <a:pt x="0" y="0"/>
                    </a:lnTo>
                    <a:lnTo>
                      <a:pt x="74" y="15"/>
                    </a:lnTo>
                    <a:lnTo>
                      <a:pt x="100" y="54"/>
                    </a:lnTo>
                    <a:lnTo>
                      <a:pt x="78" y="59"/>
                    </a:lnTo>
                    <a:lnTo>
                      <a:pt x="74" y="106"/>
                    </a:lnTo>
                    <a:close/>
                  </a:path>
                </a:pathLst>
              </a:custGeom>
              <a:solidFill>
                <a:srgbClr val="9E8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58" name="Freeform 251"/>
              <p:cNvSpPr>
                <a:spLocks/>
              </p:cNvSpPr>
              <p:nvPr/>
            </p:nvSpPr>
            <p:spPr bwMode="auto">
              <a:xfrm>
                <a:off x="2196" y="2123"/>
                <a:ext cx="237" cy="185"/>
              </a:xfrm>
              <a:custGeom>
                <a:avLst/>
                <a:gdLst>
                  <a:gd name="T0" fmla="*/ 39 w 237"/>
                  <a:gd name="T1" fmla="*/ 0 h 185"/>
                  <a:gd name="T2" fmla="*/ 109 w 237"/>
                  <a:gd name="T3" fmla="*/ 54 h 185"/>
                  <a:gd name="T4" fmla="*/ 143 w 237"/>
                  <a:gd name="T5" fmla="*/ 74 h 185"/>
                  <a:gd name="T6" fmla="*/ 143 w 237"/>
                  <a:gd name="T7" fmla="*/ 41 h 185"/>
                  <a:gd name="T8" fmla="*/ 205 w 237"/>
                  <a:gd name="T9" fmla="*/ 37 h 185"/>
                  <a:gd name="T10" fmla="*/ 237 w 237"/>
                  <a:gd name="T11" fmla="*/ 59 h 185"/>
                  <a:gd name="T12" fmla="*/ 217 w 237"/>
                  <a:gd name="T13" fmla="*/ 72 h 185"/>
                  <a:gd name="T14" fmla="*/ 155 w 237"/>
                  <a:gd name="T15" fmla="*/ 91 h 185"/>
                  <a:gd name="T16" fmla="*/ 168 w 237"/>
                  <a:gd name="T17" fmla="*/ 137 h 185"/>
                  <a:gd name="T18" fmla="*/ 106 w 237"/>
                  <a:gd name="T19" fmla="*/ 165 h 185"/>
                  <a:gd name="T20" fmla="*/ 130 w 237"/>
                  <a:gd name="T21" fmla="*/ 133 h 185"/>
                  <a:gd name="T22" fmla="*/ 115 w 237"/>
                  <a:gd name="T23" fmla="*/ 117 h 185"/>
                  <a:gd name="T24" fmla="*/ 87 w 237"/>
                  <a:gd name="T25" fmla="*/ 154 h 185"/>
                  <a:gd name="T26" fmla="*/ 81 w 237"/>
                  <a:gd name="T27" fmla="*/ 185 h 185"/>
                  <a:gd name="T28" fmla="*/ 44 w 237"/>
                  <a:gd name="T29" fmla="*/ 155 h 185"/>
                  <a:gd name="T30" fmla="*/ 0 w 237"/>
                  <a:gd name="T31" fmla="*/ 85 h 185"/>
                  <a:gd name="T32" fmla="*/ 22 w 237"/>
                  <a:gd name="T33" fmla="*/ 41 h 185"/>
                  <a:gd name="T34" fmla="*/ 39 w 237"/>
                  <a:gd name="T35" fmla="*/ 0 h 185"/>
                  <a:gd name="T36" fmla="*/ 39 w 237"/>
                  <a:gd name="T37" fmla="*/ 0 h 18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37"/>
                  <a:gd name="T58" fmla="*/ 0 h 185"/>
                  <a:gd name="T59" fmla="*/ 237 w 237"/>
                  <a:gd name="T60" fmla="*/ 185 h 18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37" h="185">
                    <a:moveTo>
                      <a:pt x="39" y="0"/>
                    </a:moveTo>
                    <a:lnTo>
                      <a:pt x="109" y="54"/>
                    </a:lnTo>
                    <a:lnTo>
                      <a:pt x="143" y="74"/>
                    </a:lnTo>
                    <a:lnTo>
                      <a:pt x="143" y="41"/>
                    </a:lnTo>
                    <a:lnTo>
                      <a:pt x="205" y="37"/>
                    </a:lnTo>
                    <a:lnTo>
                      <a:pt x="237" y="59"/>
                    </a:lnTo>
                    <a:lnTo>
                      <a:pt x="217" y="72"/>
                    </a:lnTo>
                    <a:lnTo>
                      <a:pt x="155" y="91"/>
                    </a:lnTo>
                    <a:lnTo>
                      <a:pt x="168" y="137"/>
                    </a:lnTo>
                    <a:lnTo>
                      <a:pt x="106" y="165"/>
                    </a:lnTo>
                    <a:lnTo>
                      <a:pt x="130" y="133"/>
                    </a:lnTo>
                    <a:lnTo>
                      <a:pt x="115" y="117"/>
                    </a:lnTo>
                    <a:lnTo>
                      <a:pt x="87" y="154"/>
                    </a:lnTo>
                    <a:lnTo>
                      <a:pt x="81" y="185"/>
                    </a:lnTo>
                    <a:lnTo>
                      <a:pt x="44" y="155"/>
                    </a:lnTo>
                    <a:lnTo>
                      <a:pt x="0" y="85"/>
                    </a:lnTo>
                    <a:lnTo>
                      <a:pt x="22" y="4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9E8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59" name="Freeform 252"/>
              <p:cNvSpPr>
                <a:spLocks/>
              </p:cNvSpPr>
              <p:nvPr/>
            </p:nvSpPr>
            <p:spPr bwMode="auto">
              <a:xfrm>
                <a:off x="2017" y="2058"/>
                <a:ext cx="257" cy="209"/>
              </a:xfrm>
              <a:custGeom>
                <a:avLst/>
                <a:gdLst>
                  <a:gd name="T0" fmla="*/ 240 w 257"/>
                  <a:gd name="T1" fmla="*/ 50 h 209"/>
                  <a:gd name="T2" fmla="*/ 209 w 257"/>
                  <a:gd name="T3" fmla="*/ 91 h 209"/>
                  <a:gd name="T4" fmla="*/ 179 w 257"/>
                  <a:gd name="T5" fmla="*/ 150 h 209"/>
                  <a:gd name="T6" fmla="*/ 153 w 257"/>
                  <a:gd name="T7" fmla="*/ 209 h 209"/>
                  <a:gd name="T8" fmla="*/ 51 w 257"/>
                  <a:gd name="T9" fmla="*/ 196 h 209"/>
                  <a:gd name="T10" fmla="*/ 11 w 257"/>
                  <a:gd name="T11" fmla="*/ 170 h 209"/>
                  <a:gd name="T12" fmla="*/ 0 w 257"/>
                  <a:gd name="T13" fmla="*/ 108 h 209"/>
                  <a:gd name="T14" fmla="*/ 5 w 257"/>
                  <a:gd name="T15" fmla="*/ 34 h 209"/>
                  <a:gd name="T16" fmla="*/ 63 w 257"/>
                  <a:gd name="T17" fmla="*/ 2 h 209"/>
                  <a:gd name="T18" fmla="*/ 216 w 257"/>
                  <a:gd name="T19" fmla="*/ 0 h 209"/>
                  <a:gd name="T20" fmla="*/ 257 w 257"/>
                  <a:gd name="T21" fmla="*/ 26 h 209"/>
                  <a:gd name="T22" fmla="*/ 240 w 257"/>
                  <a:gd name="T23" fmla="*/ 50 h 209"/>
                  <a:gd name="T24" fmla="*/ 240 w 257"/>
                  <a:gd name="T25" fmla="*/ 50 h 2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7"/>
                  <a:gd name="T40" fmla="*/ 0 h 209"/>
                  <a:gd name="T41" fmla="*/ 257 w 257"/>
                  <a:gd name="T42" fmla="*/ 209 h 20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7" h="209">
                    <a:moveTo>
                      <a:pt x="240" y="50"/>
                    </a:moveTo>
                    <a:lnTo>
                      <a:pt x="209" y="91"/>
                    </a:lnTo>
                    <a:lnTo>
                      <a:pt x="179" y="150"/>
                    </a:lnTo>
                    <a:lnTo>
                      <a:pt x="153" y="209"/>
                    </a:lnTo>
                    <a:lnTo>
                      <a:pt x="51" y="196"/>
                    </a:lnTo>
                    <a:lnTo>
                      <a:pt x="11" y="170"/>
                    </a:lnTo>
                    <a:lnTo>
                      <a:pt x="0" y="108"/>
                    </a:lnTo>
                    <a:lnTo>
                      <a:pt x="5" y="34"/>
                    </a:lnTo>
                    <a:lnTo>
                      <a:pt x="63" y="2"/>
                    </a:lnTo>
                    <a:lnTo>
                      <a:pt x="216" y="0"/>
                    </a:lnTo>
                    <a:lnTo>
                      <a:pt x="257" y="26"/>
                    </a:lnTo>
                    <a:lnTo>
                      <a:pt x="240" y="50"/>
                    </a:lnTo>
                    <a:close/>
                  </a:path>
                </a:pathLst>
              </a:custGeom>
              <a:solidFill>
                <a:srgbClr val="9182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60" name="Freeform 253"/>
              <p:cNvSpPr>
                <a:spLocks/>
              </p:cNvSpPr>
              <p:nvPr/>
            </p:nvSpPr>
            <p:spPr bwMode="auto">
              <a:xfrm>
                <a:off x="2055" y="2127"/>
                <a:ext cx="206" cy="161"/>
              </a:xfrm>
              <a:custGeom>
                <a:avLst/>
                <a:gdLst>
                  <a:gd name="T0" fmla="*/ 126 w 206"/>
                  <a:gd name="T1" fmla="*/ 0 h 161"/>
                  <a:gd name="T2" fmla="*/ 128 w 206"/>
                  <a:gd name="T3" fmla="*/ 48 h 161"/>
                  <a:gd name="T4" fmla="*/ 163 w 206"/>
                  <a:gd name="T5" fmla="*/ 81 h 161"/>
                  <a:gd name="T6" fmla="*/ 206 w 206"/>
                  <a:gd name="T7" fmla="*/ 151 h 161"/>
                  <a:gd name="T8" fmla="*/ 73 w 206"/>
                  <a:gd name="T9" fmla="*/ 161 h 161"/>
                  <a:gd name="T10" fmla="*/ 0 w 206"/>
                  <a:gd name="T11" fmla="*/ 133 h 161"/>
                  <a:gd name="T12" fmla="*/ 10 w 206"/>
                  <a:gd name="T13" fmla="*/ 107 h 161"/>
                  <a:gd name="T14" fmla="*/ 60 w 206"/>
                  <a:gd name="T15" fmla="*/ 85 h 161"/>
                  <a:gd name="T16" fmla="*/ 93 w 206"/>
                  <a:gd name="T17" fmla="*/ 50 h 161"/>
                  <a:gd name="T18" fmla="*/ 126 w 206"/>
                  <a:gd name="T19" fmla="*/ 0 h 161"/>
                  <a:gd name="T20" fmla="*/ 126 w 206"/>
                  <a:gd name="T21" fmla="*/ 0 h 16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6"/>
                  <a:gd name="T34" fmla="*/ 0 h 161"/>
                  <a:gd name="T35" fmla="*/ 206 w 206"/>
                  <a:gd name="T36" fmla="*/ 161 h 16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6" h="161">
                    <a:moveTo>
                      <a:pt x="126" y="0"/>
                    </a:moveTo>
                    <a:lnTo>
                      <a:pt x="128" y="48"/>
                    </a:lnTo>
                    <a:lnTo>
                      <a:pt x="163" y="81"/>
                    </a:lnTo>
                    <a:lnTo>
                      <a:pt x="206" y="151"/>
                    </a:lnTo>
                    <a:lnTo>
                      <a:pt x="73" y="161"/>
                    </a:lnTo>
                    <a:lnTo>
                      <a:pt x="0" y="133"/>
                    </a:lnTo>
                    <a:lnTo>
                      <a:pt x="10" y="107"/>
                    </a:lnTo>
                    <a:lnTo>
                      <a:pt x="60" y="85"/>
                    </a:lnTo>
                    <a:lnTo>
                      <a:pt x="93" y="50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5C47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61" name="Freeform 254"/>
              <p:cNvSpPr>
                <a:spLocks/>
              </p:cNvSpPr>
              <p:nvPr/>
            </p:nvSpPr>
            <p:spPr bwMode="auto">
              <a:xfrm>
                <a:off x="1802" y="2084"/>
                <a:ext cx="220" cy="124"/>
              </a:xfrm>
              <a:custGeom>
                <a:avLst/>
                <a:gdLst>
                  <a:gd name="T0" fmla="*/ 215 w 220"/>
                  <a:gd name="T1" fmla="*/ 98 h 124"/>
                  <a:gd name="T2" fmla="*/ 93 w 220"/>
                  <a:gd name="T3" fmla="*/ 124 h 124"/>
                  <a:gd name="T4" fmla="*/ 0 w 220"/>
                  <a:gd name="T5" fmla="*/ 102 h 124"/>
                  <a:gd name="T6" fmla="*/ 4 w 220"/>
                  <a:gd name="T7" fmla="*/ 43 h 124"/>
                  <a:gd name="T8" fmla="*/ 135 w 220"/>
                  <a:gd name="T9" fmla="*/ 6 h 124"/>
                  <a:gd name="T10" fmla="*/ 220 w 220"/>
                  <a:gd name="T11" fmla="*/ 0 h 124"/>
                  <a:gd name="T12" fmla="*/ 215 w 220"/>
                  <a:gd name="T13" fmla="*/ 98 h 124"/>
                  <a:gd name="T14" fmla="*/ 215 w 220"/>
                  <a:gd name="T15" fmla="*/ 98 h 1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0"/>
                  <a:gd name="T25" fmla="*/ 0 h 124"/>
                  <a:gd name="T26" fmla="*/ 220 w 220"/>
                  <a:gd name="T27" fmla="*/ 124 h 1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0" h="124">
                    <a:moveTo>
                      <a:pt x="215" y="98"/>
                    </a:moveTo>
                    <a:lnTo>
                      <a:pt x="93" y="124"/>
                    </a:lnTo>
                    <a:lnTo>
                      <a:pt x="0" y="102"/>
                    </a:lnTo>
                    <a:lnTo>
                      <a:pt x="4" y="43"/>
                    </a:lnTo>
                    <a:lnTo>
                      <a:pt x="135" y="6"/>
                    </a:lnTo>
                    <a:lnTo>
                      <a:pt x="220" y="0"/>
                    </a:lnTo>
                    <a:lnTo>
                      <a:pt x="215" y="98"/>
                    </a:lnTo>
                    <a:close/>
                  </a:path>
                </a:pathLst>
              </a:custGeom>
              <a:solidFill>
                <a:srgbClr val="8F8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62" name="Freeform 255"/>
              <p:cNvSpPr>
                <a:spLocks/>
              </p:cNvSpPr>
              <p:nvPr/>
            </p:nvSpPr>
            <p:spPr bwMode="auto">
              <a:xfrm>
                <a:off x="2015" y="2121"/>
                <a:ext cx="96" cy="65"/>
              </a:xfrm>
              <a:custGeom>
                <a:avLst/>
                <a:gdLst>
                  <a:gd name="T0" fmla="*/ 0 w 96"/>
                  <a:gd name="T1" fmla="*/ 11 h 65"/>
                  <a:gd name="T2" fmla="*/ 7 w 96"/>
                  <a:gd name="T3" fmla="*/ 65 h 65"/>
                  <a:gd name="T4" fmla="*/ 96 w 96"/>
                  <a:gd name="T5" fmla="*/ 24 h 65"/>
                  <a:gd name="T6" fmla="*/ 90 w 96"/>
                  <a:gd name="T7" fmla="*/ 0 h 65"/>
                  <a:gd name="T8" fmla="*/ 59 w 96"/>
                  <a:gd name="T9" fmla="*/ 8 h 65"/>
                  <a:gd name="T10" fmla="*/ 0 w 96"/>
                  <a:gd name="T11" fmla="*/ 11 h 65"/>
                  <a:gd name="T12" fmla="*/ 0 w 96"/>
                  <a:gd name="T13" fmla="*/ 11 h 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6"/>
                  <a:gd name="T22" fmla="*/ 0 h 65"/>
                  <a:gd name="T23" fmla="*/ 96 w 96"/>
                  <a:gd name="T24" fmla="*/ 65 h 6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6" h="65">
                    <a:moveTo>
                      <a:pt x="0" y="11"/>
                    </a:moveTo>
                    <a:lnTo>
                      <a:pt x="7" y="65"/>
                    </a:lnTo>
                    <a:lnTo>
                      <a:pt x="96" y="24"/>
                    </a:lnTo>
                    <a:lnTo>
                      <a:pt x="90" y="0"/>
                    </a:lnTo>
                    <a:lnTo>
                      <a:pt x="59" y="8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B39C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63" name="Freeform 256"/>
              <p:cNvSpPr>
                <a:spLocks/>
              </p:cNvSpPr>
              <p:nvPr/>
            </p:nvSpPr>
            <p:spPr bwMode="auto">
              <a:xfrm>
                <a:off x="1906" y="1673"/>
                <a:ext cx="227" cy="198"/>
              </a:xfrm>
              <a:custGeom>
                <a:avLst/>
                <a:gdLst>
                  <a:gd name="T0" fmla="*/ 31 w 227"/>
                  <a:gd name="T1" fmla="*/ 0 h 198"/>
                  <a:gd name="T2" fmla="*/ 142 w 227"/>
                  <a:gd name="T3" fmla="*/ 96 h 198"/>
                  <a:gd name="T4" fmla="*/ 227 w 227"/>
                  <a:gd name="T5" fmla="*/ 135 h 198"/>
                  <a:gd name="T6" fmla="*/ 201 w 227"/>
                  <a:gd name="T7" fmla="*/ 193 h 198"/>
                  <a:gd name="T8" fmla="*/ 79 w 227"/>
                  <a:gd name="T9" fmla="*/ 198 h 198"/>
                  <a:gd name="T10" fmla="*/ 20 w 227"/>
                  <a:gd name="T11" fmla="*/ 128 h 198"/>
                  <a:gd name="T12" fmla="*/ 0 w 227"/>
                  <a:gd name="T13" fmla="*/ 95 h 198"/>
                  <a:gd name="T14" fmla="*/ 31 w 227"/>
                  <a:gd name="T15" fmla="*/ 0 h 198"/>
                  <a:gd name="T16" fmla="*/ 31 w 227"/>
                  <a:gd name="T17" fmla="*/ 0 h 1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7"/>
                  <a:gd name="T28" fmla="*/ 0 h 198"/>
                  <a:gd name="T29" fmla="*/ 227 w 227"/>
                  <a:gd name="T30" fmla="*/ 198 h 1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7" h="198">
                    <a:moveTo>
                      <a:pt x="31" y="0"/>
                    </a:moveTo>
                    <a:lnTo>
                      <a:pt x="142" y="96"/>
                    </a:lnTo>
                    <a:lnTo>
                      <a:pt x="227" y="135"/>
                    </a:lnTo>
                    <a:lnTo>
                      <a:pt x="201" y="193"/>
                    </a:lnTo>
                    <a:lnTo>
                      <a:pt x="79" y="198"/>
                    </a:lnTo>
                    <a:lnTo>
                      <a:pt x="20" y="128"/>
                    </a:lnTo>
                    <a:lnTo>
                      <a:pt x="0" y="9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7A87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64" name="Freeform 257"/>
              <p:cNvSpPr>
                <a:spLocks/>
              </p:cNvSpPr>
              <p:nvPr/>
            </p:nvSpPr>
            <p:spPr bwMode="auto">
              <a:xfrm>
                <a:off x="1728" y="1483"/>
                <a:ext cx="557" cy="481"/>
              </a:xfrm>
              <a:custGeom>
                <a:avLst/>
                <a:gdLst>
                  <a:gd name="T0" fmla="*/ 427 w 557"/>
                  <a:gd name="T1" fmla="*/ 109 h 481"/>
                  <a:gd name="T2" fmla="*/ 400 w 557"/>
                  <a:gd name="T3" fmla="*/ 50 h 481"/>
                  <a:gd name="T4" fmla="*/ 342 w 557"/>
                  <a:gd name="T5" fmla="*/ 120 h 481"/>
                  <a:gd name="T6" fmla="*/ 294 w 557"/>
                  <a:gd name="T7" fmla="*/ 105 h 481"/>
                  <a:gd name="T8" fmla="*/ 309 w 557"/>
                  <a:gd name="T9" fmla="*/ 175 h 481"/>
                  <a:gd name="T10" fmla="*/ 333 w 557"/>
                  <a:gd name="T11" fmla="*/ 162 h 481"/>
                  <a:gd name="T12" fmla="*/ 357 w 557"/>
                  <a:gd name="T13" fmla="*/ 266 h 481"/>
                  <a:gd name="T14" fmla="*/ 368 w 557"/>
                  <a:gd name="T15" fmla="*/ 335 h 481"/>
                  <a:gd name="T16" fmla="*/ 261 w 557"/>
                  <a:gd name="T17" fmla="*/ 259 h 481"/>
                  <a:gd name="T18" fmla="*/ 237 w 557"/>
                  <a:gd name="T19" fmla="*/ 244 h 481"/>
                  <a:gd name="T20" fmla="*/ 204 w 557"/>
                  <a:gd name="T21" fmla="*/ 277 h 481"/>
                  <a:gd name="T22" fmla="*/ 250 w 557"/>
                  <a:gd name="T23" fmla="*/ 303 h 481"/>
                  <a:gd name="T24" fmla="*/ 257 w 557"/>
                  <a:gd name="T25" fmla="*/ 381 h 481"/>
                  <a:gd name="T26" fmla="*/ 204 w 557"/>
                  <a:gd name="T27" fmla="*/ 440 h 481"/>
                  <a:gd name="T28" fmla="*/ 0 w 557"/>
                  <a:gd name="T29" fmla="*/ 481 h 481"/>
                  <a:gd name="T30" fmla="*/ 11 w 557"/>
                  <a:gd name="T31" fmla="*/ 14 h 481"/>
                  <a:gd name="T32" fmla="*/ 85 w 557"/>
                  <a:gd name="T33" fmla="*/ 3 h 481"/>
                  <a:gd name="T34" fmla="*/ 407 w 557"/>
                  <a:gd name="T35" fmla="*/ 0 h 481"/>
                  <a:gd name="T36" fmla="*/ 527 w 557"/>
                  <a:gd name="T37" fmla="*/ 7 h 481"/>
                  <a:gd name="T38" fmla="*/ 557 w 557"/>
                  <a:gd name="T39" fmla="*/ 37 h 481"/>
                  <a:gd name="T40" fmla="*/ 498 w 557"/>
                  <a:gd name="T41" fmla="*/ 83 h 481"/>
                  <a:gd name="T42" fmla="*/ 427 w 557"/>
                  <a:gd name="T43" fmla="*/ 109 h 481"/>
                  <a:gd name="T44" fmla="*/ 427 w 557"/>
                  <a:gd name="T45" fmla="*/ 109 h 48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57"/>
                  <a:gd name="T70" fmla="*/ 0 h 481"/>
                  <a:gd name="T71" fmla="*/ 557 w 557"/>
                  <a:gd name="T72" fmla="*/ 481 h 48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57" h="481">
                    <a:moveTo>
                      <a:pt x="427" y="109"/>
                    </a:moveTo>
                    <a:lnTo>
                      <a:pt x="400" y="50"/>
                    </a:lnTo>
                    <a:lnTo>
                      <a:pt x="342" y="120"/>
                    </a:lnTo>
                    <a:lnTo>
                      <a:pt x="294" y="105"/>
                    </a:lnTo>
                    <a:lnTo>
                      <a:pt x="309" y="175"/>
                    </a:lnTo>
                    <a:lnTo>
                      <a:pt x="333" y="162"/>
                    </a:lnTo>
                    <a:lnTo>
                      <a:pt x="357" y="266"/>
                    </a:lnTo>
                    <a:lnTo>
                      <a:pt x="368" y="335"/>
                    </a:lnTo>
                    <a:lnTo>
                      <a:pt x="261" y="259"/>
                    </a:lnTo>
                    <a:lnTo>
                      <a:pt x="237" y="244"/>
                    </a:lnTo>
                    <a:lnTo>
                      <a:pt x="204" y="277"/>
                    </a:lnTo>
                    <a:lnTo>
                      <a:pt x="250" y="303"/>
                    </a:lnTo>
                    <a:lnTo>
                      <a:pt x="257" y="381"/>
                    </a:lnTo>
                    <a:lnTo>
                      <a:pt x="204" y="440"/>
                    </a:lnTo>
                    <a:lnTo>
                      <a:pt x="0" y="481"/>
                    </a:lnTo>
                    <a:lnTo>
                      <a:pt x="11" y="14"/>
                    </a:lnTo>
                    <a:lnTo>
                      <a:pt x="85" y="3"/>
                    </a:lnTo>
                    <a:lnTo>
                      <a:pt x="407" y="0"/>
                    </a:lnTo>
                    <a:lnTo>
                      <a:pt x="527" y="7"/>
                    </a:lnTo>
                    <a:lnTo>
                      <a:pt x="557" y="37"/>
                    </a:lnTo>
                    <a:lnTo>
                      <a:pt x="498" y="83"/>
                    </a:lnTo>
                    <a:lnTo>
                      <a:pt x="427" y="109"/>
                    </a:lnTo>
                    <a:close/>
                  </a:path>
                </a:pathLst>
              </a:custGeom>
              <a:solidFill>
                <a:srgbClr val="5C47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65" name="Freeform 258"/>
              <p:cNvSpPr>
                <a:spLocks/>
              </p:cNvSpPr>
              <p:nvPr/>
            </p:nvSpPr>
            <p:spPr bwMode="auto">
              <a:xfrm>
                <a:off x="1878" y="1864"/>
                <a:ext cx="65" cy="28"/>
              </a:xfrm>
              <a:custGeom>
                <a:avLst/>
                <a:gdLst>
                  <a:gd name="T0" fmla="*/ 5 w 65"/>
                  <a:gd name="T1" fmla="*/ 0 h 28"/>
                  <a:gd name="T2" fmla="*/ 37 w 65"/>
                  <a:gd name="T3" fmla="*/ 2 h 28"/>
                  <a:gd name="T4" fmla="*/ 65 w 65"/>
                  <a:gd name="T5" fmla="*/ 28 h 28"/>
                  <a:gd name="T6" fmla="*/ 0 w 65"/>
                  <a:gd name="T7" fmla="*/ 24 h 28"/>
                  <a:gd name="T8" fmla="*/ 5 w 65"/>
                  <a:gd name="T9" fmla="*/ 0 h 28"/>
                  <a:gd name="T10" fmla="*/ 5 w 65"/>
                  <a:gd name="T11" fmla="*/ 0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5"/>
                  <a:gd name="T19" fmla="*/ 0 h 28"/>
                  <a:gd name="T20" fmla="*/ 65 w 65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5" h="28">
                    <a:moveTo>
                      <a:pt x="5" y="0"/>
                    </a:moveTo>
                    <a:lnTo>
                      <a:pt x="37" y="2"/>
                    </a:lnTo>
                    <a:lnTo>
                      <a:pt x="65" y="28"/>
                    </a:lnTo>
                    <a:lnTo>
                      <a:pt x="0" y="2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68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66" name="Freeform 259"/>
              <p:cNvSpPr>
                <a:spLocks/>
              </p:cNvSpPr>
              <p:nvPr/>
            </p:nvSpPr>
            <p:spPr bwMode="auto">
              <a:xfrm>
                <a:off x="1893" y="1814"/>
                <a:ext cx="70" cy="67"/>
              </a:xfrm>
              <a:custGeom>
                <a:avLst/>
                <a:gdLst>
                  <a:gd name="T0" fmla="*/ 5 w 70"/>
                  <a:gd name="T1" fmla="*/ 0 h 67"/>
                  <a:gd name="T2" fmla="*/ 55 w 70"/>
                  <a:gd name="T3" fmla="*/ 35 h 67"/>
                  <a:gd name="T4" fmla="*/ 70 w 70"/>
                  <a:gd name="T5" fmla="*/ 67 h 67"/>
                  <a:gd name="T6" fmla="*/ 0 w 70"/>
                  <a:gd name="T7" fmla="*/ 24 h 67"/>
                  <a:gd name="T8" fmla="*/ 5 w 70"/>
                  <a:gd name="T9" fmla="*/ 0 h 67"/>
                  <a:gd name="T10" fmla="*/ 5 w 70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67"/>
                  <a:gd name="T20" fmla="*/ 70 w 70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67">
                    <a:moveTo>
                      <a:pt x="5" y="0"/>
                    </a:moveTo>
                    <a:lnTo>
                      <a:pt x="55" y="35"/>
                    </a:lnTo>
                    <a:lnTo>
                      <a:pt x="70" y="67"/>
                    </a:lnTo>
                    <a:lnTo>
                      <a:pt x="0" y="2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685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67" name="Freeform 260"/>
              <p:cNvSpPr>
                <a:spLocks/>
              </p:cNvSpPr>
              <p:nvPr/>
            </p:nvSpPr>
            <p:spPr bwMode="auto">
              <a:xfrm>
                <a:off x="1869" y="1688"/>
                <a:ext cx="35" cy="81"/>
              </a:xfrm>
              <a:custGeom>
                <a:avLst/>
                <a:gdLst>
                  <a:gd name="T0" fmla="*/ 29 w 35"/>
                  <a:gd name="T1" fmla="*/ 0 h 81"/>
                  <a:gd name="T2" fmla="*/ 0 w 35"/>
                  <a:gd name="T3" fmla="*/ 28 h 81"/>
                  <a:gd name="T4" fmla="*/ 0 w 35"/>
                  <a:gd name="T5" fmla="*/ 81 h 81"/>
                  <a:gd name="T6" fmla="*/ 35 w 35"/>
                  <a:gd name="T7" fmla="*/ 67 h 81"/>
                  <a:gd name="T8" fmla="*/ 29 w 35"/>
                  <a:gd name="T9" fmla="*/ 0 h 81"/>
                  <a:gd name="T10" fmla="*/ 29 w 35"/>
                  <a:gd name="T11" fmla="*/ 0 h 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81"/>
                  <a:gd name="T20" fmla="*/ 35 w 35"/>
                  <a:gd name="T21" fmla="*/ 81 h 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81">
                    <a:moveTo>
                      <a:pt x="29" y="0"/>
                    </a:moveTo>
                    <a:lnTo>
                      <a:pt x="0" y="28"/>
                    </a:lnTo>
                    <a:lnTo>
                      <a:pt x="0" y="81"/>
                    </a:lnTo>
                    <a:lnTo>
                      <a:pt x="35" y="67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B39C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68" name="Freeform 261"/>
              <p:cNvSpPr>
                <a:spLocks/>
              </p:cNvSpPr>
              <p:nvPr/>
            </p:nvSpPr>
            <p:spPr bwMode="auto">
              <a:xfrm>
                <a:off x="2235" y="1483"/>
                <a:ext cx="390" cy="464"/>
              </a:xfrm>
              <a:custGeom>
                <a:avLst/>
                <a:gdLst>
                  <a:gd name="T0" fmla="*/ 390 w 390"/>
                  <a:gd name="T1" fmla="*/ 29 h 464"/>
                  <a:gd name="T2" fmla="*/ 379 w 390"/>
                  <a:gd name="T3" fmla="*/ 55 h 464"/>
                  <a:gd name="T4" fmla="*/ 359 w 390"/>
                  <a:gd name="T5" fmla="*/ 96 h 464"/>
                  <a:gd name="T6" fmla="*/ 320 w 390"/>
                  <a:gd name="T7" fmla="*/ 253 h 464"/>
                  <a:gd name="T8" fmla="*/ 276 w 390"/>
                  <a:gd name="T9" fmla="*/ 388 h 464"/>
                  <a:gd name="T10" fmla="*/ 194 w 390"/>
                  <a:gd name="T11" fmla="*/ 462 h 464"/>
                  <a:gd name="T12" fmla="*/ 67 w 390"/>
                  <a:gd name="T13" fmla="*/ 464 h 464"/>
                  <a:gd name="T14" fmla="*/ 5 w 390"/>
                  <a:gd name="T15" fmla="*/ 409 h 464"/>
                  <a:gd name="T16" fmla="*/ 0 w 390"/>
                  <a:gd name="T17" fmla="*/ 187 h 464"/>
                  <a:gd name="T18" fmla="*/ 54 w 390"/>
                  <a:gd name="T19" fmla="*/ 50 h 464"/>
                  <a:gd name="T20" fmla="*/ 116 w 390"/>
                  <a:gd name="T21" fmla="*/ 7 h 464"/>
                  <a:gd name="T22" fmla="*/ 340 w 390"/>
                  <a:gd name="T23" fmla="*/ 0 h 464"/>
                  <a:gd name="T24" fmla="*/ 390 w 390"/>
                  <a:gd name="T25" fmla="*/ 29 h 464"/>
                  <a:gd name="T26" fmla="*/ 390 w 390"/>
                  <a:gd name="T27" fmla="*/ 29 h 46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90"/>
                  <a:gd name="T43" fmla="*/ 0 h 464"/>
                  <a:gd name="T44" fmla="*/ 390 w 390"/>
                  <a:gd name="T45" fmla="*/ 464 h 46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90" h="464">
                    <a:moveTo>
                      <a:pt x="390" y="29"/>
                    </a:moveTo>
                    <a:lnTo>
                      <a:pt x="379" y="55"/>
                    </a:lnTo>
                    <a:lnTo>
                      <a:pt x="359" y="96"/>
                    </a:lnTo>
                    <a:lnTo>
                      <a:pt x="320" y="253"/>
                    </a:lnTo>
                    <a:lnTo>
                      <a:pt x="276" y="388"/>
                    </a:lnTo>
                    <a:lnTo>
                      <a:pt x="194" y="462"/>
                    </a:lnTo>
                    <a:lnTo>
                      <a:pt x="67" y="464"/>
                    </a:lnTo>
                    <a:lnTo>
                      <a:pt x="5" y="409"/>
                    </a:lnTo>
                    <a:lnTo>
                      <a:pt x="0" y="187"/>
                    </a:lnTo>
                    <a:lnTo>
                      <a:pt x="54" y="50"/>
                    </a:lnTo>
                    <a:lnTo>
                      <a:pt x="116" y="7"/>
                    </a:lnTo>
                    <a:lnTo>
                      <a:pt x="340" y="0"/>
                    </a:lnTo>
                    <a:lnTo>
                      <a:pt x="390" y="29"/>
                    </a:lnTo>
                    <a:close/>
                  </a:path>
                </a:pathLst>
              </a:custGeom>
              <a:solidFill>
                <a:srgbClr val="ADB3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69" name="Freeform 262"/>
              <p:cNvSpPr>
                <a:spLocks/>
              </p:cNvSpPr>
              <p:nvPr/>
            </p:nvSpPr>
            <p:spPr bwMode="auto">
              <a:xfrm>
                <a:off x="2144" y="1742"/>
                <a:ext cx="248" cy="257"/>
              </a:xfrm>
              <a:custGeom>
                <a:avLst/>
                <a:gdLst>
                  <a:gd name="T0" fmla="*/ 170 w 248"/>
                  <a:gd name="T1" fmla="*/ 0 h 257"/>
                  <a:gd name="T2" fmla="*/ 248 w 248"/>
                  <a:gd name="T3" fmla="*/ 44 h 257"/>
                  <a:gd name="T4" fmla="*/ 202 w 248"/>
                  <a:gd name="T5" fmla="*/ 85 h 257"/>
                  <a:gd name="T6" fmla="*/ 226 w 248"/>
                  <a:gd name="T7" fmla="*/ 101 h 257"/>
                  <a:gd name="T8" fmla="*/ 165 w 248"/>
                  <a:gd name="T9" fmla="*/ 146 h 257"/>
                  <a:gd name="T10" fmla="*/ 145 w 248"/>
                  <a:gd name="T11" fmla="*/ 183 h 257"/>
                  <a:gd name="T12" fmla="*/ 207 w 248"/>
                  <a:gd name="T13" fmla="*/ 229 h 257"/>
                  <a:gd name="T14" fmla="*/ 172 w 248"/>
                  <a:gd name="T15" fmla="*/ 257 h 257"/>
                  <a:gd name="T16" fmla="*/ 113 w 248"/>
                  <a:gd name="T17" fmla="*/ 231 h 257"/>
                  <a:gd name="T18" fmla="*/ 61 w 248"/>
                  <a:gd name="T19" fmla="*/ 253 h 257"/>
                  <a:gd name="T20" fmla="*/ 0 w 248"/>
                  <a:gd name="T21" fmla="*/ 237 h 257"/>
                  <a:gd name="T22" fmla="*/ 0 w 248"/>
                  <a:gd name="T23" fmla="*/ 129 h 257"/>
                  <a:gd name="T24" fmla="*/ 111 w 248"/>
                  <a:gd name="T25" fmla="*/ 31 h 257"/>
                  <a:gd name="T26" fmla="*/ 167 w 248"/>
                  <a:gd name="T27" fmla="*/ 16 h 257"/>
                  <a:gd name="T28" fmla="*/ 170 w 248"/>
                  <a:gd name="T29" fmla="*/ 0 h 257"/>
                  <a:gd name="T30" fmla="*/ 170 w 248"/>
                  <a:gd name="T31" fmla="*/ 0 h 25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48"/>
                  <a:gd name="T49" fmla="*/ 0 h 257"/>
                  <a:gd name="T50" fmla="*/ 248 w 248"/>
                  <a:gd name="T51" fmla="*/ 257 h 25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48" h="257">
                    <a:moveTo>
                      <a:pt x="170" y="0"/>
                    </a:moveTo>
                    <a:lnTo>
                      <a:pt x="248" y="44"/>
                    </a:lnTo>
                    <a:lnTo>
                      <a:pt x="202" y="85"/>
                    </a:lnTo>
                    <a:lnTo>
                      <a:pt x="226" y="101"/>
                    </a:lnTo>
                    <a:lnTo>
                      <a:pt x="165" y="146"/>
                    </a:lnTo>
                    <a:lnTo>
                      <a:pt x="145" y="183"/>
                    </a:lnTo>
                    <a:lnTo>
                      <a:pt x="207" y="229"/>
                    </a:lnTo>
                    <a:lnTo>
                      <a:pt x="172" y="257"/>
                    </a:lnTo>
                    <a:lnTo>
                      <a:pt x="113" y="231"/>
                    </a:lnTo>
                    <a:lnTo>
                      <a:pt x="61" y="253"/>
                    </a:lnTo>
                    <a:lnTo>
                      <a:pt x="0" y="237"/>
                    </a:lnTo>
                    <a:lnTo>
                      <a:pt x="0" y="129"/>
                    </a:lnTo>
                    <a:lnTo>
                      <a:pt x="111" y="31"/>
                    </a:lnTo>
                    <a:lnTo>
                      <a:pt x="167" y="16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8F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70" name="Freeform 263"/>
              <p:cNvSpPr>
                <a:spLocks/>
              </p:cNvSpPr>
              <p:nvPr/>
            </p:nvSpPr>
            <p:spPr bwMode="auto">
              <a:xfrm>
                <a:off x="2906" y="1801"/>
                <a:ext cx="228" cy="163"/>
              </a:xfrm>
              <a:custGeom>
                <a:avLst/>
                <a:gdLst>
                  <a:gd name="T0" fmla="*/ 0 w 228"/>
                  <a:gd name="T1" fmla="*/ 55 h 163"/>
                  <a:gd name="T2" fmla="*/ 17 w 228"/>
                  <a:gd name="T3" fmla="*/ 13 h 163"/>
                  <a:gd name="T4" fmla="*/ 45 w 228"/>
                  <a:gd name="T5" fmla="*/ 44 h 163"/>
                  <a:gd name="T6" fmla="*/ 87 w 228"/>
                  <a:gd name="T7" fmla="*/ 31 h 163"/>
                  <a:gd name="T8" fmla="*/ 108 w 228"/>
                  <a:gd name="T9" fmla="*/ 0 h 163"/>
                  <a:gd name="T10" fmla="*/ 161 w 228"/>
                  <a:gd name="T11" fmla="*/ 28 h 163"/>
                  <a:gd name="T12" fmla="*/ 206 w 228"/>
                  <a:gd name="T13" fmla="*/ 31 h 163"/>
                  <a:gd name="T14" fmla="*/ 204 w 228"/>
                  <a:gd name="T15" fmla="*/ 98 h 163"/>
                  <a:gd name="T16" fmla="*/ 228 w 228"/>
                  <a:gd name="T17" fmla="*/ 124 h 163"/>
                  <a:gd name="T18" fmla="*/ 178 w 228"/>
                  <a:gd name="T19" fmla="*/ 128 h 163"/>
                  <a:gd name="T20" fmla="*/ 128 w 228"/>
                  <a:gd name="T21" fmla="*/ 154 h 163"/>
                  <a:gd name="T22" fmla="*/ 71 w 228"/>
                  <a:gd name="T23" fmla="*/ 163 h 163"/>
                  <a:gd name="T24" fmla="*/ 17 w 228"/>
                  <a:gd name="T25" fmla="*/ 80 h 163"/>
                  <a:gd name="T26" fmla="*/ 0 w 228"/>
                  <a:gd name="T27" fmla="*/ 55 h 163"/>
                  <a:gd name="T28" fmla="*/ 0 w 228"/>
                  <a:gd name="T29" fmla="*/ 55 h 16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8"/>
                  <a:gd name="T46" fmla="*/ 0 h 163"/>
                  <a:gd name="T47" fmla="*/ 228 w 228"/>
                  <a:gd name="T48" fmla="*/ 163 h 16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8" h="163">
                    <a:moveTo>
                      <a:pt x="0" y="55"/>
                    </a:moveTo>
                    <a:lnTo>
                      <a:pt x="17" y="13"/>
                    </a:lnTo>
                    <a:lnTo>
                      <a:pt x="45" y="44"/>
                    </a:lnTo>
                    <a:lnTo>
                      <a:pt x="87" y="31"/>
                    </a:lnTo>
                    <a:lnTo>
                      <a:pt x="108" y="0"/>
                    </a:lnTo>
                    <a:lnTo>
                      <a:pt x="161" y="28"/>
                    </a:lnTo>
                    <a:lnTo>
                      <a:pt x="206" y="31"/>
                    </a:lnTo>
                    <a:lnTo>
                      <a:pt x="204" y="98"/>
                    </a:lnTo>
                    <a:lnTo>
                      <a:pt x="228" y="124"/>
                    </a:lnTo>
                    <a:lnTo>
                      <a:pt x="178" y="128"/>
                    </a:lnTo>
                    <a:lnTo>
                      <a:pt x="128" y="154"/>
                    </a:lnTo>
                    <a:lnTo>
                      <a:pt x="71" y="163"/>
                    </a:lnTo>
                    <a:lnTo>
                      <a:pt x="17" y="8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FD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71" name="Freeform 264"/>
              <p:cNvSpPr>
                <a:spLocks/>
              </p:cNvSpPr>
              <p:nvPr/>
            </p:nvSpPr>
            <p:spPr bwMode="auto">
              <a:xfrm>
                <a:off x="2999" y="1808"/>
                <a:ext cx="57" cy="41"/>
              </a:xfrm>
              <a:custGeom>
                <a:avLst/>
                <a:gdLst>
                  <a:gd name="T0" fmla="*/ 6 w 57"/>
                  <a:gd name="T1" fmla="*/ 6 h 41"/>
                  <a:gd name="T2" fmla="*/ 0 w 57"/>
                  <a:gd name="T3" fmla="*/ 37 h 41"/>
                  <a:gd name="T4" fmla="*/ 26 w 57"/>
                  <a:gd name="T5" fmla="*/ 41 h 41"/>
                  <a:gd name="T6" fmla="*/ 57 w 57"/>
                  <a:gd name="T7" fmla="*/ 10 h 41"/>
                  <a:gd name="T8" fmla="*/ 22 w 57"/>
                  <a:gd name="T9" fmla="*/ 0 h 41"/>
                  <a:gd name="T10" fmla="*/ 6 w 57"/>
                  <a:gd name="T11" fmla="*/ 6 h 41"/>
                  <a:gd name="T12" fmla="*/ 6 w 57"/>
                  <a:gd name="T13" fmla="*/ 6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7"/>
                  <a:gd name="T22" fmla="*/ 0 h 41"/>
                  <a:gd name="T23" fmla="*/ 57 w 57"/>
                  <a:gd name="T24" fmla="*/ 41 h 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7" h="41">
                    <a:moveTo>
                      <a:pt x="6" y="6"/>
                    </a:moveTo>
                    <a:lnTo>
                      <a:pt x="0" y="37"/>
                    </a:lnTo>
                    <a:lnTo>
                      <a:pt x="26" y="41"/>
                    </a:lnTo>
                    <a:lnTo>
                      <a:pt x="57" y="10"/>
                    </a:lnTo>
                    <a:lnTo>
                      <a:pt x="22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9E8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72" name="Freeform 265"/>
              <p:cNvSpPr>
                <a:spLocks/>
              </p:cNvSpPr>
              <p:nvPr/>
            </p:nvSpPr>
            <p:spPr bwMode="auto">
              <a:xfrm>
                <a:off x="3056" y="2016"/>
                <a:ext cx="215" cy="240"/>
              </a:xfrm>
              <a:custGeom>
                <a:avLst/>
                <a:gdLst>
                  <a:gd name="T0" fmla="*/ 204 w 215"/>
                  <a:gd name="T1" fmla="*/ 81 h 240"/>
                  <a:gd name="T2" fmla="*/ 215 w 215"/>
                  <a:gd name="T3" fmla="*/ 144 h 240"/>
                  <a:gd name="T4" fmla="*/ 183 w 215"/>
                  <a:gd name="T5" fmla="*/ 188 h 240"/>
                  <a:gd name="T6" fmla="*/ 161 w 215"/>
                  <a:gd name="T7" fmla="*/ 240 h 240"/>
                  <a:gd name="T8" fmla="*/ 115 w 215"/>
                  <a:gd name="T9" fmla="*/ 235 h 240"/>
                  <a:gd name="T10" fmla="*/ 11 w 215"/>
                  <a:gd name="T11" fmla="*/ 135 h 240"/>
                  <a:gd name="T12" fmla="*/ 0 w 215"/>
                  <a:gd name="T13" fmla="*/ 101 h 240"/>
                  <a:gd name="T14" fmla="*/ 150 w 215"/>
                  <a:gd name="T15" fmla="*/ 0 h 240"/>
                  <a:gd name="T16" fmla="*/ 204 w 215"/>
                  <a:gd name="T17" fmla="*/ 81 h 240"/>
                  <a:gd name="T18" fmla="*/ 204 w 215"/>
                  <a:gd name="T19" fmla="*/ 81 h 2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5"/>
                  <a:gd name="T31" fmla="*/ 0 h 240"/>
                  <a:gd name="T32" fmla="*/ 215 w 215"/>
                  <a:gd name="T33" fmla="*/ 240 h 2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5" h="240">
                    <a:moveTo>
                      <a:pt x="204" y="81"/>
                    </a:moveTo>
                    <a:lnTo>
                      <a:pt x="215" y="144"/>
                    </a:lnTo>
                    <a:lnTo>
                      <a:pt x="183" y="188"/>
                    </a:lnTo>
                    <a:lnTo>
                      <a:pt x="161" y="240"/>
                    </a:lnTo>
                    <a:lnTo>
                      <a:pt x="115" y="235"/>
                    </a:lnTo>
                    <a:lnTo>
                      <a:pt x="11" y="135"/>
                    </a:lnTo>
                    <a:lnTo>
                      <a:pt x="0" y="101"/>
                    </a:lnTo>
                    <a:lnTo>
                      <a:pt x="150" y="0"/>
                    </a:lnTo>
                    <a:lnTo>
                      <a:pt x="204" y="81"/>
                    </a:lnTo>
                    <a:close/>
                  </a:path>
                </a:pathLst>
              </a:custGeom>
              <a:solidFill>
                <a:srgbClr val="C2B0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73" name="Freeform 266"/>
              <p:cNvSpPr>
                <a:spLocks/>
              </p:cNvSpPr>
              <p:nvPr/>
            </p:nvSpPr>
            <p:spPr bwMode="auto">
              <a:xfrm>
                <a:off x="3212" y="1925"/>
                <a:ext cx="85" cy="246"/>
              </a:xfrm>
              <a:custGeom>
                <a:avLst/>
                <a:gdLst>
                  <a:gd name="T0" fmla="*/ 15 w 85"/>
                  <a:gd name="T1" fmla="*/ 26 h 246"/>
                  <a:gd name="T2" fmla="*/ 42 w 85"/>
                  <a:gd name="T3" fmla="*/ 209 h 246"/>
                  <a:gd name="T4" fmla="*/ 76 w 85"/>
                  <a:gd name="T5" fmla="*/ 246 h 246"/>
                  <a:gd name="T6" fmla="*/ 85 w 85"/>
                  <a:gd name="T7" fmla="*/ 187 h 246"/>
                  <a:gd name="T8" fmla="*/ 63 w 85"/>
                  <a:gd name="T9" fmla="*/ 120 h 246"/>
                  <a:gd name="T10" fmla="*/ 79 w 85"/>
                  <a:gd name="T11" fmla="*/ 105 h 246"/>
                  <a:gd name="T12" fmla="*/ 68 w 85"/>
                  <a:gd name="T13" fmla="*/ 31 h 246"/>
                  <a:gd name="T14" fmla="*/ 42 w 85"/>
                  <a:gd name="T15" fmla="*/ 0 h 246"/>
                  <a:gd name="T16" fmla="*/ 0 w 85"/>
                  <a:gd name="T17" fmla="*/ 9 h 246"/>
                  <a:gd name="T18" fmla="*/ 15 w 85"/>
                  <a:gd name="T19" fmla="*/ 26 h 246"/>
                  <a:gd name="T20" fmla="*/ 15 w 85"/>
                  <a:gd name="T21" fmla="*/ 26 h 2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5"/>
                  <a:gd name="T34" fmla="*/ 0 h 246"/>
                  <a:gd name="T35" fmla="*/ 85 w 85"/>
                  <a:gd name="T36" fmla="*/ 246 h 24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5" h="246">
                    <a:moveTo>
                      <a:pt x="15" y="26"/>
                    </a:moveTo>
                    <a:lnTo>
                      <a:pt x="42" y="209"/>
                    </a:lnTo>
                    <a:lnTo>
                      <a:pt x="76" y="246"/>
                    </a:lnTo>
                    <a:lnTo>
                      <a:pt x="85" y="187"/>
                    </a:lnTo>
                    <a:lnTo>
                      <a:pt x="63" y="120"/>
                    </a:lnTo>
                    <a:lnTo>
                      <a:pt x="79" y="105"/>
                    </a:lnTo>
                    <a:lnTo>
                      <a:pt x="68" y="31"/>
                    </a:lnTo>
                    <a:lnTo>
                      <a:pt x="42" y="0"/>
                    </a:lnTo>
                    <a:lnTo>
                      <a:pt x="0" y="9"/>
                    </a:lnTo>
                    <a:lnTo>
                      <a:pt x="15" y="26"/>
                    </a:lnTo>
                    <a:close/>
                  </a:path>
                </a:pathLst>
              </a:custGeom>
              <a:solidFill>
                <a:srgbClr val="9463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74" name="Freeform 267"/>
              <p:cNvSpPr>
                <a:spLocks/>
              </p:cNvSpPr>
              <p:nvPr/>
            </p:nvSpPr>
            <p:spPr bwMode="auto">
              <a:xfrm>
                <a:off x="3019" y="2014"/>
                <a:ext cx="122" cy="87"/>
              </a:xfrm>
              <a:custGeom>
                <a:avLst/>
                <a:gdLst>
                  <a:gd name="T0" fmla="*/ 0 w 122"/>
                  <a:gd name="T1" fmla="*/ 7 h 87"/>
                  <a:gd name="T2" fmla="*/ 97 w 122"/>
                  <a:gd name="T3" fmla="*/ 87 h 87"/>
                  <a:gd name="T4" fmla="*/ 122 w 122"/>
                  <a:gd name="T5" fmla="*/ 70 h 87"/>
                  <a:gd name="T6" fmla="*/ 24 w 122"/>
                  <a:gd name="T7" fmla="*/ 0 h 87"/>
                  <a:gd name="T8" fmla="*/ 0 w 122"/>
                  <a:gd name="T9" fmla="*/ 7 h 87"/>
                  <a:gd name="T10" fmla="*/ 0 w 122"/>
                  <a:gd name="T11" fmla="*/ 7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2"/>
                  <a:gd name="T19" fmla="*/ 0 h 87"/>
                  <a:gd name="T20" fmla="*/ 122 w 122"/>
                  <a:gd name="T21" fmla="*/ 87 h 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2" h="87">
                    <a:moveTo>
                      <a:pt x="0" y="7"/>
                    </a:moveTo>
                    <a:lnTo>
                      <a:pt x="97" y="87"/>
                    </a:lnTo>
                    <a:lnTo>
                      <a:pt x="122" y="70"/>
                    </a:lnTo>
                    <a:lnTo>
                      <a:pt x="24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75" name="Freeform 268"/>
              <p:cNvSpPr>
                <a:spLocks/>
              </p:cNvSpPr>
              <p:nvPr/>
            </p:nvSpPr>
            <p:spPr bwMode="auto">
              <a:xfrm>
                <a:off x="2956" y="1871"/>
                <a:ext cx="309" cy="380"/>
              </a:xfrm>
              <a:custGeom>
                <a:avLst/>
                <a:gdLst>
                  <a:gd name="T0" fmla="*/ 0 w 309"/>
                  <a:gd name="T1" fmla="*/ 39 h 380"/>
                  <a:gd name="T2" fmla="*/ 58 w 309"/>
                  <a:gd name="T3" fmla="*/ 63 h 380"/>
                  <a:gd name="T4" fmla="*/ 12 w 309"/>
                  <a:gd name="T5" fmla="*/ 111 h 380"/>
                  <a:gd name="T6" fmla="*/ 47 w 309"/>
                  <a:gd name="T7" fmla="*/ 204 h 380"/>
                  <a:gd name="T8" fmla="*/ 4 w 309"/>
                  <a:gd name="T9" fmla="*/ 187 h 380"/>
                  <a:gd name="T10" fmla="*/ 19 w 309"/>
                  <a:gd name="T11" fmla="*/ 337 h 380"/>
                  <a:gd name="T12" fmla="*/ 37 w 309"/>
                  <a:gd name="T13" fmla="*/ 333 h 380"/>
                  <a:gd name="T14" fmla="*/ 28 w 309"/>
                  <a:gd name="T15" fmla="*/ 226 h 380"/>
                  <a:gd name="T16" fmla="*/ 54 w 309"/>
                  <a:gd name="T17" fmla="*/ 237 h 380"/>
                  <a:gd name="T18" fmla="*/ 49 w 309"/>
                  <a:gd name="T19" fmla="*/ 263 h 380"/>
                  <a:gd name="T20" fmla="*/ 97 w 309"/>
                  <a:gd name="T21" fmla="*/ 280 h 380"/>
                  <a:gd name="T22" fmla="*/ 197 w 309"/>
                  <a:gd name="T23" fmla="*/ 380 h 380"/>
                  <a:gd name="T24" fmla="*/ 224 w 309"/>
                  <a:gd name="T25" fmla="*/ 380 h 380"/>
                  <a:gd name="T26" fmla="*/ 123 w 309"/>
                  <a:gd name="T27" fmla="*/ 263 h 380"/>
                  <a:gd name="T28" fmla="*/ 145 w 309"/>
                  <a:gd name="T29" fmla="*/ 241 h 380"/>
                  <a:gd name="T30" fmla="*/ 174 w 309"/>
                  <a:gd name="T31" fmla="*/ 237 h 380"/>
                  <a:gd name="T32" fmla="*/ 161 w 309"/>
                  <a:gd name="T33" fmla="*/ 261 h 380"/>
                  <a:gd name="T34" fmla="*/ 197 w 309"/>
                  <a:gd name="T35" fmla="*/ 256 h 380"/>
                  <a:gd name="T36" fmla="*/ 165 w 309"/>
                  <a:gd name="T37" fmla="*/ 289 h 380"/>
                  <a:gd name="T38" fmla="*/ 208 w 309"/>
                  <a:gd name="T39" fmla="*/ 287 h 380"/>
                  <a:gd name="T40" fmla="*/ 230 w 309"/>
                  <a:gd name="T41" fmla="*/ 293 h 380"/>
                  <a:gd name="T42" fmla="*/ 197 w 309"/>
                  <a:gd name="T43" fmla="*/ 326 h 380"/>
                  <a:gd name="T44" fmla="*/ 256 w 309"/>
                  <a:gd name="T45" fmla="*/ 315 h 380"/>
                  <a:gd name="T46" fmla="*/ 219 w 309"/>
                  <a:gd name="T47" fmla="*/ 337 h 380"/>
                  <a:gd name="T48" fmla="*/ 269 w 309"/>
                  <a:gd name="T49" fmla="*/ 346 h 380"/>
                  <a:gd name="T50" fmla="*/ 271 w 309"/>
                  <a:gd name="T51" fmla="*/ 324 h 380"/>
                  <a:gd name="T52" fmla="*/ 289 w 309"/>
                  <a:gd name="T53" fmla="*/ 324 h 380"/>
                  <a:gd name="T54" fmla="*/ 309 w 309"/>
                  <a:gd name="T55" fmla="*/ 293 h 380"/>
                  <a:gd name="T56" fmla="*/ 256 w 309"/>
                  <a:gd name="T57" fmla="*/ 263 h 380"/>
                  <a:gd name="T58" fmla="*/ 289 w 309"/>
                  <a:gd name="T59" fmla="*/ 252 h 380"/>
                  <a:gd name="T60" fmla="*/ 289 w 309"/>
                  <a:gd name="T61" fmla="*/ 233 h 380"/>
                  <a:gd name="T62" fmla="*/ 250 w 309"/>
                  <a:gd name="T63" fmla="*/ 246 h 380"/>
                  <a:gd name="T64" fmla="*/ 269 w 309"/>
                  <a:gd name="T65" fmla="*/ 221 h 380"/>
                  <a:gd name="T66" fmla="*/ 298 w 309"/>
                  <a:gd name="T67" fmla="*/ 208 h 380"/>
                  <a:gd name="T68" fmla="*/ 278 w 309"/>
                  <a:gd name="T69" fmla="*/ 134 h 380"/>
                  <a:gd name="T70" fmla="*/ 276 w 309"/>
                  <a:gd name="T71" fmla="*/ 84 h 380"/>
                  <a:gd name="T72" fmla="*/ 259 w 309"/>
                  <a:gd name="T73" fmla="*/ 121 h 380"/>
                  <a:gd name="T74" fmla="*/ 224 w 309"/>
                  <a:gd name="T75" fmla="*/ 124 h 380"/>
                  <a:gd name="T76" fmla="*/ 222 w 309"/>
                  <a:gd name="T77" fmla="*/ 102 h 380"/>
                  <a:gd name="T78" fmla="*/ 150 w 309"/>
                  <a:gd name="T79" fmla="*/ 113 h 380"/>
                  <a:gd name="T80" fmla="*/ 171 w 309"/>
                  <a:gd name="T81" fmla="*/ 134 h 380"/>
                  <a:gd name="T82" fmla="*/ 154 w 309"/>
                  <a:gd name="T83" fmla="*/ 143 h 380"/>
                  <a:gd name="T84" fmla="*/ 160 w 309"/>
                  <a:gd name="T85" fmla="*/ 176 h 380"/>
                  <a:gd name="T86" fmla="*/ 185 w 309"/>
                  <a:gd name="T87" fmla="*/ 176 h 380"/>
                  <a:gd name="T88" fmla="*/ 165 w 309"/>
                  <a:gd name="T89" fmla="*/ 196 h 380"/>
                  <a:gd name="T90" fmla="*/ 124 w 309"/>
                  <a:gd name="T91" fmla="*/ 208 h 380"/>
                  <a:gd name="T92" fmla="*/ 100 w 309"/>
                  <a:gd name="T93" fmla="*/ 204 h 380"/>
                  <a:gd name="T94" fmla="*/ 78 w 309"/>
                  <a:gd name="T95" fmla="*/ 161 h 380"/>
                  <a:gd name="T96" fmla="*/ 128 w 309"/>
                  <a:gd name="T97" fmla="*/ 117 h 380"/>
                  <a:gd name="T98" fmla="*/ 156 w 309"/>
                  <a:gd name="T99" fmla="*/ 74 h 380"/>
                  <a:gd name="T100" fmla="*/ 87 w 309"/>
                  <a:gd name="T101" fmla="*/ 63 h 380"/>
                  <a:gd name="T102" fmla="*/ 106 w 309"/>
                  <a:gd name="T103" fmla="*/ 34 h 380"/>
                  <a:gd name="T104" fmla="*/ 86 w 309"/>
                  <a:gd name="T105" fmla="*/ 30 h 380"/>
                  <a:gd name="T106" fmla="*/ 63 w 309"/>
                  <a:gd name="T107" fmla="*/ 47 h 380"/>
                  <a:gd name="T108" fmla="*/ 37 w 309"/>
                  <a:gd name="T109" fmla="*/ 28 h 380"/>
                  <a:gd name="T110" fmla="*/ 37 w 309"/>
                  <a:gd name="T111" fmla="*/ 0 h 380"/>
                  <a:gd name="T112" fmla="*/ 0 w 309"/>
                  <a:gd name="T113" fmla="*/ 39 h 380"/>
                  <a:gd name="T114" fmla="*/ 0 w 309"/>
                  <a:gd name="T115" fmla="*/ 39 h 38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09"/>
                  <a:gd name="T175" fmla="*/ 0 h 380"/>
                  <a:gd name="T176" fmla="*/ 309 w 309"/>
                  <a:gd name="T177" fmla="*/ 380 h 38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09" h="380">
                    <a:moveTo>
                      <a:pt x="0" y="39"/>
                    </a:moveTo>
                    <a:lnTo>
                      <a:pt x="58" y="63"/>
                    </a:lnTo>
                    <a:lnTo>
                      <a:pt x="12" y="111"/>
                    </a:lnTo>
                    <a:lnTo>
                      <a:pt x="47" y="204"/>
                    </a:lnTo>
                    <a:lnTo>
                      <a:pt x="4" y="187"/>
                    </a:lnTo>
                    <a:lnTo>
                      <a:pt x="19" y="337"/>
                    </a:lnTo>
                    <a:lnTo>
                      <a:pt x="37" y="333"/>
                    </a:lnTo>
                    <a:lnTo>
                      <a:pt x="28" y="226"/>
                    </a:lnTo>
                    <a:lnTo>
                      <a:pt x="54" y="237"/>
                    </a:lnTo>
                    <a:lnTo>
                      <a:pt x="49" y="263"/>
                    </a:lnTo>
                    <a:lnTo>
                      <a:pt x="97" y="280"/>
                    </a:lnTo>
                    <a:lnTo>
                      <a:pt x="197" y="380"/>
                    </a:lnTo>
                    <a:lnTo>
                      <a:pt x="224" y="380"/>
                    </a:lnTo>
                    <a:lnTo>
                      <a:pt x="123" y="263"/>
                    </a:lnTo>
                    <a:lnTo>
                      <a:pt x="145" y="241"/>
                    </a:lnTo>
                    <a:lnTo>
                      <a:pt x="174" y="237"/>
                    </a:lnTo>
                    <a:lnTo>
                      <a:pt x="161" y="261"/>
                    </a:lnTo>
                    <a:lnTo>
                      <a:pt x="197" y="256"/>
                    </a:lnTo>
                    <a:lnTo>
                      <a:pt x="165" y="289"/>
                    </a:lnTo>
                    <a:lnTo>
                      <a:pt x="208" y="287"/>
                    </a:lnTo>
                    <a:lnTo>
                      <a:pt x="230" y="293"/>
                    </a:lnTo>
                    <a:lnTo>
                      <a:pt x="197" y="326"/>
                    </a:lnTo>
                    <a:lnTo>
                      <a:pt x="256" y="315"/>
                    </a:lnTo>
                    <a:lnTo>
                      <a:pt x="219" y="337"/>
                    </a:lnTo>
                    <a:lnTo>
                      <a:pt x="269" y="346"/>
                    </a:lnTo>
                    <a:lnTo>
                      <a:pt x="271" y="324"/>
                    </a:lnTo>
                    <a:lnTo>
                      <a:pt x="289" y="324"/>
                    </a:lnTo>
                    <a:lnTo>
                      <a:pt x="309" y="293"/>
                    </a:lnTo>
                    <a:lnTo>
                      <a:pt x="256" y="263"/>
                    </a:lnTo>
                    <a:lnTo>
                      <a:pt x="289" y="252"/>
                    </a:lnTo>
                    <a:lnTo>
                      <a:pt x="289" y="233"/>
                    </a:lnTo>
                    <a:lnTo>
                      <a:pt x="250" y="246"/>
                    </a:lnTo>
                    <a:lnTo>
                      <a:pt x="269" y="221"/>
                    </a:lnTo>
                    <a:lnTo>
                      <a:pt x="298" y="208"/>
                    </a:lnTo>
                    <a:lnTo>
                      <a:pt x="278" y="134"/>
                    </a:lnTo>
                    <a:lnTo>
                      <a:pt x="276" y="84"/>
                    </a:lnTo>
                    <a:lnTo>
                      <a:pt x="259" y="121"/>
                    </a:lnTo>
                    <a:lnTo>
                      <a:pt x="224" y="124"/>
                    </a:lnTo>
                    <a:lnTo>
                      <a:pt x="222" y="102"/>
                    </a:lnTo>
                    <a:lnTo>
                      <a:pt x="150" y="113"/>
                    </a:lnTo>
                    <a:lnTo>
                      <a:pt x="171" y="134"/>
                    </a:lnTo>
                    <a:lnTo>
                      <a:pt x="154" y="143"/>
                    </a:lnTo>
                    <a:lnTo>
                      <a:pt x="160" y="176"/>
                    </a:lnTo>
                    <a:lnTo>
                      <a:pt x="185" y="176"/>
                    </a:lnTo>
                    <a:lnTo>
                      <a:pt x="165" y="196"/>
                    </a:lnTo>
                    <a:lnTo>
                      <a:pt x="124" y="208"/>
                    </a:lnTo>
                    <a:lnTo>
                      <a:pt x="100" y="204"/>
                    </a:lnTo>
                    <a:lnTo>
                      <a:pt x="78" y="161"/>
                    </a:lnTo>
                    <a:lnTo>
                      <a:pt x="128" y="117"/>
                    </a:lnTo>
                    <a:lnTo>
                      <a:pt x="156" y="74"/>
                    </a:lnTo>
                    <a:lnTo>
                      <a:pt x="87" y="63"/>
                    </a:lnTo>
                    <a:lnTo>
                      <a:pt x="106" y="34"/>
                    </a:lnTo>
                    <a:lnTo>
                      <a:pt x="86" y="30"/>
                    </a:lnTo>
                    <a:lnTo>
                      <a:pt x="63" y="47"/>
                    </a:lnTo>
                    <a:lnTo>
                      <a:pt x="37" y="28"/>
                    </a:lnTo>
                    <a:lnTo>
                      <a:pt x="37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76" name="Freeform 269"/>
              <p:cNvSpPr>
                <a:spLocks/>
              </p:cNvSpPr>
              <p:nvPr/>
            </p:nvSpPr>
            <p:spPr bwMode="auto">
              <a:xfrm>
                <a:off x="2786" y="1483"/>
                <a:ext cx="561" cy="405"/>
              </a:xfrm>
              <a:custGeom>
                <a:avLst/>
                <a:gdLst>
                  <a:gd name="T0" fmla="*/ 280 w 561"/>
                  <a:gd name="T1" fmla="*/ 11 h 405"/>
                  <a:gd name="T2" fmla="*/ 263 w 561"/>
                  <a:gd name="T3" fmla="*/ 46 h 405"/>
                  <a:gd name="T4" fmla="*/ 289 w 561"/>
                  <a:gd name="T5" fmla="*/ 68 h 405"/>
                  <a:gd name="T6" fmla="*/ 315 w 561"/>
                  <a:gd name="T7" fmla="*/ 61 h 405"/>
                  <a:gd name="T8" fmla="*/ 322 w 561"/>
                  <a:gd name="T9" fmla="*/ 92 h 405"/>
                  <a:gd name="T10" fmla="*/ 374 w 561"/>
                  <a:gd name="T11" fmla="*/ 87 h 405"/>
                  <a:gd name="T12" fmla="*/ 394 w 561"/>
                  <a:gd name="T13" fmla="*/ 192 h 405"/>
                  <a:gd name="T14" fmla="*/ 422 w 561"/>
                  <a:gd name="T15" fmla="*/ 248 h 405"/>
                  <a:gd name="T16" fmla="*/ 416 w 561"/>
                  <a:gd name="T17" fmla="*/ 274 h 405"/>
                  <a:gd name="T18" fmla="*/ 441 w 561"/>
                  <a:gd name="T19" fmla="*/ 255 h 405"/>
                  <a:gd name="T20" fmla="*/ 468 w 561"/>
                  <a:gd name="T21" fmla="*/ 268 h 405"/>
                  <a:gd name="T22" fmla="*/ 544 w 561"/>
                  <a:gd name="T23" fmla="*/ 253 h 405"/>
                  <a:gd name="T24" fmla="*/ 561 w 561"/>
                  <a:gd name="T25" fmla="*/ 309 h 405"/>
                  <a:gd name="T26" fmla="*/ 527 w 561"/>
                  <a:gd name="T27" fmla="*/ 329 h 405"/>
                  <a:gd name="T28" fmla="*/ 489 w 561"/>
                  <a:gd name="T29" fmla="*/ 318 h 405"/>
                  <a:gd name="T30" fmla="*/ 468 w 561"/>
                  <a:gd name="T31" fmla="*/ 353 h 405"/>
                  <a:gd name="T32" fmla="*/ 444 w 561"/>
                  <a:gd name="T33" fmla="*/ 375 h 405"/>
                  <a:gd name="T34" fmla="*/ 441 w 561"/>
                  <a:gd name="T35" fmla="*/ 405 h 405"/>
                  <a:gd name="T36" fmla="*/ 374 w 561"/>
                  <a:gd name="T37" fmla="*/ 353 h 405"/>
                  <a:gd name="T38" fmla="*/ 387 w 561"/>
                  <a:gd name="T39" fmla="*/ 314 h 405"/>
                  <a:gd name="T40" fmla="*/ 361 w 561"/>
                  <a:gd name="T41" fmla="*/ 285 h 405"/>
                  <a:gd name="T42" fmla="*/ 337 w 561"/>
                  <a:gd name="T43" fmla="*/ 322 h 405"/>
                  <a:gd name="T44" fmla="*/ 289 w 561"/>
                  <a:gd name="T45" fmla="*/ 309 h 405"/>
                  <a:gd name="T46" fmla="*/ 128 w 561"/>
                  <a:gd name="T47" fmla="*/ 242 h 405"/>
                  <a:gd name="T48" fmla="*/ 141 w 561"/>
                  <a:gd name="T49" fmla="*/ 212 h 405"/>
                  <a:gd name="T50" fmla="*/ 169 w 561"/>
                  <a:gd name="T51" fmla="*/ 199 h 405"/>
                  <a:gd name="T52" fmla="*/ 165 w 561"/>
                  <a:gd name="T53" fmla="*/ 168 h 405"/>
                  <a:gd name="T54" fmla="*/ 109 w 561"/>
                  <a:gd name="T55" fmla="*/ 116 h 405"/>
                  <a:gd name="T56" fmla="*/ 83 w 561"/>
                  <a:gd name="T57" fmla="*/ 159 h 405"/>
                  <a:gd name="T58" fmla="*/ 54 w 561"/>
                  <a:gd name="T59" fmla="*/ 155 h 405"/>
                  <a:gd name="T60" fmla="*/ 82 w 561"/>
                  <a:gd name="T61" fmla="*/ 100 h 405"/>
                  <a:gd name="T62" fmla="*/ 0 w 561"/>
                  <a:gd name="T63" fmla="*/ 0 h 405"/>
                  <a:gd name="T64" fmla="*/ 280 w 561"/>
                  <a:gd name="T65" fmla="*/ 11 h 405"/>
                  <a:gd name="T66" fmla="*/ 280 w 561"/>
                  <a:gd name="T67" fmla="*/ 11 h 40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61"/>
                  <a:gd name="T103" fmla="*/ 0 h 405"/>
                  <a:gd name="T104" fmla="*/ 561 w 561"/>
                  <a:gd name="T105" fmla="*/ 405 h 40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61" h="405">
                    <a:moveTo>
                      <a:pt x="280" y="11"/>
                    </a:moveTo>
                    <a:lnTo>
                      <a:pt x="263" y="46"/>
                    </a:lnTo>
                    <a:lnTo>
                      <a:pt x="289" y="68"/>
                    </a:lnTo>
                    <a:lnTo>
                      <a:pt x="315" y="61"/>
                    </a:lnTo>
                    <a:lnTo>
                      <a:pt x="322" y="92"/>
                    </a:lnTo>
                    <a:lnTo>
                      <a:pt x="374" y="87"/>
                    </a:lnTo>
                    <a:lnTo>
                      <a:pt x="394" y="192"/>
                    </a:lnTo>
                    <a:lnTo>
                      <a:pt x="422" y="248"/>
                    </a:lnTo>
                    <a:lnTo>
                      <a:pt x="416" y="274"/>
                    </a:lnTo>
                    <a:lnTo>
                      <a:pt x="441" y="255"/>
                    </a:lnTo>
                    <a:lnTo>
                      <a:pt x="468" y="268"/>
                    </a:lnTo>
                    <a:lnTo>
                      <a:pt x="544" y="253"/>
                    </a:lnTo>
                    <a:lnTo>
                      <a:pt x="561" y="309"/>
                    </a:lnTo>
                    <a:lnTo>
                      <a:pt x="527" y="329"/>
                    </a:lnTo>
                    <a:lnTo>
                      <a:pt x="489" y="318"/>
                    </a:lnTo>
                    <a:lnTo>
                      <a:pt x="468" y="353"/>
                    </a:lnTo>
                    <a:lnTo>
                      <a:pt x="444" y="375"/>
                    </a:lnTo>
                    <a:lnTo>
                      <a:pt x="441" y="405"/>
                    </a:lnTo>
                    <a:lnTo>
                      <a:pt x="374" y="353"/>
                    </a:lnTo>
                    <a:lnTo>
                      <a:pt x="387" y="314"/>
                    </a:lnTo>
                    <a:lnTo>
                      <a:pt x="361" y="285"/>
                    </a:lnTo>
                    <a:lnTo>
                      <a:pt x="337" y="322"/>
                    </a:lnTo>
                    <a:lnTo>
                      <a:pt x="289" y="309"/>
                    </a:lnTo>
                    <a:lnTo>
                      <a:pt x="128" y="242"/>
                    </a:lnTo>
                    <a:lnTo>
                      <a:pt x="141" y="212"/>
                    </a:lnTo>
                    <a:lnTo>
                      <a:pt x="169" y="199"/>
                    </a:lnTo>
                    <a:lnTo>
                      <a:pt x="165" y="168"/>
                    </a:lnTo>
                    <a:lnTo>
                      <a:pt x="109" y="116"/>
                    </a:lnTo>
                    <a:lnTo>
                      <a:pt x="83" y="159"/>
                    </a:lnTo>
                    <a:lnTo>
                      <a:pt x="54" y="155"/>
                    </a:lnTo>
                    <a:lnTo>
                      <a:pt x="82" y="100"/>
                    </a:lnTo>
                    <a:lnTo>
                      <a:pt x="0" y="0"/>
                    </a:lnTo>
                    <a:lnTo>
                      <a:pt x="280" y="11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77" name="Freeform 270"/>
              <p:cNvSpPr>
                <a:spLocks/>
              </p:cNvSpPr>
              <p:nvPr/>
            </p:nvSpPr>
            <p:spPr bwMode="auto">
              <a:xfrm>
                <a:off x="2932" y="1508"/>
                <a:ext cx="150" cy="100"/>
              </a:xfrm>
              <a:custGeom>
                <a:avLst/>
                <a:gdLst>
                  <a:gd name="T0" fmla="*/ 0 w 150"/>
                  <a:gd name="T1" fmla="*/ 10 h 100"/>
                  <a:gd name="T2" fmla="*/ 48 w 150"/>
                  <a:gd name="T3" fmla="*/ 0 h 100"/>
                  <a:gd name="T4" fmla="*/ 115 w 150"/>
                  <a:gd name="T5" fmla="*/ 19 h 100"/>
                  <a:gd name="T6" fmla="*/ 150 w 150"/>
                  <a:gd name="T7" fmla="*/ 91 h 100"/>
                  <a:gd name="T8" fmla="*/ 111 w 150"/>
                  <a:gd name="T9" fmla="*/ 80 h 100"/>
                  <a:gd name="T10" fmla="*/ 82 w 150"/>
                  <a:gd name="T11" fmla="*/ 100 h 100"/>
                  <a:gd name="T12" fmla="*/ 30 w 150"/>
                  <a:gd name="T13" fmla="*/ 49 h 100"/>
                  <a:gd name="T14" fmla="*/ 69 w 150"/>
                  <a:gd name="T15" fmla="*/ 58 h 100"/>
                  <a:gd name="T16" fmla="*/ 76 w 150"/>
                  <a:gd name="T17" fmla="*/ 36 h 100"/>
                  <a:gd name="T18" fmla="*/ 37 w 150"/>
                  <a:gd name="T19" fmla="*/ 23 h 100"/>
                  <a:gd name="T20" fmla="*/ 0 w 150"/>
                  <a:gd name="T21" fmla="*/ 10 h 100"/>
                  <a:gd name="T22" fmla="*/ 0 w 150"/>
                  <a:gd name="T23" fmla="*/ 10 h 1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0"/>
                  <a:gd name="T37" fmla="*/ 0 h 100"/>
                  <a:gd name="T38" fmla="*/ 150 w 150"/>
                  <a:gd name="T39" fmla="*/ 100 h 1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0" h="100">
                    <a:moveTo>
                      <a:pt x="0" y="10"/>
                    </a:moveTo>
                    <a:lnTo>
                      <a:pt x="48" y="0"/>
                    </a:lnTo>
                    <a:lnTo>
                      <a:pt x="115" y="19"/>
                    </a:lnTo>
                    <a:lnTo>
                      <a:pt x="150" y="91"/>
                    </a:lnTo>
                    <a:lnTo>
                      <a:pt x="111" y="80"/>
                    </a:lnTo>
                    <a:lnTo>
                      <a:pt x="82" y="100"/>
                    </a:lnTo>
                    <a:lnTo>
                      <a:pt x="30" y="49"/>
                    </a:lnTo>
                    <a:lnTo>
                      <a:pt x="69" y="58"/>
                    </a:lnTo>
                    <a:lnTo>
                      <a:pt x="76" y="36"/>
                    </a:lnTo>
                    <a:lnTo>
                      <a:pt x="37" y="23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D4C2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78" name="Freeform 271"/>
              <p:cNvSpPr>
                <a:spLocks/>
              </p:cNvSpPr>
              <p:nvPr/>
            </p:nvSpPr>
            <p:spPr bwMode="auto">
              <a:xfrm>
                <a:off x="2814" y="1484"/>
                <a:ext cx="109" cy="52"/>
              </a:xfrm>
              <a:custGeom>
                <a:avLst/>
                <a:gdLst>
                  <a:gd name="T0" fmla="*/ 100 w 109"/>
                  <a:gd name="T1" fmla="*/ 52 h 52"/>
                  <a:gd name="T2" fmla="*/ 35 w 109"/>
                  <a:gd name="T3" fmla="*/ 24 h 52"/>
                  <a:gd name="T4" fmla="*/ 22 w 109"/>
                  <a:gd name="T5" fmla="*/ 47 h 52"/>
                  <a:gd name="T6" fmla="*/ 0 w 109"/>
                  <a:gd name="T7" fmla="*/ 24 h 52"/>
                  <a:gd name="T8" fmla="*/ 13 w 109"/>
                  <a:gd name="T9" fmla="*/ 0 h 52"/>
                  <a:gd name="T10" fmla="*/ 55 w 109"/>
                  <a:gd name="T11" fmla="*/ 12 h 52"/>
                  <a:gd name="T12" fmla="*/ 109 w 109"/>
                  <a:gd name="T13" fmla="*/ 34 h 52"/>
                  <a:gd name="T14" fmla="*/ 100 w 109"/>
                  <a:gd name="T15" fmla="*/ 52 h 52"/>
                  <a:gd name="T16" fmla="*/ 100 w 109"/>
                  <a:gd name="T17" fmla="*/ 52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9"/>
                  <a:gd name="T28" fmla="*/ 0 h 52"/>
                  <a:gd name="T29" fmla="*/ 109 w 109"/>
                  <a:gd name="T30" fmla="*/ 52 h 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9" h="52">
                    <a:moveTo>
                      <a:pt x="100" y="52"/>
                    </a:moveTo>
                    <a:lnTo>
                      <a:pt x="35" y="24"/>
                    </a:lnTo>
                    <a:lnTo>
                      <a:pt x="22" y="47"/>
                    </a:lnTo>
                    <a:lnTo>
                      <a:pt x="0" y="24"/>
                    </a:lnTo>
                    <a:lnTo>
                      <a:pt x="13" y="0"/>
                    </a:lnTo>
                    <a:lnTo>
                      <a:pt x="55" y="12"/>
                    </a:lnTo>
                    <a:lnTo>
                      <a:pt x="109" y="34"/>
                    </a:lnTo>
                    <a:lnTo>
                      <a:pt x="100" y="52"/>
                    </a:lnTo>
                    <a:close/>
                  </a:path>
                </a:pathLst>
              </a:custGeom>
              <a:solidFill>
                <a:srgbClr val="E8BF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79" name="Freeform 272"/>
              <p:cNvSpPr>
                <a:spLocks/>
              </p:cNvSpPr>
              <p:nvPr/>
            </p:nvSpPr>
            <p:spPr bwMode="auto">
              <a:xfrm>
                <a:off x="2716" y="1503"/>
                <a:ext cx="115" cy="48"/>
              </a:xfrm>
              <a:custGeom>
                <a:avLst/>
                <a:gdLst>
                  <a:gd name="T0" fmla="*/ 81 w 115"/>
                  <a:gd name="T1" fmla="*/ 5 h 48"/>
                  <a:gd name="T2" fmla="*/ 37 w 115"/>
                  <a:gd name="T3" fmla="*/ 0 h 48"/>
                  <a:gd name="T4" fmla="*/ 0 w 115"/>
                  <a:gd name="T5" fmla="*/ 5 h 48"/>
                  <a:gd name="T6" fmla="*/ 70 w 115"/>
                  <a:gd name="T7" fmla="*/ 48 h 48"/>
                  <a:gd name="T8" fmla="*/ 115 w 115"/>
                  <a:gd name="T9" fmla="*/ 46 h 48"/>
                  <a:gd name="T10" fmla="*/ 81 w 115"/>
                  <a:gd name="T11" fmla="*/ 5 h 48"/>
                  <a:gd name="T12" fmla="*/ 81 w 115"/>
                  <a:gd name="T13" fmla="*/ 5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"/>
                  <a:gd name="T22" fmla="*/ 0 h 48"/>
                  <a:gd name="T23" fmla="*/ 115 w 115"/>
                  <a:gd name="T24" fmla="*/ 48 h 4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" h="48">
                    <a:moveTo>
                      <a:pt x="81" y="5"/>
                    </a:moveTo>
                    <a:lnTo>
                      <a:pt x="37" y="0"/>
                    </a:lnTo>
                    <a:lnTo>
                      <a:pt x="0" y="5"/>
                    </a:lnTo>
                    <a:lnTo>
                      <a:pt x="70" y="48"/>
                    </a:lnTo>
                    <a:lnTo>
                      <a:pt x="115" y="46"/>
                    </a:lnTo>
                    <a:lnTo>
                      <a:pt x="81" y="5"/>
                    </a:lnTo>
                    <a:close/>
                  </a:path>
                </a:pathLst>
              </a:custGeom>
              <a:solidFill>
                <a:srgbClr val="FFD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80" name="Freeform 273"/>
              <p:cNvSpPr>
                <a:spLocks/>
              </p:cNvSpPr>
              <p:nvPr/>
            </p:nvSpPr>
            <p:spPr bwMode="auto">
              <a:xfrm>
                <a:off x="2827" y="1538"/>
                <a:ext cx="63" cy="24"/>
              </a:xfrm>
              <a:custGeom>
                <a:avLst/>
                <a:gdLst>
                  <a:gd name="T0" fmla="*/ 63 w 63"/>
                  <a:gd name="T1" fmla="*/ 9 h 24"/>
                  <a:gd name="T2" fmla="*/ 28 w 63"/>
                  <a:gd name="T3" fmla="*/ 4 h 24"/>
                  <a:gd name="T4" fmla="*/ 0 w 63"/>
                  <a:gd name="T5" fmla="*/ 0 h 24"/>
                  <a:gd name="T6" fmla="*/ 35 w 63"/>
                  <a:gd name="T7" fmla="*/ 24 h 24"/>
                  <a:gd name="T8" fmla="*/ 63 w 63"/>
                  <a:gd name="T9" fmla="*/ 9 h 24"/>
                  <a:gd name="T10" fmla="*/ 63 w 63"/>
                  <a:gd name="T11" fmla="*/ 9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"/>
                  <a:gd name="T19" fmla="*/ 0 h 24"/>
                  <a:gd name="T20" fmla="*/ 63 w 63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" h="24">
                    <a:moveTo>
                      <a:pt x="63" y="9"/>
                    </a:moveTo>
                    <a:lnTo>
                      <a:pt x="28" y="4"/>
                    </a:lnTo>
                    <a:lnTo>
                      <a:pt x="0" y="0"/>
                    </a:lnTo>
                    <a:lnTo>
                      <a:pt x="35" y="24"/>
                    </a:ln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FFD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81" name="Freeform 274"/>
              <p:cNvSpPr>
                <a:spLocks/>
              </p:cNvSpPr>
              <p:nvPr/>
            </p:nvSpPr>
            <p:spPr bwMode="auto">
              <a:xfrm>
                <a:off x="2881" y="1544"/>
                <a:ext cx="112" cy="72"/>
              </a:xfrm>
              <a:custGeom>
                <a:avLst/>
                <a:gdLst>
                  <a:gd name="T0" fmla="*/ 85 w 112"/>
                  <a:gd name="T1" fmla="*/ 72 h 72"/>
                  <a:gd name="T2" fmla="*/ 53 w 112"/>
                  <a:gd name="T3" fmla="*/ 31 h 72"/>
                  <a:gd name="T4" fmla="*/ 0 w 112"/>
                  <a:gd name="T5" fmla="*/ 31 h 72"/>
                  <a:gd name="T6" fmla="*/ 22 w 112"/>
                  <a:gd name="T7" fmla="*/ 0 h 72"/>
                  <a:gd name="T8" fmla="*/ 66 w 112"/>
                  <a:gd name="T9" fmla="*/ 5 h 72"/>
                  <a:gd name="T10" fmla="*/ 112 w 112"/>
                  <a:gd name="T11" fmla="*/ 51 h 72"/>
                  <a:gd name="T12" fmla="*/ 85 w 112"/>
                  <a:gd name="T13" fmla="*/ 72 h 72"/>
                  <a:gd name="T14" fmla="*/ 85 w 112"/>
                  <a:gd name="T15" fmla="*/ 72 h 7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2"/>
                  <a:gd name="T25" fmla="*/ 0 h 72"/>
                  <a:gd name="T26" fmla="*/ 112 w 112"/>
                  <a:gd name="T27" fmla="*/ 72 h 7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2" h="72">
                    <a:moveTo>
                      <a:pt x="85" y="72"/>
                    </a:moveTo>
                    <a:lnTo>
                      <a:pt x="53" y="31"/>
                    </a:lnTo>
                    <a:lnTo>
                      <a:pt x="0" y="31"/>
                    </a:lnTo>
                    <a:lnTo>
                      <a:pt x="22" y="0"/>
                    </a:lnTo>
                    <a:lnTo>
                      <a:pt x="66" y="5"/>
                    </a:lnTo>
                    <a:lnTo>
                      <a:pt x="112" y="51"/>
                    </a:lnTo>
                    <a:lnTo>
                      <a:pt x="85" y="72"/>
                    </a:lnTo>
                    <a:close/>
                  </a:path>
                </a:pathLst>
              </a:custGeom>
              <a:solidFill>
                <a:srgbClr val="FFD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82" name="Freeform 275"/>
              <p:cNvSpPr>
                <a:spLocks/>
              </p:cNvSpPr>
              <p:nvPr/>
            </p:nvSpPr>
            <p:spPr bwMode="auto">
              <a:xfrm>
                <a:off x="3060" y="1692"/>
                <a:ext cx="109" cy="96"/>
              </a:xfrm>
              <a:custGeom>
                <a:avLst/>
                <a:gdLst>
                  <a:gd name="T0" fmla="*/ 109 w 109"/>
                  <a:gd name="T1" fmla="*/ 96 h 96"/>
                  <a:gd name="T2" fmla="*/ 83 w 109"/>
                  <a:gd name="T3" fmla="*/ 79 h 96"/>
                  <a:gd name="T4" fmla="*/ 74 w 109"/>
                  <a:gd name="T5" fmla="*/ 44 h 96"/>
                  <a:gd name="T6" fmla="*/ 0 w 109"/>
                  <a:gd name="T7" fmla="*/ 9 h 96"/>
                  <a:gd name="T8" fmla="*/ 28 w 109"/>
                  <a:gd name="T9" fmla="*/ 0 h 96"/>
                  <a:gd name="T10" fmla="*/ 89 w 109"/>
                  <a:gd name="T11" fmla="*/ 18 h 96"/>
                  <a:gd name="T12" fmla="*/ 109 w 109"/>
                  <a:gd name="T13" fmla="*/ 66 h 96"/>
                  <a:gd name="T14" fmla="*/ 109 w 109"/>
                  <a:gd name="T15" fmla="*/ 96 h 96"/>
                  <a:gd name="T16" fmla="*/ 109 w 109"/>
                  <a:gd name="T17" fmla="*/ 96 h 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9"/>
                  <a:gd name="T28" fmla="*/ 0 h 96"/>
                  <a:gd name="T29" fmla="*/ 109 w 109"/>
                  <a:gd name="T30" fmla="*/ 96 h 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9" h="96">
                    <a:moveTo>
                      <a:pt x="109" y="96"/>
                    </a:moveTo>
                    <a:lnTo>
                      <a:pt x="83" y="79"/>
                    </a:lnTo>
                    <a:lnTo>
                      <a:pt x="74" y="44"/>
                    </a:lnTo>
                    <a:lnTo>
                      <a:pt x="0" y="9"/>
                    </a:lnTo>
                    <a:lnTo>
                      <a:pt x="28" y="0"/>
                    </a:lnTo>
                    <a:lnTo>
                      <a:pt x="89" y="18"/>
                    </a:lnTo>
                    <a:lnTo>
                      <a:pt x="109" y="66"/>
                    </a:lnTo>
                    <a:lnTo>
                      <a:pt x="109" y="96"/>
                    </a:lnTo>
                    <a:close/>
                  </a:path>
                </a:pathLst>
              </a:custGeom>
              <a:solidFill>
                <a:srgbClr val="9182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83" name="Freeform 276"/>
              <p:cNvSpPr>
                <a:spLocks/>
              </p:cNvSpPr>
              <p:nvPr/>
            </p:nvSpPr>
            <p:spPr bwMode="auto">
              <a:xfrm>
                <a:off x="2940" y="1651"/>
                <a:ext cx="107" cy="87"/>
              </a:xfrm>
              <a:custGeom>
                <a:avLst/>
                <a:gdLst>
                  <a:gd name="T0" fmla="*/ 44 w 107"/>
                  <a:gd name="T1" fmla="*/ 0 h 87"/>
                  <a:gd name="T2" fmla="*/ 61 w 107"/>
                  <a:gd name="T3" fmla="*/ 50 h 87"/>
                  <a:gd name="T4" fmla="*/ 107 w 107"/>
                  <a:gd name="T5" fmla="*/ 87 h 87"/>
                  <a:gd name="T6" fmla="*/ 50 w 107"/>
                  <a:gd name="T7" fmla="*/ 67 h 87"/>
                  <a:gd name="T8" fmla="*/ 29 w 107"/>
                  <a:gd name="T9" fmla="*/ 83 h 87"/>
                  <a:gd name="T10" fmla="*/ 0 w 107"/>
                  <a:gd name="T11" fmla="*/ 65 h 87"/>
                  <a:gd name="T12" fmla="*/ 40 w 107"/>
                  <a:gd name="T13" fmla="*/ 54 h 87"/>
                  <a:gd name="T14" fmla="*/ 28 w 107"/>
                  <a:gd name="T15" fmla="*/ 26 h 87"/>
                  <a:gd name="T16" fmla="*/ 44 w 107"/>
                  <a:gd name="T17" fmla="*/ 0 h 87"/>
                  <a:gd name="T18" fmla="*/ 44 w 107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7"/>
                  <a:gd name="T31" fmla="*/ 0 h 87"/>
                  <a:gd name="T32" fmla="*/ 107 w 107"/>
                  <a:gd name="T33" fmla="*/ 87 h 8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7" h="87">
                    <a:moveTo>
                      <a:pt x="44" y="0"/>
                    </a:moveTo>
                    <a:lnTo>
                      <a:pt x="61" y="50"/>
                    </a:lnTo>
                    <a:lnTo>
                      <a:pt x="107" y="87"/>
                    </a:lnTo>
                    <a:lnTo>
                      <a:pt x="50" y="67"/>
                    </a:lnTo>
                    <a:lnTo>
                      <a:pt x="29" y="83"/>
                    </a:lnTo>
                    <a:lnTo>
                      <a:pt x="0" y="65"/>
                    </a:lnTo>
                    <a:lnTo>
                      <a:pt x="40" y="54"/>
                    </a:lnTo>
                    <a:lnTo>
                      <a:pt x="28" y="2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BAB8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84" name="Freeform 277"/>
              <p:cNvSpPr>
                <a:spLocks/>
              </p:cNvSpPr>
              <p:nvPr/>
            </p:nvSpPr>
            <p:spPr bwMode="auto">
              <a:xfrm>
                <a:off x="2895" y="1695"/>
                <a:ext cx="185" cy="93"/>
              </a:xfrm>
              <a:custGeom>
                <a:avLst/>
                <a:gdLst>
                  <a:gd name="T0" fmla="*/ 6 w 185"/>
                  <a:gd name="T1" fmla="*/ 0 h 93"/>
                  <a:gd name="T2" fmla="*/ 185 w 185"/>
                  <a:gd name="T3" fmla="*/ 80 h 93"/>
                  <a:gd name="T4" fmla="*/ 159 w 185"/>
                  <a:gd name="T5" fmla="*/ 93 h 93"/>
                  <a:gd name="T6" fmla="*/ 0 w 185"/>
                  <a:gd name="T7" fmla="*/ 21 h 93"/>
                  <a:gd name="T8" fmla="*/ 6 w 185"/>
                  <a:gd name="T9" fmla="*/ 0 h 93"/>
                  <a:gd name="T10" fmla="*/ 6 w 185"/>
                  <a:gd name="T11" fmla="*/ 0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5"/>
                  <a:gd name="T19" fmla="*/ 0 h 93"/>
                  <a:gd name="T20" fmla="*/ 185 w 185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5" h="93">
                    <a:moveTo>
                      <a:pt x="6" y="0"/>
                    </a:moveTo>
                    <a:lnTo>
                      <a:pt x="185" y="80"/>
                    </a:lnTo>
                    <a:lnTo>
                      <a:pt x="159" y="93"/>
                    </a:lnTo>
                    <a:lnTo>
                      <a:pt x="0" y="2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807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85" name="Freeform 278"/>
              <p:cNvSpPr>
                <a:spLocks/>
              </p:cNvSpPr>
              <p:nvPr/>
            </p:nvSpPr>
            <p:spPr bwMode="auto">
              <a:xfrm>
                <a:off x="2794" y="1682"/>
                <a:ext cx="366" cy="182"/>
              </a:xfrm>
              <a:custGeom>
                <a:avLst/>
                <a:gdLst>
                  <a:gd name="T0" fmla="*/ 0 w 366"/>
                  <a:gd name="T1" fmla="*/ 28 h 182"/>
                  <a:gd name="T2" fmla="*/ 53 w 366"/>
                  <a:gd name="T3" fmla="*/ 28 h 182"/>
                  <a:gd name="T4" fmla="*/ 87 w 366"/>
                  <a:gd name="T5" fmla="*/ 82 h 182"/>
                  <a:gd name="T6" fmla="*/ 148 w 366"/>
                  <a:gd name="T7" fmla="*/ 62 h 182"/>
                  <a:gd name="T8" fmla="*/ 175 w 366"/>
                  <a:gd name="T9" fmla="*/ 110 h 182"/>
                  <a:gd name="T10" fmla="*/ 238 w 366"/>
                  <a:gd name="T11" fmla="*/ 110 h 182"/>
                  <a:gd name="T12" fmla="*/ 359 w 366"/>
                  <a:gd name="T13" fmla="*/ 182 h 182"/>
                  <a:gd name="T14" fmla="*/ 366 w 366"/>
                  <a:gd name="T15" fmla="*/ 152 h 182"/>
                  <a:gd name="T16" fmla="*/ 333 w 366"/>
                  <a:gd name="T17" fmla="*/ 119 h 182"/>
                  <a:gd name="T18" fmla="*/ 268 w 366"/>
                  <a:gd name="T19" fmla="*/ 106 h 182"/>
                  <a:gd name="T20" fmla="*/ 235 w 366"/>
                  <a:gd name="T21" fmla="*/ 97 h 182"/>
                  <a:gd name="T22" fmla="*/ 114 w 366"/>
                  <a:gd name="T23" fmla="*/ 26 h 182"/>
                  <a:gd name="T24" fmla="*/ 87 w 366"/>
                  <a:gd name="T25" fmla="*/ 34 h 182"/>
                  <a:gd name="T26" fmla="*/ 27 w 366"/>
                  <a:gd name="T27" fmla="*/ 0 h 182"/>
                  <a:gd name="T28" fmla="*/ 7 w 366"/>
                  <a:gd name="T29" fmla="*/ 6 h 182"/>
                  <a:gd name="T30" fmla="*/ 0 w 366"/>
                  <a:gd name="T31" fmla="*/ 28 h 182"/>
                  <a:gd name="T32" fmla="*/ 0 w 366"/>
                  <a:gd name="T33" fmla="*/ 28 h 1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6"/>
                  <a:gd name="T52" fmla="*/ 0 h 182"/>
                  <a:gd name="T53" fmla="*/ 366 w 366"/>
                  <a:gd name="T54" fmla="*/ 182 h 1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6" h="182">
                    <a:moveTo>
                      <a:pt x="0" y="28"/>
                    </a:moveTo>
                    <a:lnTo>
                      <a:pt x="53" y="28"/>
                    </a:lnTo>
                    <a:lnTo>
                      <a:pt x="87" y="82"/>
                    </a:lnTo>
                    <a:lnTo>
                      <a:pt x="148" y="62"/>
                    </a:lnTo>
                    <a:lnTo>
                      <a:pt x="175" y="110"/>
                    </a:lnTo>
                    <a:lnTo>
                      <a:pt x="238" y="110"/>
                    </a:lnTo>
                    <a:lnTo>
                      <a:pt x="359" y="182"/>
                    </a:lnTo>
                    <a:lnTo>
                      <a:pt x="366" y="152"/>
                    </a:lnTo>
                    <a:lnTo>
                      <a:pt x="333" y="119"/>
                    </a:lnTo>
                    <a:lnTo>
                      <a:pt x="268" y="106"/>
                    </a:lnTo>
                    <a:lnTo>
                      <a:pt x="235" y="97"/>
                    </a:lnTo>
                    <a:lnTo>
                      <a:pt x="114" y="26"/>
                    </a:lnTo>
                    <a:lnTo>
                      <a:pt x="87" y="34"/>
                    </a:lnTo>
                    <a:lnTo>
                      <a:pt x="27" y="0"/>
                    </a:lnTo>
                    <a:lnTo>
                      <a:pt x="7" y="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9E8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86" name="Freeform 279"/>
              <p:cNvSpPr>
                <a:spLocks/>
              </p:cNvSpPr>
              <p:nvPr/>
            </p:nvSpPr>
            <p:spPr bwMode="auto">
              <a:xfrm>
                <a:off x="2594" y="1808"/>
                <a:ext cx="126" cy="156"/>
              </a:xfrm>
              <a:custGeom>
                <a:avLst/>
                <a:gdLst>
                  <a:gd name="T0" fmla="*/ 33 w 126"/>
                  <a:gd name="T1" fmla="*/ 35 h 156"/>
                  <a:gd name="T2" fmla="*/ 68 w 126"/>
                  <a:gd name="T3" fmla="*/ 0 h 156"/>
                  <a:gd name="T4" fmla="*/ 107 w 126"/>
                  <a:gd name="T5" fmla="*/ 41 h 156"/>
                  <a:gd name="T6" fmla="*/ 92 w 126"/>
                  <a:gd name="T7" fmla="*/ 60 h 156"/>
                  <a:gd name="T8" fmla="*/ 126 w 126"/>
                  <a:gd name="T9" fmla="*/ 80 h 156"/>
                  <a:gd name="T10" fmla="*/ 122 w 126"/>
                  <a:gd name="T11" fmla="*/ 130 h 156"/>
                  <a:gd name="T12" fmla="*/ 100 w 126"/>
                  <a:gd name="T13" fmla="*/ 156 h 156"/>
                  <a:gd name="T14" fmla="*/ 61 w 126"/>
                  <a:gd name="T15" fmla="*/ 147 h 156"/>
                  <a:gd name="T16" fmla="*/ 5 w 126"/>
                  <a:gd name="T17" fmla="*/ 102 h 156"/>
                  <a:gd name="T18" fmla="*/ 0 w 126"/>
                  <a:gd name="T19" fmla="*/ 56 h 156"/>
                  <a:gd name="T20" fmla="*/ 33 w 126"/>
                  <a:gd name="T21" fmla="*/ 35 h 156"/>
                  <a:gd name="T22" fmla="*/ 33 w 126"/>
                  <a:gd name="T23" fmla="*/ 35 h 15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6"/>
                  <a:gd name="T37" fmla="*/ 0 h 156"/>
                  <a:gd name="T38" fmla="*/ 126 w 126"/>
                  <a:gd name="T39" fmla="*/ 156 h 15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6" h="156">
                    <a:moveTo>
                      <a:pt x="33" y="35"/>
                    </a:moveTo>
                    <a:lnTo>
                      <a:pt x="68" y="0"/>
                    </a:lnTo>
                    <a:lnTo>
                      <a:pt x="107" y="41"/>
                    </a:lnTo>
                    <a:lnTo>
                      <a:pt x="92" y="60"/>
                    </a:lnTo>
                    <a:lnTo>
                      <a:pt x="126" y="80"/>
                    </a:lnTo>
                    <a:lnTo>
                      <a:pt x="122" y="130"/>
                    </a:lnTo>
                    <a:lnTo>
                      <a:pt x="100" y="156"/>
                    </a:lnTo>
                    <a:lnTo>
                      <a:pt x="61" y="147"/>
                    </a:lnTo>
                    <a:lnTo>
                      <a:pt x="5" y="102"/>
                    </a:lnTo>
                    <a:lnTo>
                      <a:pt x="0" y="56"/>
                    </a:lnTo>
                    <a:lnTo>
                      <a:pt x="33" y="35"/>
                    </a:lnTo>
                    <a:close/>
                  </a:path>
                </a:pathLst>
              </a:custGeom>
              <a:solidFill>
                <a:srgbClr val="FFD4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87" name="Freeform 280"/>
              <p:cNvSpPr>
                <a:spLocks/>
              </p:cNvSpPr>
              <p:nvPr/>
            </p:nvSpPr>
            <p:spPr bwMode="auto">
              <a:xfrm>
                <a:off x="2633" y="1849"/>
                <a:ext cx="690" cy="640"/>
              </a:xfrm>
              <a:custGeom>
                <a:avLst/>
                <a:gdLst>
                  <a:gd name="T0" fmla="*/ 0 w 690"/>
                  <a:gd name="T1" fmla="*/ 176 h 640"/>
                  <a:gd name="T2" fmla="*/ 59 w 690"/>
                  <a:gd name="T3" fmla="*/ 135 h 640"/>
                  <a:gd name="T4" fmla="*/ 76 w 690"/>
                  <a:gd name="T5" fmla="*/ 89 h 640"/>
                  <a:gd name="T6" fmla="*/ 122 w 690"/>
                  <a:gd name="T7" fmla="*/ 74 h 640"/>
                  <a:gd name="T8" fmla="*/ 150 w 690"/>
                  <a:gd name="T9" fmla="*/ 41 h 640"/>
                  <a:gd name="T10" fmla="*/ 236 w 690"/>
                  <a:gd name="T11" fmla="*/ 0 h 640"/>
                  <a:gd name="T12" fmla="*/ 261 w 690"/>
                  <a:gd name="T13" fmla="*/ 15 h 640"/>
                  <a:gd name="T14" fmla="*/ 170 w 690"/>
                  <a:gd name="T15" fmla="*/ 67 h 640"/>
                  <a:gd name="T16" fmla="*/ 137 w 690"/>
                  <a:gd name="T17" fmla="*/ 85 h 640"/>
                  <a:gd name="T18" fmla="*/ 183 w 690"/>
                  <a:gd name="T19" fmla="*/ 94 h 640"/>
                  <a:gd name="T20" fmla="*/ 235 w 690"/>
                  <a:gd name="T21" fmla="*/ 80 h 640"/>
                  <a:gd name="T22" fmla="*/ 281 w 690"/>
                  <a:gd name="T23" fmla="*/ 126 h 640"/>
                  <a:gd name="T24" fmla="*/ 323 w 690"/>
                  <a:gd name="T25" fmla="*/ 96 h 640"/>
                  <a:gd name="T26" fmla="*/ 275 w 690"/>
                  <a:gd name="T27" fmla="*/ 33 h 640"/>
                  <a:gd name="T28" fmla="*/ 296 w 690"/>
                  <a:gd name="T29" fmla="*/ 35 h 640"/>
                  <a:gd name="T30" fmla="*/ 340 w 690"/>
                  <a:gd name="T31" fmla="*/ 15 h 640"/>
                  <a:gd name="T32" fmla="*/ 362 w 690"/>
                  <a:gd name="T33" fmla="*/ 46 h 640"/>
                  <a:gd name="T34" fmla="*/ 333 w 690"/>
                  <a:gd name="T35" fmla="*/ 59 h 640"/>
                  <a:gd name="T36" fmla="*/ 375 w 690"/>
                  <a:gd name="T37" fmla="*/ 122 h 640"/>
                  <a:gd name="T38" fmla="*/ 381 w 690"/>
                  <a:gd name="T39" fmla="*/ 207 h 640"/>
                  <a:gd name="T40" fmla="*/ 340 w 690"/>
                  <a:gd name="T41" fmla="*/ 194 h 640"/>
                  <a:gd name="T42" fmla="*/ 255 w 690"/>
                  <a:gd name="T43" fmla="*/ 187 h 640"/>
                  <a:gd name="T44" fmla="*/ 266 w 690"/>
                  <a:gd name="T45" fmla="*/ 213 h 640"/>
                  <a:gd name="T46" fmla="*/ 203 w 690"/>
                  <a:gd name="T47" fmla="*/ 183 h 640"/>
                  <a:gd name="T48" fmla="*/ 222 w 690"/>
                  <a:gd name="T49" fmla="*/ 168 h 640"/>
                  <a:gd name="T50" fmla="*/ 251 w 690"/>
                  <a:gd name="T51" fmla="*/ 154 h 640"/>
                  <a:gd name="T52" fmla="*/ 188 w 690"/>
                  <a:gd name="T53" fmla="*/ 117 h 640"/>
                  <a:gd name="T54" fmla="*/ 168 w 690"/>
                  <a:gd name="T55" fmla="*/ 128 h 640"/>
                  <a:gd name="T56" fmla="*/ 161 w 690"/>
                  <a:gd name="T57" fmla="*/ 143 h 640"/>
                  <a:gd name="T58" fmla="*/ 203 w 690"/>
                  <a:gd name="T59" fmla="*/ 150 h 640"/>
                  <a:gd name="T60" fmla="*/ 188 w 690"/>
                  <a:gd name="T61" fmla="*/ 167 h 640"/>
                  <a:gd name="T62" fmla="*/ 161 w 690"/>
                  <a:gd name="T63" fmla="*/ 161 h 640"/>
                  <a:gd name="T64" fmla="*/ 181 w 690"/>
                  <a:gd name="T65" fmla="*/ 200 h 640"/>
                  <a:gd name="T66" fmla="*/ 288 w 690"/>
                  <a:gd name="T67" fmla="*/ 281 h 640"/>
                  <a:gd name="T68" fmla="*/ 410 w 690"/>
                  <a:gd name="T69" fmla="*/ 394 h 640"/>
                  <a:gd name="T70" fmla="*/ 534 w 690"/>
                  <a:gd name="T71" fmla="*/ 505 h 640"/>
                  <a:gd name="T72" fmla="*/ 625 w 690"/>
                  <a:gd name="T73" fmla="*/ 594 h 640"/>
                  <a:gd name="T74" fmla="*/ 675 w 690"/>
                  <a:gd name="T75" fmla="*/ 611 h 640"/>
                  <a:gd name="T76" fmla="*/ 690 w 690"/>
                  <a:gd name="T77" fmla="*/ 640 h 640"/>
                  <a:gd name="T78" fmla="*/ 631 w 690"/>
                  <a:gd name="T79" fmla="*/ 620 h 640"/>
                  <a:gd name="T80" fmla="*/ 521 w 690"/>
                  <a:gd name="T81" fmla="*/ 520 h 640"/>
                  <a:gd name="T82" fmla="*/ 340 w 690"/>
                  <a:gd name="T83" fmla="*/ 355 h 640"/>
                  <a:gd name="T84" fmla="*/ 262 w 690"/>
                  <a:gd name="T85" fmla="*/ 283 h 640"/>
                  <a:gd name="T86" fmla="*/ 179 w 690"/>
                  <a:gd name="T87" fmla="*/ 230 h 640"/>
                  <a:gd name="T88" fmla="*/ 111 w 690"/>
                  <a:gd name="T89" fmla="*/ 202 h 640"/>
                  <a:gd name="T90" fmla="*/ 153 w 690"/>
                  <a:gd name="T91" fmla="*/ 196 h 640"/>
                  <a:gd name="T92" fmla="*/ 127 w 690"/>
                  <a:gd name="T93" fmla="*/ 172 h 640"/>
                  <a:gd name="T94" fmla="*/ 142 w 690"/>
                  <a:gd name="T95" fmla="*/ 143 h 640"/>
                  <a:gd name="T96" fmla="*/ 68 w 690"/>
                  <a:gd name="T97" fmla="*/ 161 h 640"/>
                  <a:gd name="T98" fmla="*/ 22 w 690"/>
                  <a:gd name="T99" fmla="*/ 193 h 640"/>
                  <a:gd name="T100" fmla="*/ 0 w 690"/>
                  <a:gd name="T101" fmla="*/ 176 h 640"/>
                  <a:gd name="T102" fmla="*/ 0 w 690"/>
                  <a:gd name="T103" fmla="*/ 176 h 6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90"/>
                  <a:gd name="T157" fmla="*/ 0 h 640"/>
                  <a:gd name="T158" fmla="*/ 690 w 690"/>
                  <a:gd name="T159" fmla="*/ 640 h 64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90" h="640">
                    <a:moveTo>
                      <a:pt x="0" y="176"/>
                    </a:moveTo>
                    <a:lnTo>
                      <a:pt x="59" y="135"/>
                    </a:lnTo>
                    <a:lnTo>
                      <a:pt x="76" y="89"/>
                    </a:lnTo>
                    <a:lnTo>
                      <a:pt x="122" y="74"/>
                    </a:lnTo>
                    <a:lnTo>
                      <a:pt x="150" y="41"/>
                    </a:lnTo>
                    <a:lnTo>
                      <a:pt x="236" y="0"/>
                    </a:lnTo>
                    <a:lnTo>
                      <a:pt x="261" y="15"/>
                    </a:lnTo>
                    <a:lnTo>
                      <a:pt x="170" y="67"/>
                    </a:lnTo>
                    <a:lnTo>
                      <a:pt x="137" y="85"/>
                    </a:lnTo>
                    <a:lnTo>
                      <a:pt x="183" y="94"/>
                    </a:lnTo>
                    <a:lnTo>
                      <a:pt x="235" y="80"/>
                    </a:lnTo>
                    <a:lnTo>
                      <a:pt x="281" y="126"/>
                    </a:lnTo>
                    <a:lnTo>
                      <a:pt x="323" y="96"/>
                    </a:lnTo>
                    <a:lnTo>
                      <a:pt x="275" y="33"/>
                    </a:lnTo>
                    <a:lnTo>
                      <a:pt x="296" y="35"/>
                    </a:lnTo>
                    <a:lnTo>
                      <a:pt x="340" y="15"/>
                    </a:lnTo>
                    <a:lnTo>
                      <a:pt x="362" y="46"/>
                    </a:lnTo>
                    <a:lnTo>
                      <a:pt x="333" y="59"/>
                    </a:lnTo>
                    <a:lnTo>
                      <a:pt x="375" y="122"/>
                    </a:lnTo>
                    <a:lnTo>
                      <a:pt x="381" y="207"/>
                    </a:lnTo>
                    <a:lnTo>
                      <a:pt x="340" y="194"/>
                    </a:lnTo>
                    <a:lnTo>
                      <a:pt x="255" y="187"/>
                    </a:lnTo>
                    <a:lnTo>
                      <a:pt x="266" y="213"/>
                    </a:lnTo>
                    <a:lnTo>
                      <a:pt x="203" y="183"/>
                    </a:lnTo>
                    <a:lnTo>
                      <a:pt x="222" y="168"/>
                    </a:lnTo>
                    <a:lnTo>
                      <a:pt x="251" y="154"/>
                    </a:lnTo>
                    <a:lnTo>
                      <a:pt x="188" y="117"/>
                    </a:lnTo>
                    <a:lnTo>
                      <a:pt x="168" y="128"/>
                    </a:lnTo>
                    <a:lnTo>
                      <a:pt x="161" y="143"/>
                    </a:lnTo>
                    <a:lnTo>
                      <a:pt x="203" y="150"/>
                    </a:lnTo>
                    <a:lnTo>
                      <a:pt x="188" y="167"/>
                    </a:lnTo>
                    <a:lnTo>
                      <a:pt x="161" y="161"/>
                    </a:lnTo>
                    <a:lnTo>
                      <a:pt x="181" y="200"/>
                    </a:lnTo>
                    <a:lnTo>
                      <a:pt x="288" y="281"/>
                    </a:lnTo>
                    <a:lnTo>
                      <a:pt x="410" y="394"/>
                    </a:lnTo>
                    <a:lnTo>
                      <a:pt x="534" y="505"/>
                    </a:lnTo>
                    <a:lnTo>
                      <a:pt x="625" y="594"/>
                    </a:lnTo>
                    <a:lnTo>
                      <a:pt x="675" y="611"/>
                    </a:lnTo>
                    <a:lnTo>
                      <a:pt x="690" y="640"/>
                    </a:lnTo>
                    <a:lnTo>
                      <a:pt x="631" y="620"/>
                    </a:lnTo>
                    <a:lnTo>
                      <a:pt x="521" y="520"/>
                    </a:lnTo>
                    <a:lnTo>
                      <a:pt x="340" y="355"/>
                    </a:lnTo>
                    <a:lnTo>
                      <a:pt x="262" y="283"/>
                    </a:lnTo>
                    <a:lnTo>
                      <a:pt x="179" y="230"/>
                    </a:lnTo>
                    <a:lnTo>
                      <a:pt x="111" y="202"/>
                    </a:lnTo>
                    <a:lnTo>
                      <a:pt x="153" y="196"/>
                    </a:lnTo>
                    <a:lnTo>
                      <a:pt x="127" y="172"/>
                    </a:lnTo>
                    <a:lnTo>
                      <a:pt x="142" y="143"/>
                    </a:lnTo>
                    <a:lnTo>
                      <a:pt x="68" y="161"/>
                    </a:lnTo>
                    <a:lnTo>
                      <a:pt x="22" y="193"/>
                    </a:lnTo>
                    <a:lnTo>
                      <a:pt x="0" y="176"/>
                    </a:lnTo>
                    <a:close/>
                  </a:path>
                </a:pathLst>
              </a:custGeom>
              <a:solidFill>
                <a:srgbClr val="9E8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88" name="Freeform 281"/>
              <p:cNvSpPr>
                <a:spLocks/>
              </p:cNvSpPr>
              <p:nvPr/>
            </p:nvSpPr>
            <p:spPr bwMode="auto">
              <a:xfrm>
                <a:off x="1728" y="1590"/>
                <a:ext cx="694" cy="1242"/>
              </a:xfrm>
              <a:custGeom>
                <a:avLst/>
                <a:gdLst>
                  <a:gd name="T0" fmla="*/ 511 w 694"/>
                  <a:gd name="T1" fmla="*/ 41 h 1242"/>
                  <a:gd name="T2" fmla="*/ 524 w 694"/>
                  <a:gd name="T3" fmla="*/ 155 h 1242"/>
                  <a:gd name="T4" fmla="*/ 598 w 694"/>
                  <a:gd name="T5" fmla="*/ 204 h 1242"/>
                  <a:gd name="T6" fmla="*/ 611 w 694"/>
                  <a:gd name="T7" fmla="*/ 239 h 1242"/>
                  <a:gd name="T8" fmla="*/ 592 w 694"/>
                  <a:gd name="T9" fmla="*/ 305 h 1242"/>
                  <a:gd name="T10" fmla="*/ 448 w 694"/>
                  <a:gd name="T11" fmla="*/ 353 h 1242"/>
                  <a:gd name="T12" fmla="*/ 498 w 694"/>
                  <a:gd name="T13" fmla="*/ 409 h 1242"/>
                  <a:gd name="T14" fmla="*/ 664 w 694"/>
                  <a:gd name="T15" fmla="*/ 339 h 1242"/>
                  <a:gd name="T16" fmla="*/ 577 w 694"/>
                  <a:gd name="T17" fmla="*/ 459 h 1242"/>
                  <a:gd name="T18" fmla="*/ 488 w 694"/>
                  <a:gd name="T19" fmla="*/ 603 h 1242"/>
                  <a:gd name="T20" fmla="*/ 490 w 694"/>
                  <a:gd name="T21" fmla="*/ 490 h 1242"/>
                  <a:gd name="T22" fmla="*/ 392 w 694"/>
                  <a:gd name="T23" fmla="*/ 598 h 1242"/>
                  <a:gd name="T24" fmla="*/ 381 w 694"/>
                  <a:gd name="T25" fmla="*/ 526 h 1242"/>
                  <a:gd name="T26" fmla="*/ 261 w 694"/>
                  <a:gd name="T27" fmla="*/ 551 h 1242"/>
                  <a:gd name="T28" fmla="*/ 124 w 694"/>
                  <a:gd name="T29" fmla="*/ 557 h 1242"/>
                  <a:gd name="T30" fmla="*/ 191 w 694"/>
                  <a:gd name="T31" fmla="*/ 592 h 1242"/>
                  <a:gd name="T32" fmla="*/ 239 w 694"/>
                  <a:gd name="T33" fmla="*/ 659 h 1242"/>
                  <a:gd name="T34" fmla="*/ 279 w 694"/>
                  <a:gd name="T35" fmla="*/ 651 h 1242"/>
                  <a:gd name="T36" fmla="*/ 531 w 694"/>
                  <a:gd name="T37" fmla="*/ 688 h 1242"/>
                  <a:gd name="T38" fmla="*/ 485 w 694"/>
                  <a:gd name="T39" fmla="*/ 787 h 1242"/>
                  <a:gd name="T40" fmla="*/ 442 w 694"/>
                  <a:gd name="T41" fmla="*/ 959 h 1242"/>
                  <a:gd name="T42" fmla="*/ 498 w 694"/>
                  <a:gd name="T43" fmla="*/ 992 h 1242"/>
                  <a:gd name="T44" fmla="*/ 387 w 694"/>
                  <a:gd name="T45" fmla="*/ 1110 h 1242"/>
                  <a:gd name="T46" fmla="*/ 331 w 694"/>
                  <a:gd name="T47" fmla="*/ 1053 h 1242"/>
                  <a:gd name="T48" fmla="*/ 405 w 694"/>
                  <a:gd name="T49" fmla="*/ 992 h 1242"/>
                  <a:gd name="T50" fmla="*/ 335 w 694"/>
                  <a:gd name="T51" fmla="*/ 986 h 1242"/>
                  <a:gd name="T52" fmla="*/ 246 w 694"/>
                  <a:gd name="T53" fmla="*/ 973 h 1242"/>
                  <a:gd name="T54" fmla="*/ 211 w 694"/>
                  <a:gd name="T55" fmla="*/ 1027 h 1242"/>
                  <a:gd name="T56" fmla="*/ 133 w 694"/>
                  <a:gd name="T57" fmla="*/ 999 h 1242"/>
                  <a:gd name="T58" fmla="*/ 130 w 694"/>
                  <a:gd name="T59" fmla="*/ 1073 h 1242"/>
                  <a:gd name="T60" fmla="*/ 222 w 694"/>
                  <a:gd name="T61" fmla="*/ 1070 h 1242"/>
                  <a:gd name="T62" fmla="*/ 237 w 694"/>
                  <a:gd name="T63" fmla="*/ 1157 h 1242"/>
                  <a:gd name="T64" fmla="*/ 150 w 694"/>
                  <a:gd name="T65" fmla="*/ 1131 h 1242"/>
                  <a:gd name="T66" fmla="*/ 157 w 694"/>
                  <a:gd name="T67" fmla="*/ 1238 h 1242"/>
                  <a:gd name="T68" fmla="*/ 68 w 694"/>
                  <a:gd name="T69" fmla="*/ 1110 h 1242"/>
                  <a:gd name="T70" fmla="*/ 87 w 694"/>
                  <a:gd name="T71" fmla="*/ 1040 h 1242"/>
                  <a:gd name="T72" fmla="*/ 81 w 694"/>
                  <a:gd name="T73" fmla="*/ 966 h 1242"/>
                  <a:gd name="T74" fmla="*/ 11 w 694"/>
                  <a:gd name="T75" fmla="*/ 1018 h 1242"/>
                  <a:gd name="T76" fmla="*/ 48 w 694"/>
                  <a:gd name="T77" fmla="*/ 648 h 1242"/>
                  <a:gd name="T78" fmla="*/ 176 w 694"/>
                  <a:gd name="T79" fmla="*/ 318 h 1242"/>
                  <a:gd name="T80" fmla="*/ 294 w 694"/>
                  <a:gd name="T81" fmla="*/ 218 h 1242"/>
                  <a:gd name="T82" fmla="*/ 346 w 694"/>
                  <a:gd name="T83" fmla="*/ 248 h 1242"/>
                  <a:gd name="T84" fmla="*/ 396 w 694"/>
                  <a:gd name="T85" fmla="*/ 141 h 1242"/>
                  <a:gd name="T86" fmla="*/ 400 w 694"/>
                  <a:gd name="T87" fmla="*/ 48 h 1242"/>
                  <a:gd name="T88" fmla="*/ 463 w 694"/>
                  <a:gd name="T89" fmla="*/ 0 h 124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94"/>
                  <a:gd name="T136" fmla="*/ 0 h 1242"/>
                  <a:gd name="T137" fmla="*/ 694 w 694"/>
                  <a:gd name="T138" fmla="*/ 1242 h 124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94" h="1242">
                    <a:moveTo>
                      <a:pt x="463" y="0"/>
                    </a:moveTo>
                    <a:lnTo>
                      <a:pt x="511" y="5"/>
                    </a:lnTo>
                    <a:lnTo>
                      <a:pt x="511" y="41"/>
                    </a:lnTo>
                    <a:lnTo>
                      <a:pt x="574" y="89"/>
                    </a:lnTo>
                    <a:lnTo>
                      <a:pt x="568" y="135"/>
                    </a:lnTo>
                    <a:lnTo>
                      <a:pt x="524" y="155"/>
                    </a:lnTo>
                    <a:lnTo>
                      <a:pt x="529" y="174"/>
                    </a:lnTo>
                    <a:lnTo>
                      <a:pt x="562" y="176"/>
                    </a:lnTo>
                    <a:lnTo>
                      <a:pt x="598" y="204"/>
                    </a:lnTo>
                    <a:lnTo>
                      <a:pt x="590" y="154"/>
                    </a:lnTo>
                    <a:lnTo>
                      <a:pt x="620" y="168"/>
                    </a:lnTo>
                    <a:lnTo>
                      <a:pt x="611" y="239"/>
                    </a:lnTo>
                    <a:lnTo>
                      <a:pt x="657" y="244"/>
                    </a:lnTo>
                    <a:lnTo>
                      <a:pt x="633" y="278"/>
                    </a:lnTo>
                    <a:lnTo>
                      <a:pt x="592" y="305"/>
                    </a:lnTo>
                    <a:lnTo>
                      <a:pt x="516" y="305"/>
                    </a:lnTo>
                    <a:lnTo>
                      <a:pt x="514" y="339"/>
                    </a:lnTo>
                    <a:lnTo>
                      <a:pt x="448" y="353"/>
                    </a:lnTo>
                    <a:lnTo>
                      <a:pt x="453" y="389"/>
                    </a:lnTo>
                    <a:lnTo>
                      <a:pt x="483" y="366"/>
                    </a:lnTo>
                    <a:lnTo>
                      <a:pt x="498" y="409"/>
                    </a:lnTo>
                    <a:lnTo>
                      <a:pt x="568" y="431"/>
                    </a:lnTo>
                    <a:lnTo>
                      <a:pt x="618" y="374"/>
                    </a:lnTo>
                    <a:lnTo>
                      <a:pt x="664" y="339"/>
                    </a:lnTo>
                    <a:lnTo>
                      <a:pt x="694" y="339"/>
                    </a:lnTo>
                    <a:lnTo>
                      <a:pt x="590" y="435"/>
                    </a:lnTo>
                    <a:lnTo>
                      <a:pt x="577" y="459"/>
                    </a:lnTo>
                    <a:lnTo>
                      <a:pt x="590" y="481"/>
                    </a:lnTo>
                    <a:lnTo>
                      <a:pt x="522" y="537"/>
                    </a:lnTo>
                    <a:lnTo>
                      <a:pt x="488" y="603"/>
                    </a:lnTo>
                    <a:lnTo>
                      <a:pt x="466" y="592"/>
                    </a:lnTo>
                    <a:lnTo>
                      <a:pt x="518" y="503"/>
                    </a:lnTo>
                    <a:lnTo>
                      <a:pt x="490" y="490"/>
                    </a:lnTo>
                    <a:lnTo>
                      <a:pt x="457" y="551"/>
                    </a:lnTo>
                    <a:lnTo>
                      <a:pt x="414" y="609"/>
                    </a:lnTo>
                    <a:lnTo>
                      <a:pt x="392" y="598"/>
                    </a:lnTo>
                    <a:lnTo>
                      <a:pt x="392" y="577"/>
                    </a:lnTo>
                    <a:lnTo>
                      <a:pt x="414" y="570"/>
                    </a:lnTo>
                    <a:lnTo>
                      <a:pt x="381" y="526"/>
                    </a:lnTo>
                    <a:lnTo>
                      <a:pt x="320" y="537"/>
                    </a:lnTo>
                    <a:lnTo>
                      <a:pt x="289" y="502"/>
                    </a:lnTo>
                    <a:lnTo>
                      <a:pt x="261" y="551"/>
                    </a:lnTo>
                    <a:lnTo>
                      <a:pt x="216" y="537"/>
                    </a:lnTo>
                    <a:lnTo>
                      <a:pt x="198" y="557"/>
                    </a:lnTo>
                    <a:lnTo>
                      <a:pt x="124" y="557"/>
                    </a:lnTo>
                    <a:lnTo>
                      <a:pt x="115" y="592"/>
                    </a:lnTo>
                    <a:lnTo>
                      <a:pt x="161" y="581"/>
                    </a:lnTo>
                    <a:lnTo>
                      <a:pt x="191" y="592"/>
                    </a:lnTo>
                    <a:lnTo>
                      <a:pt x="183" y="624"/>
                    </a:lnTo>
                    <a:lnTo>
                      <a:pt x="222" y="587"/>
                    </a:lnTo>
                    <a:lnTo>
                      <a:pt x="239" y="659"/>
                    </a:lnTo>
                    <a:lnTo>
                      <a:pt x="324" y="727"/>
                    </a:lnTo>
                    <a:lnTo>
                      <a:pt x="324" y="698"/>
                    </a:lnTo>
                    <a:lnTo>
                      <a:pt x="279" y="651"/>
                    </a:lnTo>
                    <a:lnTo>
                      <a:pt x="311" y="627"/>
                    </a:lnTo>
                    <a:lnTo>
                      <a:pt x="333" y="657"/>
                    </a:lnTo>
                    <a:lnTo>
                      <a:pt x="531" y="688"/>
                    </a:lnTo>
                    <a:lnTo>
                      <a:pt x="494" y="742"/>
                    </a:lnTo>
                    <a:lnTo>
                      <a:pt x="507" y="770"/>
                    </a:lnTo>
                    <a:lnTo>
                      <a:pt x="485" y="787"/>
                    </a:lnTo>
                    <a:lnTo>
                      <a:pt x="516" y="842"/>
                    </a:lnTo>
                    <a:lnTo>
                      <a:pt x="470" y="885"/>
                    </a:lnTo>
                    <a:lnTo>
                      <a:pt x="442" y="959"/>
                    </a:lnTo>
                    <a:lnTo>
                      <a:pt x="438" y="1012"/>
                    </a:lnTo>
                    <a:lnTo>
                      <a:pt x="514" y="970"/>
                    </a:lnTo>
                    <a:lnTo>
                      <a:pt x="498" y="992"/>
                    </a:lnTo>
                    <a:lnTo>
                      <a:pt x="440" y="1048"/>
                    </a:lnTo>
                    <a:lnTo>
                      <a:pt x="427" y="1114"/>
                    </a:lnTo>
                    <a:lnTo>
                      <a:pt x="387" y="1110"/>
                    </a:lnTo>
                    <a:lnTo>
                      <a:pt x="392" y="1014"/>
                    </a:lnTo>
                    <a:lnTo>
                      <a:pt x="372" y="1014"/>
                    </a:lnTo>
                    <a:lnTo>
                      <a:pt x="331" y="1053"/>
                    </a:lnTo>
                    <a:lnTo>
                      <a:pt x="333" y="999"/>
                    </a:lnTo>
                    <a:lnTo>
                      <a:pt x="353" y="985"/>
                    </a:lnTo>
                    <a:lnTo>
                      <a:pt x="405" y="992"/>
                    </a:lnTo>
                    <a:lnTo>
                      <a:pt x="396" y="938"/>
                    </a:lnTo>
                    <a:lnTo>
                      <a:pt x="374" y="927"/>
                    </a:lnTo>
                    <a:lnTo>
                      <a:pt x="335" y="986"/>
                    </a:lnTo>
                    <a:lnTo>
                      <a:pt x="289" y="1012"/>
                    </a:lnTo>
                    <a:lnTo>
                      <a:pt x="274" y="973"/>
                    </a:lnTo>
                    <a:lnTo>
                      <a:pt x="246" y="973"/>
                    </a:lnTo>
                    <a:lnTo>
                      <a:pt x="215" y="988"/>
                    </a:lnTo>
                    <a:lnTo>
                      <a:pt x="255" y="1014"/>
                    </a:lnTo>
                    <a:lnTo>
                      <a:pt x="211" y="1027"/>
                    </a:lnTo>
                    <a:lnTo>
                      <a:pt x="168" y="1033"/>
                    </a:lnTo>
                    <a:lnTo>
                      <a:pt x="161" y="1007"/>
                    </a:lnTo>
                    <a:lnTo>
                      <a:pt x="133" y="999"/>
                    </a:lnTo>
                    <a:lnTo>
                      <a:pt x="133" y="1040"/>
                    </a:lnTo>
                    <a:lnTo>
                      <a:pt x="183" y="1066"/>
                    </a:lnTo>
                    <a:lnTo>
                      <a:pt x="130" y="1073"/>
                    </a:lnTo>
                    <a:lnTo>
                      <a:pt x="183" y="1088"/>
                    </a:lnTo>
                    <a:lnTo>
                      <a:pt x="222" y="1098"/>
                    </a:lnTo>
                    <a:lnTo>
                      <a:pt x="222" y="1070"/>
                    </a:lnTo>
                    <a:lnTo>
                      <a:pt x="265" y="1109"/>
                    </a:lnTo>
                    <a:lnTo>
                      <a:pt x="244" y="1131"/>
                    </a:lnTo>
                    <a:lnTo>
                      <a:pt x="237" y="1157"/>
                    </a:lnTo>
                    <a:lnTo>
                      <a:pt x="170" y="1131"/>
                    </a:lnTo>
                    <a:lnTo>
                      <a:pt x="161" y="1110"/>
                    </a:lnTo>
                    <a:lnTo>
                      <a:pt x="150" y="1131"/>
                    </a:lnTo>
                    <a:lnTo>
                      <a:pt x="154" y="1177"/>
                    </a:lnTo>
                    <a:lnTo>
                      <a:pt x="133" y="1196"/>
                    </a:lnTo>
                    <a:lnTo>
                      <a:pt x="157" y="1238"/>
                    </a:lnTo>
                    <a:lnTo>
                      <a:pt x="120" y="1242"/>
                    </a:lnTo>
                    <a:lnTo>
                      <a:pt x="96" y="1116"/>
                    </a:lnTo>
                    <a:lnTo>
                      <a:pt x="68" y="1110"/>
                    </a:lnTo>
                    <a:lnTo>
                      <a:pt x="59" y="1083"/>
                    </a:lnTo>
                    <a:lnTo>
                      <a:pt x="0" y="1070"/>
                    </a:lnTo>
                    <a:lnTo>
                      <a:pt x="87" y="1040"/>
                    </a:lnTo>
                    <a:lnTo>
                      <a:pt x="96" y="1018"/>
                    </a:lnTo>
                    <a:lnTo>
                      <a:pt x="96" y="973"/>
                    </a:lnTo>
                    <a:lnTo>
                      <a:pt x="81" y="966"/>
                    </a:lnTo>
                    <a:lnTo>
                      <a:pt x="65" y="1012"/>
                    </a:lnTo>
                    <a:lnTo>
                      <a:pt x="39" y="992"/>
                    </a:lnTo>
                    <a:lnTo>
                      <a:pt x="11" y="1018"/>
                    </a:lnTo>
                    <a:lnTo>
                      <a:pt x="0" y="735"/>
                    </a:lnTo>
                    <a:lnTo>
                      <a:pt x="48" y="681"/>
                    </a:lnTo>
                    <a:lnTo>
                      <a:pt x="48" y="648"/>
                    </a:lnTo>
                    <a:lnTo>
                      <a:pt x="7" y="666"/>
                    </a:lnTo>
                    <a:lnTo>
                      <a:pt x="4" y="357"/>
                    </a:lnTo>
                    <a:lnTo>
                      <a:pt x="176" y="318"/>
                    </a:lnTo>
                    <a:lnTo>
                      <a:pt x="222" y="305"/>
                    </a:lnTo>
                    <a:lnTo>
                      <a:pt x="270" y="242"/>
                    </a:lnTo>
                    <a:lnTo>
                      <a:pt x="294" y="218"/>
                    </a:lnTo>
                    <a:lnTo>
                      <a:pt x="303" y="266"/>
                    </a:lnTo>
                    <a:lnTo>
                      <a:pt x="327" y="242"/>
                    </a:lnTo>
                    <a:lnTo>
                      <a:pt x="346" y="248"/>
                    </a:lnTo>
                    <a:lnTo>
                      <a:pt x="352" y="226"/>
                    </a:lnTo>
                    <a:lnTo>
                      <a:pt x="344" y="148"/>
                    </a:lnTo>
                    <a:lnTo>
                      <a:pt x="396" y="141"/>
                    </a:lnTo>
                    <a:lnTo>
                      <a:pt x="401" y="113"/>
                    </a:lnTo>
                    <a:lnTo>
                      <a:pt x="361" y="81"/>
                    </a:lnTo>
                    <a:lnTo>
                      <a:pt x="400" y="48"/>
                    </a:lnTo>
                    <a:lnTo>
                      <a:pt x="435" y="46"/>
                    </a:lnTo>
                    <a:lnTo>
                      <a:pt x="442" y="26"/>
                    </a:lnTo>
                    <a:lnTo>
                      <a:pt x="463" y="0"/>
                    </a:lnTo>
                    <a:close/>
                  </a:path>
                </a:pathLst>
              </a:custGeom>
              <a:solidFill>
                <a:srgbClr val="6B59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89" name="Freeform 282"/>
              <p:cNvSpPr>
                <a:spLocks/>
              </p:cNvSpPr>
              <p:nvPr/>
            </p:nvSpPr>
            <p:spPr bwMode="auto">
              <a:xfrm>
                <a:off x="2166" y="1486"/>
                <a:ext cx="389" cy="193"/>
              </a:xfrm>
              <a:custGeom>
                <a:avLst/>
                <a:gdLst>
                  <a:gd name="T0" fmla="*/ 389 w 389"/>
                  <a:gd name="T1" fmla="*/ 8 h 193"/>
                  <a:gd name="T2" fmla="*/ 389 w 389"/>
                  <a:gd name="T3" fmla="*/ 28 h 193"/>
                  <a:gd name="T4" fmla="*/ 304 w 389"/>
                  <a:gd name="T5" fmla="*/ 34 h 193"/>
                  <a:gd name="T6" fmla="*/ 295 w 389"/>
                  <a:gd name="T7" fmla="*/ 71 h 193"/>
                  <a:gd name="T8" fmla="*/ 315 w 389"/>
                  <a:gd name="T9" fmla="*/ 76 h 193"/>
                  <a:gd name="T10" fmla="*/ 341 w 389"/>
                  <a:gd name="T11" fmla="*/ 102 h 193"/>
                  <a:gd name="T12" fmla="*/ 319 w 389"/>
                  <a:gd name="T13" fmla="*/ 117 h 193"/>
                  <a:gd name="T14" fmla="*/ 271 w 389"/>
                  <a:gd name="T15" fmla="*/ 115 h 193"/>
                  <a:gd name="T16" fmla="*/ 226 w 389"/>
                  <a:gd name="T17" fmla="*/ 184 h 193"/>
                  <a:gd name="T18" fmla="*/ 139 w 389"/>
                  <a:gd name="T19" fmla="*/ 193 h 193"/>
                  <a:gd name="T20" fmla="*/ 152 w 389"/>
                  <a:gd name="T21" fmla="*/ 158 h 193"/>
                  <a:gd name="T22" fmla="*/ 91 w 389"/>
                  <a:gd name="T23" fmla="*/ 152 h 193"/>
                  <a:gd name="T24" fmla="*/ 80 w 389"/>
                  <a:gd name="T25" fmla="*/ 87 h 193"/>
                  <a:gd name="T26" fmla="*/ 69 w 389"/>
                  <a:gd name="T27" fmla="*/ 119 h 193"/>
                  <a:gd name="T28" fmla="*/ 0 w 389"/>
                  <a:gd name="T29" fmla="*/ 102 h 193"/>
                  <a:gd name="T30" fmla="*/ 17 w 389"/>
                  <a:gd name="T31" fmla="*/ 67 h 193"/>
                  <a:gd name="T32" fmla="*/ 32 w 389"/>
                  <a:gd name="T33" fmla="*/ 89 h 193"/>
                  <a:gd name="T34" fmla="*/ 91 w 389"/>
                  <a:gd name="T35" fmla="*/ 26 h 193"/>
                  <a:gd name="T36" fmla="*/ 121 w 389"/>
                  <a:gd name="T37" fmla="*/ 34 h 193"/>
                  <a:gd name="T38" fmla="*/ 113 w 389"/>
                  <a:gd name="T39" fmla="*/ 0 h 193"/>
                  <a:gd name="T40" fmla="*/ 263 w 389"/>
                  <a:gd name="T41" fmla="*/ 6 h 193"/>
                  <a:gd name="T42" fmla="*/ 356 w 389"/>
                  <a:gd name="T43" fmla="*/ 0 h 193"/>
                  <a:gd name="T44" fmla="*/ 389 w 389"/>
                  <a:gd name="T45" fmla="*/ 8 h 193"/>
                  <a:gd name="T46" fmla="*/ 389 w 389"/>
                  <a:gd name="T47" fmla="*/ 8 h 19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89"/>
                  <a:gd name="T73" fmla="*/ 0 h 193"/>
                  <a:gd name="T74" fmla="*/ 389 w 389"/>
                  <a:gd name="T75" fmla="*/ 193 h 19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89" h="193">
                    <a:moveTo>
                      <a:pt x="389" y="8"/>
                    </a:moveTo>
                    <a:lnTo>
                      <a:pt x="389" y="28"/>
                    </a:lnTo>
                    <a:lnTo>
                      <a:pt x="304" y="34"/>
                    </a:lnTo>
                    <a:lnTo>
                      <a:pt x="295" y="71"/>
                    </a:lnTo>
                    <a:lnTo>
                      <a:pt x="315" y="76"/>
                    </a:lnTo>
                    <a:lnTo>
                      <a:pt x="341" y="102"/>
                    </a:lnTo>
                    <a:lnTo>
                      <a:pt x="319" y="117"/>
                    </a:lnTo>
                    <a:lnTo>
                      <a:pt x="271" y="115"/>
                    </a:lnTo>
                    <a:lnTo>
                      <a:pt x="226" y="184"/>
                    </a:lnTo>
                    <a:lnTo>
                      <a:pt x="139" y="193"/>
                    </a:lnTo>
                    <a:lnTo>
                      <a:pt x="152" y="158"/>
                    </a:lnTo>
                    <a:lnTo>
                      <a:pt x="91" y="152"/>
                    </a:lnTo>
                    <a:lnTo>
                      <a:pt x="80" y="87"/>
                    </a:lnTo>
                    <a:lnTo>
                      <a:pt x="69" y="119"/>
                    </a:lnTo>
                    <a:lnTo>
                      <a:pt x="0" y="102"/>
                    </a:lnTo>
                    <a:lnTo>
                      <a:pt x="17" y="67"/>
                    </a:lnTo>
                    <a:lnTo>
                      <a:pt x="32" y="89"/>
                    </a:lnTo>
                    <a:lnTo>
                      <a:pt x="91" y="26"/>
                    </a:lnTo>
                    <a:lnTo>
                      <a:pt x="121" y="34"/>
                    </a:lnTo>
                    <a:lnTo>
                      <a:pt x="113" y="0"/>
                    </a:lnTo>
                    <a:lnTo>
                      <a:pt x="263" y="6"/>
                    </a:lnTo>
                    <a:lnTo>
                      <a:pt x="356" y="0"/>
                    </a:lnTo>
                    <a:lnTo>
                      <a:pt x="389" y="8"/>
                    </a:lnTo>
                    <a:close/>
                  </a:path>
                </a:pathLst>
              </a:custGeom>
              <a:solidFill>
                <a:srgbClr val="B39C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90" name="Freeform 283"/>
              <p:cNvSpPr>
                <a:spLocks/>
              </p:cNvSpPr>
              <p:nvPr/>
            </p:nvSpPr>
            <p:spPr bwMode="auto">
              <a:xfrm>
                <a:off x="2346" y="1479"/>
                <a:ext cx="144" cy="104"/>
              </a:xfrm>
              <a:custGeom>
                <a:avLst/>
                <a:gdLst>
                  <a:gd name="T0" fmla="*/ 87 w 144"/>
                  <a:gd name="T1" fmla="*/ 81 h 104"/>
                  <a:gd name="T2" fmla="*/ 0 w 144"/>
                  <a:gd name="T3" fmla="*/ 104 h 104"/>
                  <a:gd name="T4" fmla="*/ 28 w 144"/>
                  <a:gd name="T5" fmla="*/ 78 h 104"/>
                  <a:gd name="T6" fmla="*/ 7 w 144"/>
                  <a:gd name="T7" fmla="*/ 50 h 104"/>
                  <a:gd name="T8" fmla="*/ 39 w 144"/>
                  <a:gd name="T9" fmla="*/ 0 h 104"/>
                  <a:gd name="T10" fmla="*/ 144 w 144"/>
                  <a:gd name="T11" fmla="*/ 9 h 104"/>
                  <a:gd name="T12" fmla="*/ 89 w 144"/>
                  <a:gd name="T13" fmla="*/ 33 h 104"/>
                  <a:gd name="T14" fmla="*/ 87 w 144"/>
                  <a:gd name="T15" fmla="*/ 81 h 104"/>
                  <a:gd name="T16" fmla="*/ 87 w 144"/>
                  <a:gd name="T17" fmla="*/ 81 h 10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4"/>
                  <a:gd name="T28" fmla="*/ 0 h 104"/>
                  <a:gd name="T29" fmla="*/ 144 w 144"/>
                  <a:gd name="T30" fmla="*/ 104 h 10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4" h="104">
                    <a:moveTo>
                      <a:pt x="87" y="81"/>
                    </a:moveTo>
                    <a:lnTo>
                      <a:pt x="0" y="104"/>
                    </a:lnTo>
                    <a:lnTo>
                      <a:pt x="28" y="78"/>
                    </a:lnTo>
                    <a:lnTo>
                      <a:pt x="7" y="50"/>
                    </a:lnTo>
                    <a:lnTo>
                      <a:pt x="39" y="0"/>
                    </a:lnTo>
                    <a:lnTo>
                      <a:pt x="144" y="9"/>
                    </a:lnTo>
                    <a:lnTo>
                      <a:pt x="89" y="33"/>
                    </a:lnTo>
                    <a:lnTo>
                      <a:pt x="87" y="81"/>
                    </a:lnTo>
                    <a:close/>
                  </a:path>
                </a:pathLst>
              </a:custGeom>
              <a:solidFill>
                <a:srgbClr val="C7BA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91" name="Freeform 284"/>
              <p:cNvSpPr>
                <a:spLocks/>
              </p:cNvSpPr>
              <p:nvPr/>
            </p:nvSpPr>
            <p:spPr bwMode="auto">
              <a:xfrm>
                <a:off x="2422" y="1642"/>
                <a:ext cx="74" cy="57"/>
              </a:xfrm>
              <a:custGeom>
                <a:avLst/>
                <a:gdLst>
                  <a:gd name="T0" fmla="*/ 74 w 74"/>
                  <a:gd name="T1" fmla="*/ 28 h 57"/>
                  <a:gd name="T2" fmla="*/ 0 w 74"/>
                  <a:gd name="T3" fmla="*/ 57 h 57"/>
                  <a:gd name="T4" fmla="*/ 13 w 74"/>
                  <a:gd name="T5" fmla="*/ 2 h 57"/>
                  <a:gd name="T6" fmla="*/ 52 w 74"/>
                  <a:gd name="T7" fmla="*/ 0 h 57"/>
                  <a:gd name="T8" fmla="*/ 74 w 74"/>
                  <a:gd name="T9" fmla="*/ 28 h 57"/>
                  <a:gd name="T10" fmla="*/ 74 w 74"/>
                  <a:gd name="T11" fmla="*/ 28 h 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4"/>
                  <a:gd name="T19" fmla="*/ 0 h 57"/>
                  <a:gd name="T20" fmla="*/ 74 w 74"/>
                  <a:gd name="T21" fmla="*/ 57 h 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4" h="57">
                    <a:moveTo>
                      <a:pt x="74" y="28"/>
                    </a:moveTo>
                    <a:lnTo>
                      <a:pt x="0" y="57"/>
                    </a:lnTo>
                    <a:lnTo>
                      <a:pt x="13" y="2"/>
                    </a:lnTo>
                    <a:lnTo>
                      <a:pt x="52" y="0"/>
                    </a:lnTo>
                    <a:lnTo>
                      <a:pt x="74" y="28"/>
                    </a:lnTo>
                    <a:close/>
                  </a:path>
                </a:pathLst>
              </a:custGeom>
              <a:solidFill>
                <a:srgbClr val="C7A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92" name="Freeform 285"/>
              <p:cNvSpPr>
                <a:spLocks/>
              </p:cNvSpPr>
              <p:nvPr/>
            </p:nvSpPr>
            <p:spPr bwMode="auto">
              <a:xfrm>
                <a:off x="2481" y="1583"/>
                <a:ext cx="91" cy="49"/>
              </a:xfrm>
              <a:custGeom>
                <a:avLst/>
                <a:gdLst>
                  <a:gd name="T0" fmla="*/ 89 w 91"/>
                  <a:gd name="T1" fmla="*/ 49 h 49"/>
                  <a:gd name="T2" fmla="*/ 48 w 91"/>
                  <a:gd name="T3" fmla="*/ 49 h 49"/>
                  <a:gd name="T4" fmla="*/ 0 w 91"/>
                  <a:gd name="T5" fmla="*/ 25 h 49"/>
                  <a:gd name="T6" fmla="*/ 41 w 91"/>
                  <a:gd name="T7" fmla="*/ 0 h 49"/>
                  <a:gd name="T8" fmla="*/ 59 w 91"/>
                  <a:gd name="T9" fmla="*/ 27 h 49"/>
                  <a:gd name="T10" fmla="*/ 91 w 91"/>
                  <a:gd name="T11" fmla="*/ 27 h 49"/>
                  <a:gd name="T12" fmla="*/ 89 w 91"/>
                  <a:gd name="T13" fmla="*/ 49 h 49"/>
                  <a:gd name="T14" fmla="*/ 89 w 91"/>
                  <a:gd name="T15" fmla="*/ 49 h 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1"/>
                  <a:gd name="T25" fmla="*/ 0 h 49"/>
                  <a:gd name="T26" fmla="*/ 91 w 91"/>
                  <a:gd name="T27" fmla="*/ 49 h 4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1" h="49">
                    <a:moveTo>
                      <a:pt x="89" y="49"/>
                    </a:moveTo>
                    <a:lnTo>
                      <a:pt x="48" y="49"/>
                    </a:lnTo>
                    <a:lnTo>
                      <a:pt x="0" y="25"/>
                    </a:lnTo>
                    <a:lnTo>
                      <a:pt x="41" y="0"/>
                    </a:lnTo>
                    <a:lnTo>
                      <a:pt x="59" y="27"/>
                    </a:lnTo>
                    <a:lnTo>
                      <a:pt x="91" y="27"/>
                    </a:lnTo>
                    <a:lnTo>
                      <a:pt x="89" y="49"/>
                    </a:lnTo>
                    <a:close/>
                  </a:path>
                </a:pathLst>
              </a:custGeom>
              <a:solidFill>
                <a:srgbClr val="E8E0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93" name="Freeform 286"/>
              <p:cNvSpPr>
                <a:spLocks/>
              </p:cNvSpPr>
              <p:nvPr/>
            </p:nvSpPr>
            <p:spPr bwMode="auto">
              <a:xfrm>
                <a:off x="2535" y="1479"/>
                <a:ext cx="342" cy="224"/>
              </a:xfrm>
              <a:custGeom>
                <a:avLst/>
                <a:gdLst>
                  <a:gd name="T0" fmla="*/ 70 w 342"/>
                  <a:gd name="T1" fmla="*/ 96 h 224"/>
                  <a:gd name="T2" fmla="*/ 111 w 342"/>
                  <a:gd name="T3" fmla="*/ 129 h 224"/>
                  <a:gd name="T4" fmla="*/ 116 w 342"/>
                  <a:gd name="T5" fmla="*/ 176 h 224"/>
                  <a:gd name="T6" fmla="*/ 61 w 342"/>
                  <a:gd name="T7" fmla="*/ 224 h 224"/>
                  <a:gd name="T8" fmla="*/ 16 w 342"/>
                  <a:gd name="T9" fmla="*/ 200 h 224"/>
                  <a:gd name="T10" fmla="*/ 37 w 342"/>
                  <a:gd name="T11" fmla="*/ 150 h 224"/>
                  <a:gd name="T12" fmla="*/ 35 w 342"/>
                  <a:gd name="T13" fmla="*/ 124 h 224"/>
                  <a:gd name="T14" fmla="*/ 55 w 342"/>
                  <a:gd name="T15" fmla="*/ 122 h 224"/>
                  <a:gd name="T16" fmla="*/ 42 w 342"/>
                  <a:gd name="T17" fmla="*/ 94 h 224"/>
                  <a:gd name="T18" fmla="*/ 55 w 342"/>
                  <a:gd name="T19" fmla="*/ 76 h 224"/>
                  <a:gd name="T20" fmla="*/ 20 w 342"/>
                  <a:gd name="T21" fmla="*/ 65 h 224"/>
                  <a:gd name="T22" fmla="*/ 0 w 342"/>
                  <a:gd name="T23" fmla="*/ 54 h 224"/>
                  <a:gd name="T24" fmla="*/ 57 w 342"/>
                  <a:gd name="T25" fmla="*/ 54 h 224"/>
                  <a:gd name="T26" fmla="*/ 70 w 342"/>
                  <a:gd name="T27" fmla="*/ 35 h 224"/>
                  <a:gd name="T28" fmla="*/ 33 w 342"/>
                  <a:gd name="T29" fmla="*/ 41 h 224"/>
                  <a:gd name="T30" fmla="*/ 37 w 342"/>
                  <a:gd name="T31" fmla="*/ 7 h 224"/>
                  <a:gd name="T32" fmla="*/ 286 w 342"/>
                  <a:gd name="T33" fmla="*/ 0 h 224"/>
                  <a:gd name="T34" fmla="*/ 272 w 342"/>
                  <a:gd name="T35" fmla="*/ 20 h 224"/>
                  <a:gd name="T36" fmla="*/ 294 w 342"/>
                  <a:gd name="T37" fmla="*/ 50 h 224"/>
                  <a:gd name="T38" fmla="*/ 342 w 342"/>
                  <a:gd name="T39" fmla="*/ 91 h 224"/>
                  <a:gd name="T40" fmla="*/ 305 w 342"/>
                  <a:gd name="T41" fmla="*/ 83 h 224"/>
                  <a:gd name="T42" fmla="*/ 259 w 342"/>
                  <a:gd name="T43" fmla="*/ 35 h 224"/>
                  <a:gd name="T44" fmla="*/ 220 w 342"/>
                  <a:gd name="T45" fmla="*/ 41 h 224"/>
                  <a:gd name="T46" fmla="*/ 259 w 342"/>
                  <a:gd name="T47" fmla="*/ 74 h 224"/>
                  <a:gd name="T48" fmla="*/ 248 w 342"/>
                  <a:gd name="T49" fmla="*/ 91 h 224"/>
                  <a:gd name="T50" fmla="*/ 207 w 342"/>
                  <a:gd name="T51" fmla="*/ 76 h 224"/>
                  <a:gd name="T52" fmla="*/ 199 w 342"/>
                  <a:gd name="T53" fmla="*/ 107 h 224"/>
                  <a:gd name="T54" fmla="*/ 179 w 342"/>
                  <a:gd name="T55" fmla="*/ 116 h 224"/>
                  <a:gd name="T56" fmla="*/ 199 w 342"/>
                  <a:gd name="T57" fmla="*/ 153 h 224"/>
                  <a:gd name="T58" fmla="*/ 177 w 342"/>
                  <a:gd name="T59" fmla="*/ 152 h 224"/>
                  <a:gd name="T60" fmla="*/ 159 w 342"/>
                  <a:gd name="T61" fmla="*/ 126 h 224"/>
                  <a:gd name="T62" fmla="*/ 94 w 342"/>
                  <a:gd name="T63" fmla="*/ 96 h 224"/>
                  <a:gd name="T64" fmla="*/ 103 w 342"/>
                  <a:gd name="T65" fmla="*/ 59 h 224"/>
                  <a:gd name="T66" fmla="*/ 70 w 342"/>
                  <a:gd name="T67" fmla="*/ 96 h 224"/>
                  <a:gd name="T68" fmla="*/ 70 w 342"/>
                  <a:gd name="T69" fmla="*/ 96 h 22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42"/>
                  <a:gd name="T106" fmla="*/ 0 h 224"/>
                  <a:gd name="T107" fmla="*/ 342 w 342"/>
                  <a:gd name="T108" fmla="*/ 224 h 22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42" h="224">
                    <a:moveTo>
                      <a:pt x="70" y="96"/>
                    </a:moveTo>
                    <a:lnTo>
                      <a:pt x="111" y="129"/>
                    </a:lnTo>
                    <a:lnTo>
                      <a:pt x="116" y="176"/>
                    </a:lnTo>
                    <a:lnTo>
                      <a:pt x="61" y="224"/>
                    </a:lnTo>
                    <a:lnTo>
                      <a:pt x="16" y="200"/>
                    </a:lnTo>
                    <a:lnTo>
                      <a:pt x="37" y="150"/>
                    </a:lnTo>
                    <a:lnTo>
                      <a:pt x="35" y="124"/>
                    </a:lnTo>
                    <a:lnTo>
                      <a:pt x="55" y="122"/>
                    </a:lnTo>
                    <a:lnTo>
                      <a:pt x="42" y="94"/>
                    </a:lnTo>
                    <a:lnTo>
                      <a:pt x="55" y="76"/>
                    </a:lnTo>
                    <a:lnTo>
                      <a:pt x="20" y="65"/>
                    </a:lnTo>
                    <a:lnTo>
                      <a:pt x="0" y="54"/>
                    </a:lnTo>
                    <a:lnTo>
                      <a:pt x="57" y="54"/>
                    </a:lnTo>
                    <a:lnTo>
                      <a:pt x="70" y="35"/>
                    </a:lnTo>
                    <a:lnTo>
                      <a:pt x="33" y="41"/>
                    </a:lnTo>
                    <a:lnTo>
                      <a:pt x="37" y="7"/>
                    </a:lnTo>
                    <a:lnTo>
                      <a:pt x="286" y="0"/>
                    </a:lnTo>
                    <a:lnTo>
                      <a:pt x="272" y="20"/>
                    </a:lnTo>
                    <a:lnTo>
                      <a:pt x="294" y="50"/>
                    </a:lnTo>
                    <a:lnTo>
                      <a:pt x="342" y="91"/>
                    </a:lnTo>
                    <a:lnTo>
                      <a:pt x="305" y="83"/>
                    </a:lnTo>
                    <a:lnTo>
                      <a:pt x="259" y="35"/>
                    </a:lnTo>
                    <a:lnTo>
                      <a:pt x="220" y="41"/>
                    </a:lnTo>
                    <a:lnTo>
                      <a:pt x="259" y="74"/>
                    </a:lnTo>
                    <a:lnTo>
                      <a:pt x="248" y="91"/>
                    </a:lnTo>
                    <a:lnTo>
                      <a:pt x="207" y="76"/>
                    </a:lnTo>
                    <a:lnTo>
                      <a:pt x="199" y="107"/>
                    </a:lnTo>
                    <a:lnTo>
                      <a:pt x="179" y="116"/>
                    </a:lnTo>
                    <a:lnTo>
                      <a:pt x="199" y="153"/>
                    </a:lnTo>
                    <a:lnTo>
                      <a:pt x="177" y="152"/>
                    </a:lnTo>
                    <a:lnTo>
                      <a:pt x="159" y="126"/>
                    </a:lnTo>
                    <a:lnTo>
                      <a:pt x="94" y="96"/>
                    </a:lnTo>
                    <a:lnTo>
                      <a:pt x="103" y="59"/>
                    </a:lnTo>
                    <a:lnTo>
                      <a:pt x="70" y="96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94" name="Freeform 287"/>
              <p:cNvSpPr>
                <a:spLocks/>
              </p:cNvSpPr>
              <p:nvPr/>
            </p:nvSpPr>
            <p:spPr bwMode="auto">
              <a:xfrm>
                <a:off x="2562" y="1655"/>
                <a:ext cx="56" cy="29"/>
              </a:xfrm>
              <a:custGeom>
                <a:avLst/>
                <a:gdLst>
                  <a:gd name="T0" fmla="*/ 56 w 56"/>
                  <a:gd name="T1" fmla="*/ 22 h 29"/>
                  <a:gd name="T2" fmla="*/ 30 w 56"/>
                  <a:gd name="T3" fmla="*/ 0 h 29"/>
                  <a:gd name="T4" fmla="*/ 0 w 56"/>
                  <a:gd name="T5" fmla="*/ 29 h 29"/>
                  <a:gd name="T6" fmla="*/ 56 w 56"/>
                  <a:gd name="T7" fmla="*/ 22 h 29"/>
                  <a:gd name="T8" fmla="*/ 56 w 56"/>
                  <a:gd name="T9" fmla="*/ 22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29"/>
                  <a:gd name="T17" fmla="*/ 56 w 56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29">
                    <a:moveTo>
                      <a:pt x="56" y="22"/>
                    </a:moveTo>
                    <a:lnTo>
                      <a:pt x="30" y="0"/>
                    </a:lnTo>
                    <a:lnTo>
                      <a:pt x="0" y="29"/>
                    </a:lnTo>
                    <a:lnTo>
                      <a:pt x="56" y="22"/>
                    </a:lnTo>
                    <a:close/>
                  </a:path>
                </a:pathLst>
              </a:custGeom>
              <a:solidFill>
                <a:srgbClr val="D6C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95" name="Freeform 288"/>
              <p:cNvSpPr>
                <a:spLocks/>
              </p:cNvSpPr>
              <p:nvPr/>
            </p:nvSpPr>
            <p:spPr bwMode="auto">
              <a:xfrm>
                <a:off x="2450" y="1764"/>
                <a:ext cx="92" cy="102"/>
              </a:xfrm>
              <a:custGeom>
                <a:avLst/>
                <a:gdLst>
                  <a:gd name="T0" fmla="*/ 90 w 92"/>
                  <a:gd name="T1" fmla="*/ 33 h 102"/>
                  <a:gd name="T2" fmla="*/ 44 w 92"/>
                  <a:gd name="T3" fmla="*/ 91 h 102"/>
                  <a:gd name="T4" fmla="*/ 29 w 92"/>
                  <a:gd name="T5" fmla="*/ 102 h 102"/>
                  <a:gd name="T6" fmla="*/ 0 w 92"/>
                  <a:gd name="T7" fmla="*/ 96 h 102"/>
                  <a:gd name="T8" fmla="*/ 16 w 92"/>
                  <a:gd name="T9" fmla="*/ 74 h 102"/>
                  <a:gd name="T10" fmla="*/ 51 w 92"/>
                  <a:gd name="T11" fmla="*/ 37 h 102"/>
                  <a:gd name="T12" fmla="*/ 92 w 92"/>
                  <a:gd name="T13" fmla="*/ 0 h 102"/>
                  <a:gd name="T14" fmla="*/ 90 w 92"/>
                  <a:gd name="T15" fmla="*/ 18 h 102"/>
                  <a:gd name="T16" fmla="*/ 90 w 92"/>
                  <a:gd name="T17" fmla="*/ 33 h 102"/>
                  <a:gd name="T18" fmla="*/ 90 w 92"/>
                  <a:gd name="T19" fmla="*/ 33 h 1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2"/>
                  <a:gd name="T31" fmla="*/ 0 h 102"/>
                  <a:gd name="T32" fmla="*/ 92 w 92"/>
                  <a:gd name="T33" fmla="*/ 102 h 1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2" h="102">
                    <a:moveTo>
                      <a:pt x="90" y="33"/>
                    </a:moveTo>
                    <a:lnTo>
                      <a:pt x="44" y="91"/>
                    </a:lnTo>
                    <a:lnTo>
                      <a:pt x="29" y="102"/>
                    </a:lnTo>
                    <a:lnTo>
                      <a:pt x="0" y="96"/>
                    </a:lnTo>
                    <a:lnTo>
                      <a:pt x="16" y="74"/>
                    </a:lnTo>
                    <a:lnTo>
                      <a:pt x="51" y="37"/>
                    </a:lnTo>
                    <a:lnTo>
                      <a:pt x="92" y="0"/>
                    </a:lnTo>
                    <a:lnTo>
                      <a:pt x="90" y="18"/>
                    </a:lnTo>
                    <a:lnTo>
                      <a:pt x="90" y="33"/>
                    </a:lnTo>
                    <a:close/>
                  </a:path>
                </a:pathLst>
              </a:custGeom>
              <a:solidFill>
                <a:srgbClr val="9E85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96" name="Freeform 289"/>
              <p:cNvSpPr>
                <a:spLocks/>
              </p:cNvSpPr>
              <p:nvPr/>
            </p:nvSpPr>
            <p:spPr bwMode="auto">
              <a:xfrm>
                <a:off x="2414" y="1688"/>
                <a:ext cx="304" cy="202"/>
              </a:xfrm>
              <a:custGeom>
                <a:avLst/>
                <a:gdLst>
                  <a:gd name="T0" fmla="*/ 304 w 304"/>
                  <a:gd name="T1" fmla="*/ 100 h 202"/>
                  <a:gd name="T2" fmla="*/ 278 w 304"/>
                  <a:gd name="T3" fmla="*/ 72 h 202"/>
                  <a:gd name="T4" fmla="*/ 209 w 304"/>
                  <a:gd name="T5" fmla="*/ 67 h 202"/>
                  <a:gd name="T6" fmla="*/ 202 w 304"/>
                  <a:gd name="T7" fmla="*/ 9 h 202"/>
                  <a:gd name="T8" fmla="*/ 130 w 304"/>
                  <a:gd name="T9" fmla="*/ 4 h 202"/>
                  <a:gd name="T10" fmla="*/ 110 w 304"/>
                  <a:gd name="T11" fmla="*/ 0 h 202"/>
                  <a:gd name="T12" fmla="*/ 100 w 304"/>
                  <a:gd name="T13" fmla="*/ 17 h 202"/>
                  <a:gd name="T14" fmla="*/ 121 w 304"/>
                  <a:gd name="T15" fmla="*/ 30 h 202"/>
                  <a:gd name="T16" fmla="*/ 111 w 304"/>
                  <a:gd name="T17" fmla="*/ 56 h 202"/>
                  <a:gd name="T18" fmla="*/ 34 w 304"/>
                  <a:gd name="T19" fmla="*/ 24 h 202"/>
                  <a:gd name="T20" fmla="*/ 47 w 304"/>
                  <a:gd name="T21" fmla="*/ 44 h 202"/>
                  <a:gd name="T22" fmla="*/ 95 w 304"/>
                  <a:gd name="T23" fmla="*/ 85 h 202"/>
                  <a:gd name="T24" fmla="*/ 117 w 304"/>
                  <a:gd name="T25" fmla="*/ 78 h 202"/>
                  <a:gd name="T26" fmla="*/ 126 w 304"/>
                  <a:gd name="T27" fmla="*/ 104 h 202"/>
                  <a:gd name="T28" fmla="*/ 82 w 304"/>
                  <a:gd name="T29" fmla="*/ 146 h 202"/>
                  <a:gd name="T30" fmla="*/ 67 w 304"/>
                  <a:gd name="T31" fmla="*/ 161 h 202"/>
                  <a:gd name="T32" fmla="*/ 52 w 304"/>
                  <a:gd name="T33" fmla="*/ 159 h 202"/>
                  <a:gd name="T34" fmla="*/ 0 w 304"/>
                  <a:gd name="T35" fmla="*/ 200 h 202"/>
                  <a:gd name="T36" fmla="*/ 148 w 304"/>
                  <a:gd name="T37" fmla="*/ 202 h 202"/>
                  <a:gd name="T38" fmla="*/ 198 w 304"/>
                  <a:gd name="T39" fmla="*/ 180 h 202"/>
                  <a:gd name="T40" fmla="*/ 224 w 304"/>
                  <a:gd name="T41" fmla="*/ 172 h 202"/>
                  <a:gd name="T42" fmla="*/ 239 w 304"/>
                  <a:gd name="T43" fmla="*/ 180 h 202"/>
                  <a:gd name="T44" fmla="*/ 246 w 304"/>
                  <a:gd name="T45" fmla="*/ 167 h 202"/>
                  <a:gd name="T46" fmla="*/ 230 w 304"/>
                  <a:gd name="T47" fmla="*/ 150 h 202"/>
                  <a:gd name="T48" fmla="*/ 272 w 304"/>
                  <a:gd name="T49" fmla="*/ 98 h 202"/>
                  <a:gd name="T50" fmla="*/ 304 w 304"/>
                  <a:gd name="T51" fmla="*/ 100 h 202"/>
                  <a:gd name="T52" fmla="*/ 304 w 304"/>
                  <a:gd name="T53" fmla="*/ 100 h 20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04"/>
                  <a:gd name="T82" fmla="*/ 0 h 202"/>
                  <a:gd name="T83" fmla="*/ 304 w 304"/>
                  <a:gd name="T84" fmla="*/ 202 h 20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04" h="202">
                    <a:moveTo>
                      <a:pt x="304" y="100"/>
                    </a:moveTo>
                    <a:lnTo>
                      <a:pt x="278" y="72"/>
                    </a:lnTo>
                    <a:lnTo>
                      <a:pt x="209" y="67"/>
                    </a:lnTo>
                    <a:lnTo>
                      <a:pt x="202" y="9"/>
                    </a:lnTo>
                    <a:lnTo>
                      <a:pt x="130" y="4"/>
                    </a:lnTo>
                    <a:lnTo>
                      <a:pt x="110" y="0"/>
                    </a:lnTo>
                    <a:lnTo>
                      <a:pt x="100" y="17"/>
                    </a:lnTo>
                    <a:lnTo>
                      <a:pt x="121" y="30"/>
                    </a:lnTo>
                    <a:lnTo>
                      <a:pt x="111" y="56"/>
                    </a:lnTo>
                    <a:lnTo>
                      <a:pt x="34" y="24"/>
                    </a:lnTo>
                    <a:lnTo>
                      <a:pt x="47" y="44"/>
                    </a:lnTo>
                    <a:lnTo>
                      <a:pt x="95" y="85"/>
                    </a:lnTo>
                    <a:lnTo>
                      <a:pt x="117" y="78"/>
                    </a:lnTo>
                    <a:lnTo>
                      <a:pt x="126" y="104"/>
                    </a:lnTo>
                    <a:lnTo>
                      <a:pt x="82" y="146"/>
                    </a:lnTo>
                    <a:lnTo>
                      <a:pt x="67" y="161"/>
                    </a:lnTo>
                    <a:lnTo>
                      <a:pt x="52" y="159"/>
                    </a:lnTo>
                    <a:lnTo>
                      <a:pt x="0" y="200"/>
                    </a:lnTo>
                    <a:lnTo>
                      <a:pt x="148" y="202"/>
                    </a:lnTo>
                    <a:lnTo>
                      <a:pt x="198" y="180"/>
                    </a:lnTo>
                    <a:lnTo>
                      <a:pt x="224" y="172"/>
                    </a:lnTo>
                    <a:lnTo>
                      <a:pt x="239" y="180"/>
                    </a:lnTo>
                    <a:lnTo>
                      <a:pt x="246" y="167"/>
                    </a:lnTo>
                    <a:lnTo>
                      <a:pt x="230" y="150"/>
                    </a:lnTo>
                    <a:lnTo>
                      <a:pt x="272" y="98"/>
                    </a:lnTo>
                    <a:lnTo>
                      <a:pt x="304" y="100"/>
                    </a:lnTo>
                    <a:close/>
                  </a:path>
                </a:pathLst>
              </a:custGeom>
              <a:solidFill>
                <a:srgbClr val="B39C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97" name="Freeform 290"/>
              <p:cNvSpPr>
                <a:spLocks/>
              </p:cNvSpPr>
              <p:nvPr/>
            </p:nvSpPr>
            <p:spPr bwMode="auto">
              <a:xfrm>
                <a:off x="2586" y="1766"/>
                <a:ext cx="87" cy="66"/>
              </a:xfrm>
              <a:custGeom>
                <a:avLst/>
                <a:gdLst>
                  <a:gd name="T0" fmla="*/ 87 w 87"/>
                  <a:gd name="T1" fmla="*/ 13 h 66"/>
                  <a:gd name="T2" fmla="*/ 61 w 87"/>
                  <a:gd name="T3" fmla="*/ 0 h 66"/>
                  <a:gd name="T4" fmla="*/ 0 w 87"/>
                  <a:gd name="T5" fmla="*/ 35 h 66"/>
                  <a:gd name="T6" fmla="*/ 32 w 87"/>
                  <a:gd name="T7" fmla="*/ 66 h 66"/>
                  <a:gd name="T8" fmla="*/ 47 w 87"/>
                  <a:gd name="T9" fmla="*/ 55 h 66"/>
                  <a:gd name="T10" fmla="*/ 37 w 87"/>
                  <a:gd name="T11" fmla="*/ 39 h 66"/>
                  <a:gd name="T12" fmla="*/ 52 w 87"/>
                  <a:gd name="T13" fmla="*/ 26 h 66"/>
                  <a:gd name="T14" fmla="*/ 73 w 87"/>
                  <a:gd name="T15" fmla="*/ 26 h 66"/>
                  <a:gd name="T16" fmla="*/ 87 w 87"/>
                  <a:gd name="T17" fmla="*/ 13 h 66"/>
                  <a:gd name="T18" fmla="*/ 87 w 87"/>
                  <a:gd name="T19" fmla="*/ 13 h 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7"/>
                  <a:gd name="T31" fmla="*/ 0 h 66"/>
                  <a:gd name="T32" fmla="*/ 87 w 87"/>
                  <a:gd name="T33" fmla="*/ 66 h 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7" h="66">
                    <a:moveTo>
                      <a:pt x="87" y="13"/>
                    </a:moveTo>
                    <a:lnTo>
                      <a:pt x="61" y="0"/>
                    </a:lnTo>
                    <a:lnTo>
                      <a:pt x="0" y="35"/>
                    </a:lnTo>
                    <a:lnTo>
                      <a:pt x="32" y="66"/>
                    </a:lnTo>
                    <a:lnTo>
                      <a:pt x="47" y="55"/>
                    </a:lnTo>
                    <a:lnTo>
                      <a:pt x="37" y="39"/>
                    </a:lnTo>
                    <a:lnTo>
                      <a:pt x="52" y="26"/>
                    </a:lnTo>
                    <a:lnTo>
                      <a:pt x="73" y="26"/>
                    </a:lnTo>
                    <a:lnTo>
                      <a:pt x="87" y="13"/>
                    </a:lnTo>
                    <a:close/>
                  </a:path>
                </a:pathLst>
              </a:custGeom>
              <a:solidFill>
                <a:srgbClr val="C2BF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98" name="Freeform 291"/>
              <p:cNvSpPr>
                <a:spLocks/>
              </p:cNvSpPr>
              <p:nvPr/>
            </p:nvSpPr>
            <p:spPr bwMode="auto">
              <a:xfrm>
                <a:off x="2557" y="1819"/>
                <a:ext cx="66" cy="41"/>
              </a:xfrm>
              <a:custGeom>
                <a:avLst/>
                <a:gdLst>
                  <a:gd name="T0" fmla="*/ 66 w 66"/>
                  <a:gd name="T1" fmla="*/ 30 h 41"/>
                  <a:gd name="T2" fmla="*/ 13 w 66"/>
                  <a:gd name="T3" fmla="*/ 0 h 41"/>
                  <a:gd name="T4" fmla="*/ 0 w 66"/>
                  <a:gd name="T5" fmla="*/ 19 h 41"/>
                  <a:gd name="T6" fmla="*/ 42 w 66"/>
                  <a:gd name="T7" fmla="*/ 41 h 41"/>
                  <a:gd name="T8" fmla="*/ 66 w 66"/>
                  <a:gd name="T9" fmla="*/ 30 h 41"/>
                  <a:gd name="T10" fmla="*/ 66 w 66"/>
                  <a:gd name="T11" fmla="*/ 3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41"/>
                  <a:gd name="T20" fmla="*/ 66 w 66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41">
                    <a:moveTo>
                      <a:pt x="66" y="30"/>
                    </a:moveTo>
                    <a:lnTo>
                      <a:pt x="13" y="0"/>
                    </a:lnTo>
                    <a:lnTo>
                      <a:pt x="0" y="19"/>
                    </a:lnTo>
                    <a:lnTo>
                      <a:pt x="42" y="41"/>
                    </a:lnTo>
                    <a:lnTo>
                      <a:pt x="66" y="30"/>
                    </a:lnTo>
                    <a:close/>
                  </a:path>
                </a:pathLst>
              </a:custGeom>
              <a:solidFill>
                <a:srgbClr val="DEB8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199" name="Freeform 292"/>
              <p:cNvSpPr>
                <a:spLocks/>
              </p:cNvSpPr>
              <p:nvPr/>
            </p:nvSpPr>
            <p:spPr bwMode="auto">
              <a:xfrm>
                <a:off x="2279" y="1862"/>
                <a:ext cx="402" cy="387"/>
              </a:xfrm>
              <a:custGeom>
                <a:avLst/>
                <a:gdLst>
                  <a:gd name="T0" fmla="*/ 326 w 402"/>
                  <a:gd name="T1" fmla="*/ 4 h 387"/>
                  <a:gd name="T2" fmla="*/ 359 w 402"/>
                  <a:gd name="T3" fmla="*/ 48 h 387"/>
                  <a:gd name="T4" fmla="*/ 402 w 402"/>
                  <a:gd name="T5" fmla="*/ 44 h 387"/>
                  <a:gd name="T6" fmla="*/ 383 w 402"/>
                  <a:gd name="T7" fmla="*/ 144 h 387"/>
                  <a:gd name="T8" fmla="*/ 333 w 402"/>
                  <a:gd name="T9" fmla="*/ 102 h 387"/>
                  <a:gd name="T10" fmla="*/ 296 w 402"/>
                  <a:gd name="T11" fmla="*/ 133 h 387"/>
                  <a:gd name="T12" fmla="*/ 344 w 402"/>
                  <a:gd name="T13" fmla="*/ 178 h 387"/>
                  <a:gd name="T14" fmla="*/ 313 w 402"/>
                  <a:gd name="T15" fmla="*/ 213 h 387"/>
                  <a:gd name="T16" fmla="*/ 359 w 402"/>
                  <a:gd name="T17" fmla="*/ 268 h 387"/>
                  <a:gd name="T18" fmla="*/ 337 w 402"/>
                  <a:gd name="T19" fmla="*/ 268 h 387"/>
                  <a:gd name="T20" fmla="*/ 317 w 402"/>
                  <a:gd name="T21" fmla="*/ 298 h 387"/>
                  <a:gd name="T22" fmla="*/ 359 w 402"/>
                  <a:gd name="T23" fmla="*/ 346 h 387"/>
                  <a:gd name="T24" fmla="*/ 356 w 402"/>
                  <a:gd name="T25" fmla="*/ 387 h 387"/>
                  <a:gd name="T26" fmla="*/ 306 w 402"/>
                  <a:gd name="T27" fmla="*/ 354 h 387"/>
                  <a:gd name="T28" fmla="*/ 269 w 402"/>
                  <a:gd name="T29" fmla="*/ 318 h 387"/>
                  <a:gd name="T30" fmla="*/ 293 w 402"/>
                  <a:gd name="T31" fmla="*/ 265 h 387"/>
                  <a:gd name="T32" fmla="*/ 269 w 402"/>
                  <a:gd name="T33" fmla="*/ 246 h 387"/>
                  <a:gd name="T34" fmla="*/ 269 w 402"/>
                  <a:gd name="T35" fmla="*/ 185 h 387"/>
                  <a:gd name="T36" fmla="*/ 228 w 402"/>
                  <a:gd name="T37" fmla="*/ 213 h 387"/>
                  <a:gd name="T38" fmla="*/ 117 w 402"/>
                  <a:gd name="T39" fmla="*/ 181 h 387"/>
                  <a:gd name="T40" fmla="*/ 159 w 402"/>
                  <a:gd name="T41" fmla="*/ 148 h 387"/>
                  <a:gd name="T42" fmla="*/ 108 w 402"/>
                  <a:gd name="T43" fmla="*/ 102 h 387"/>
                  <a:gd name="T44" fmla="*/ 117 w 402"/>
                  <a:gd name="T45" fmla="*/ 72 h 387"/>
                  <a:gd name="T46" fmla="*/ 52 w 402"/>
                  <a:gd name="T47" fmla="*/ 113 h 387"/>
                  <a:gd name="T48" fmla="*/ 0 w 402"/>
                  <a:gd name="T49" fmla="*/ 96 h 387"/>
                  <a:gd name="T50" fmla="*/ 4 w 402"/>
                  <a:gd name="T51" fmla="*/ 56 h 387"/>
                  <a:gd name="T52" fmla="*/ 28 w 402"/>
                  <a:gd name="T53" fmla="*/ 39 h 387"/>
                  <a:gd name="T54" fmla="*/ 32 w 402"/>
                  <a:gd name="T55" fmla="*/ 63 h 387"/>
                  <a:gd name="T56" fmla="*/ 97 w 402"/>
                  <a:gd name="T57" fmla="*/ 39 h 387"/>
                  <a:gd name="T58" fmla="*/ 80 w 402"/>
                  <a:gd name="T59" fmla="*/ 9 h 387"/>
                  <a:gd name="T60" fmla="*/ 139 w 402"/>
                  <a:gd name="T61" fmla="*/ 20 h 387"/>
                  <a:gd name="T62" fmla="*/ 232 w 402"/>
                  <a:gd name="T63" fmla="*/ 37 h 387"/>
                  <a:gd name="T64" fmla="*/ 228 w 402"/>
                  <a:gd name="T65" fmla="*/ 0 h 387"/>
                  <a:gd name="T66" fmla="*/ 326 w 402"/>
                  <a:gd name="T67" fmla="*/ 4 h 387"/>
                  <a:gd name="T68" fmla="*/ 326 w 402"/>
                  <a:gd name="T69" fmla="*/ 4 h 3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02"/>
                  <a:gd name="T106" fmla="*/ 0 h 387"/>
                  <a:gd name="T107" fmla="*/ 402 w 402"/>
                  <a:gd name="T108" fmla="*/ 387 h 3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02" h="387">
                    <a:moveTo>
                      <a:pt x="326" y="4"/>
                    </a:moveTo>
                    <a:lnTo>
                      <a:pt x="359" y="48"/>
                    </a:lnTo>
                    <a:lnTo>
                      <a:pt x="402" y="44"/>
                    </a:lnTo>
                    <a:lnTo>
                      <a:pt x="383" y="144"/>
                    </a:lnTo>
                    <a:lnTo>
                      <a:pt x="333" y="102"/>
                    </a:lnTo>
                    <a:lnTo>
                      <a:pt x="296" y="133"/>
                    </a:lnTo>
                    <a:lnTo>
                      <a:pt x="344" y="178"/>
                    </a:lnTo>
                    <a:lnTo>
                      <a:pt x="313" y="213"/>
                    </a:lnTo>
                    <a:lnTo>
                      <a:pt x="359" y="268"/>
                    </a:lnTo>
                    <a:lnTo>
                      <a:pt x="337" y="268"/>
                    </a:lnTo>
                    <a:lnTo>
                      <a:pt x="317" y="298"/>
                    </a:lnTo>
                    <a:lnTo>
                      <a:pt x="359" y="346"/>
                    </a:lnTo>
                    <a:lnTo>
                      <a:pt x="356" y="387"/>
                    </a:lnTo>
                    <a:lnTo>
                      <a:pt x="306" y="354"/>
                    </a:lnTo>
                    <a:lnTo>
                      <a:pt x="269" y="318"/>
                    </a:lnTo>
                    <a:lnTo>
                      <a:pt x="293" y="265"/>
                    </a:lnTo>
                    <a:lnTo>
                      <a:pt x="269" y="246"/>
                    </a:lnTo>
                    <a:lnTo>
                      <a:pt x="269" y="185"/>
                    </a:lnTo>
                    <a:lnTo>
                      <a:pt x="228" y="213"/>
                    </a:lnTo>
                    <a:lnTo>
                      <a:pt x="117" y="181"/>
                    </a:lnTo>
                    <a:lnTo>
                      <a:pt x="159" y="148"/>
                    </a:lnTo>
                    <a:lnTo>
                      <a:pt x="108" y="102"/>
                    </a:lnTo>
                    <a:lnTo>
                      <a:pt x="117" y="72"/>
                    </a:lnTo>
                    <a:lnTo>
                      <a:pt x="52" y="113"/>
                    </a:lnTo>
                    <a:lnTo>
                      <a:pt x="0" y="96"/>
                    </a:lnTo>
                    <a:lnTo>
                      <a:pt x="4" y="56"/>
                    </a:lnTo>
                    <a:lnTo>
                      <a:pt x="28" y="39"/>
                    </a:lnTo>
                    <a:lnTo>
                      <a:pt x="32" y="63"/>
                    </a:lnTo>
                    <a:lnTo>
                      <a:pt x="97" y="39"/>
                    </a:lnTo>
                    <a:lnTo>
                      <a:pt x="80" y="9"/>
                    </a:lnTo>
                    <a:lnTo>
                      <a:pt x="139" y="20"/>
                    </a:lnTo>
                    <a:lnTo>
                      <a:pt x="232" y="37"/>
                    </a:lnTo>
                    <a:lnTo>
                      <a:pt x="228" y="0"/>
                    </a:lnTo>
                    <a:lnTo>
                      <a:pt x="326" y="4"/>
                    </a:lnTo>
                    <a:close/>
                  </a:path>
                </a:pathLst>
              </a:custGeom>
              <a:solidFill>
                <a:srgbClr val="B8A6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00" name="Freeform 293"/>
              <p:cNvSpPr>
                <a:spLocks/>
              </p:cNvSpPr>
              <p:nvPr/>
            </p:nvSpPr>
            <p:spPr bwMode="auto">
              <a:xfrm>
                <a:off x="2435" y="1856"/>
                <a:ext cx="83" cy="58"/>
              </a:xfrm>
              <a:custGeom>
                <a:avLst/>
                <a:gdLst>
                  <a:gd name="T0" fmla="*/ 83 w 83"/>
                  <a:gd name="T1" fmla="*/ 12 h 58"/>
                  <a:gd name="T2" fmla="*/ 59 w 83"/>
                  <a:gd name="T3" fmla="*/ 58 h 58"/>
                  <a:gd name="T4" fmla="*/ 39 w 83"/>
                  <a:gd name="T5" fmla="*/ 39 h 58"/>
                  <a:gd name="T6" fmla="*/ 0 w 83"/>
                  <a:gd name="T7" fmla="*/ 54 h 58"/>
                  <a:gd name="T8" fmla="*/ 11 w 83"/>
                  <a:gd name="T9" fmla="*/ 25 h 58"/>
                  <a:gd name="T10" fmla="*/ 61 w 83"/>
                  <a:gd name="T11" fmla="*/ 0 h 58"/>
                  <a:gd name="T12" fmla="*/ 83 w 83"/>
                  <a:gd name="T13" fmla="*/ 12 h 58"/>
                  <a:gd name="T14" fmla="*/ 83 w 83"/>
                  <a:gd name="T15" fmla="*/ 12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3"/>
                  <a:gd name="T25" fmla="*/ 0 h 58"/>
                  <a:gd name="T26" fmla="*/ 83 w 83"/>
                  <a:gd name="T27" fmla="*/ 58 h 5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3" h="58">
                    <a:moveTo>
                      <a:pt x="83" y="12"/>
                    </a:moveTo>
                    <a:lnTo>
                      <a:pt x="59" y="58"/>
                    </a:lnTo>
                    <a:lnTo>
                      <a:pt x="39" y="39"/>
                    </a:lnTo>
                    <a:lnTo>
                      <a:pt x="0" y="54"/>
                    </a:lnTo>
                    <a:lnTo>
                      <a:pt x="11" y="25"/>
                    </a:lnTo>
                    <a:lnTo>
                      <a:pt x="61" y="0"/>
                    </a:lnTo>
                    <a:lnTo>
                      <a:pt x="83" y="12"/>
                    </a:lnTo>
                    <a:close/>
                  </a:path>
                </a:pathLst>
              </a:custGeom>
              <a:solidFill>
                <a:srgbClr val="D6C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01" name="Freeform 294"/>
              <p:cNvSpPr>
                <a:spLocks/>
              </p:cNvSpPr>
              <p:nvPr/>
            </p:nvSpPr>
            <p:spPr bwMode="auto">
              <a:xfrm>
                <a:off x="2520" y="4015"/>
                <a:ext cx="231" cy="59"/>
              </a:xfrm>
              <a:custGeom>
                <a:avLst/>
                <a:gdLst>
                  <a:gd name="T0" fmla="*/ 220 w 231"/>
                  <a:gd name="T1" fmla="*/ 59 h 59"/>
                  <a:gd name="T2" fmla="*/ 22 w 231"/>
                  <a:gd name="T3" fmla="*/ 59 h 59"/>
                  <a:gd name="T4" fmla="*/ 35 w 231"/>
                  <a:gd name="T5" fmla="*/ 31 h 59"/>
                  <a:gd name="T6" fmla="*/ 0 w 231"/>
                  <a:gd name="T7" fmla="*/ 16 h 59"/>
                  <a:gd name="T8" fmla="*/ 72 w 231"/>
                  <a:gd name="T9" fmla="*/ 0 h 59"/>
                  <a:gd name="T10" fmla="*/ 164 w 231"/>
                  <a:gd name="T11" fmla="*/ 0 h 59"/>
                  <a:gd name="T12" fmla="*/ 231 w 231"/>
                  <a:gd name="T13" fmla="*/ 7 h 59"/>
                  <a:gd name="T14" fmla="*/ 220 w 231"/>
                  <a:gd name="T15" fmla="*/ 59 h 59"/>
                  <a:gd name="T16" fmla="*/ 220 w 231"/>
                  <a:gd name="T17" fmla="*/ 59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1"/>
                  <a:gd name="T28" fmla="*/ 0 h 59"/>
                  <a:gd name="T29" fmla="*/ 231 w 231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1" h="59">
                    <a:moveTo>
                      <a:pt x="220" y="59"/>
                    </a:moveTo>
                    <a:lnTo>
                      <a:pt x="22" y="59"/>
                    </a:lnTo>
                    <a:lnTo>
                      <a:pt x="35" y="31"/>
                    </a:lnTo>
                    <a:lnTo>
                      <a:pt x="0" y="16"/>
                    </a:lnTo>
                    <a:lnTo>
                      <a:pt x="72" y="0"/>
                    </a:lnTo>
                    <a:lnTo>
                      <a:pt x="164" y="0"/>
                    </a:lnTo>
                    <a:lnTo>
                      <a:pt x="231" y="7"/>
                    </a:lnTo>
                    <a:lnTo>
                      <a:pt x="220" y="59"/>
                    </a:lnTo>
                    <a:close/>
                  </a:path>
                </a:pathLst>
              </a:custGeom>
              <a:solidFill>
                <a:srgbClr val="EDE8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02" name="Freeform 295"/>
              <p:cNvSpPr>
                <a:spLocks/>
              </p:cNvSpPr>
              <p:nvPr/>
            </p:nvSpPr>
            <p:spPr bwMode="auto">
              <a:xfrm>
                <a:off x="2566" y="4035"/>
                <a:ext cx="178" cy="46"/>
              </a:xfrm>
              <a:custGeom>
                <a:avLst/>
                <a:gdLst>
                  <a:gd name="T0" fmla="*/ 157 w 178"/>
                  <a:gd name="T1" fmla="*/ 0 h 46"/>
                  <a:gd name="T2" fmla="*/ 15 w 178"/>
                  <a:gd name="T3" fmla="*/ 24 h 46"/>
                  <a:gd name="T4" fmla="*/ 0 w 178"/>
                  <a:gd name="T5" fmla="*/ 46 h 46"/>
                  <a:gd name="T6" fmla="*/ 178 w 178"/>
                  <a:gd name="T7" fmla="*/ 28 h 46"/>
                  <a:gd name="T8" fmla="*/ 157 w 178"/>
                  <a:gd name="T9" fmla="*/ 0 h 46"/>
                  <a:gd name="T10" fmla="*/ 157 w 178"/>
                  <a:gd name="T11" fmla="*/ 0 h 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8"/>
                  <a:gd name="T19" fmla="*/ 0 h 46"/>
                  <a:gd name="T20" fmla="*/ 178 w 178"/>
                  <a:gd name="T21" fmla="*/ 46 h 4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8" h="46">
                    <a:moveTo>
                      <a:pt x="157" y="0"/>
                    </a:moveTo>
                    <a:lnTo>
                      <a:pt x="15" y="24"/>
                    </a:lnTo>
                    <a:lnTo>
                      <a:pt x="0" y="46"/>
                    </a:lnTo>
                    <a:lnTo>
                      <a:pt x="178" y="28"/>
                    </a:lnTo>
                    <a:lnTo>
                      <a:pt x="157" y="0"/>
                    </a:lnTo>
                    <a:close/>
                  </a:path>
                </a:pathLst>
              </a:custGeom>
              <a:solidFill>
                <a:srgbClr val="B3B0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03" name="Freeform 296"/>
              <p:cNvSpPr>
                <a:spLocks/>
              </p:cNvSpPr>
              <p:nvPr/>
            </p:nvSpPr>
            <p:spPr bwMode="auto">
              <a:xfrm>
                <a:off x="2720" y="3393"/>
                <a:ext cx="94" cy="29"/>
              </a:xfrm>
              <a:custGeom>
                <a:avLst/>
                <a:gdLst>
                  <a:gd name="T0" fmla="*/ 94 w 94"/>
                  <a:gd name="T1" fmla="*/ 9 h 29"/>
                  <a:gd name="T2" fmla="*/ 0 w 94"/>
                  <a:gd name="T3" fmla="*/ 0 h 29"/>
                  <a:gd name="T4" fmla="*/ 14 w 94"/>
                  <a:gd name="T5" fmla="*/ 29 h 29"/>
                  <a:gd name="T6" fmla="*/ 87 w 94"/>
                  <a:gd name="T7" fmla="*/ 26 h 29"/>
                  <a:gd name="T8" fmla="*/ 94 w 94"/>
                  <a:gd name="T9" fmla="*/ 9 h 29"/>
                  <a:gd name="T10" fmla="*/ 94 w 94"/>
                  <a:gd name="T11" fmla="*/ 9 h 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4"/>
                  <a:gd name="T19" fmla="*/ 0 h 29"/>
                  <a:gd name="T20" fmla="*/ 94 w 94"/>
                  <a:gd name="T21" fmla="*/ 29 h 2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4" h="29">
                    <a:moveTo>
                      <a:pt x="94" y="9"/>
                    </a:moveTo>
                    <a:lnTo>
                      <a:pt x="0" y="0"/>
                    </a:lnTo>
                    <a:lnTo>
                      <a:pt x="14" y="29"/>
                    </a:lnTo>
                    <a:lnTo>
                      <a:pt x="87" y="26"/>
                    </a:lnTo>
                    <a:lnTo>
                      <a:pt x="94" y="9"/>
                    </a:lnTo>
                    <a:close/>
                  </a:path>
                </a:pathLst>
              </a:custGeom>
              <a:solidFill>
                <a:srgbClr val="C2BF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04" name="Freeform 297"/>
              <p:cNvSpPr>
                <a:spLocks/>
              </p:cNvSpPr>
              <p:nvPr/>
            </p:nvSpPr>
            <p:spPr bwMode="auto">
              <a:xfrm>
                <a:off x="2814" y="3050"/>
                <a:ext cx="92" cy="128"/>
              </a:xfrm>
              <a:custGeom>
                <a:avLst/>
                <a:gdLst>
                  <a:gd name="T0" fmla="*/ 78 w 92"/>
                  <a:gd name="T1" fmla="*/ 22 h 128"/>
                  <a:gd name="T2" fmla="*/ 52 w 92"/>
                  <a:gd name="T3" fmla="*/ 15 h 128"/>
                  <a:gd name="T4" fmla="*/ 28 w 92"/>
                  <a:gd name="T5" fmla="*/ 21 h 128"/>
                  <a:gd name="T6" fmla="*/ 15 w 92"/>
                  <a:gd name="T7" fmla="*/ 43 h 128"/>
                  <a:gd name="T8" fmla="*/ 13 w 92"/>
                  <a:gd name="T9" fmla="*/ 128 h 128"/>
                  <a:gd name="T10" fmla="*/ 0 w 92"/>
                  <a:gd name="T11" fmla="*/ 126 h 128"/>
                  <a:gd name="T12" fmla="*/ 2 w 92"/>
                  <a:gd name="T13" fmla="*/ 52 h 128"/>
                  <a:gd name="T14" fmla="*/ 11 w 92"/>
                  <a:gd name="T15" fmla="*/ 24 h 128"/>
                  <a:gd name="T16" fmla="*/ 37 w 92"/>
                  <a:gd name="T17" fmla="*/ 2 h 128"/>
                  <a:gd name="T18" fmla="*/ 65 w 92"/>
                  <a:gd name="T19" fmla="*/ 0 h 128"/>
                  <a:gd name="T20" fmla="*/ 92 w 92"/>
                  <a:gd name="T21" fmla="*/ 21 h 128"/>
                  <a:gd name="T22" fmla="*/ 78 w 92"/>
                  <a:gd name="T23" fmla="*/ 22 h 128"/>
                  <a:gd name="T24" fmla="*/ 78 w 92"/>
                  <a:gd name="T25" fmla="*/ 22 h 1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2"/>
                  <a:gd name="T40" fmla="*/ 0 h 128"/>
                  <a:gd name="T41" fmla="*/ 92 w 92"/>
                  <a:gd name="T42" fmla="*/ 128 h 12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2" h="128">
                    <a:moveTo>
                      <a:pt x="78" y="22"/>
                    </a:moveTo>
                    <a:lnTo>
                      <a:pt x="52" y="15"/>
                    </a:lnTo>
                    <a:lnTo>
                      <a:pt x="28" y="21"/>
                    </a:lnTo>
                    <a:lnTo>
                      <a:pt x="15" y="43"/>
                    </a:lnTo>
                    <a:lnTo>
                      <a:pt x="13" y="128"/>
                    </a:lnTo>
                    <a:lnTo>
                      <a:pt x="0" y="126"/>
                    </a:lnTo>
                    <a:lnTo>
                      <a:pt x="2" y="52"/>
                    </a:lnTo>
                    <a:lnTo>
                      <a:pt x="11" y="24"/>
                    </a:lnTo>
                    <a:lnTo>
                      <a:pt x="37" y="2"/>
                    </a:lnTo>
                    <a:lnTo>
                      <a:pt x="65" y="0"/>
                    </a:lnTo>
                    <a:lnTo>
                      <a:pt x="92" y="21"/>
                    </a:lnTo>
                    <a:lnTo>
                      <a:pt x="78" y="22"/>
                    </a:lnTo>
                    <a:close/>
                  </a:path>
                </a:pathLst>
              </a:custGeom>
              <a:solidFill>
                <a:srgbClr val="B8B5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05" name="Freeform 298"/>
              <p:cNvSpPr>
                <a:spLocks/>
              </p:cNvSpPr>
              <p:nvPr/>
            </p:nvSpPr>
            <p:spPr bwMode="auto">
              <a:xfrm>
                <a:off x="3367" y="3515"/>
                <a:ext cx="57" cy="144"/>
              </a:xfrm>
              <a:custGeom>
                <a:avLst/>
                <a:gdLst>
                  <a:gd name="T0" fmla="*/ 0 w 57"/>
                  <a:gd name="T1" fmla="*/ 0 h 144"/>
                  <a:gd name="T2" fmla="*/ 0 w 57"/>
                  <a:gd name="T3" fmla="*/ 65 h 144"/>
                  <a:gd name="T4" fmla="*/ 0 w 57"/>
                  <a:gd name="T5" fmla="*/ 104 h 144"/>
                  <a:gd name="T6" fmla="*/ 22 w 57"/>
                  <a:gd name="T7" fmla="*/ 144 h 144"/>
                  <a:gd name="T8" fmla="*/ 57 w 57"/>
                  <a:gd name="T9" fmla="*/ 115 h 144"/>
                  <a:gd name="T10" fmla="*/ 57 w 57"/>
                  <a:gd name="T11" fmla="*/ 74 h 144"/>
                  <a:gd name="T12" fmla="*/ 43 w 57"/>
                  <a:gd name="T13" fmla="*/ 13 h 144"/>
                  <a:gd name="T14" fmla="*/ 0 w 57"/>
                  <a:gd name="T15" fmla="*/ 0 h 144"/>
                  <a:gd name="T16" fmla="*/ 0 w 57"/>
                  <a:gd name="T17" fmla="*/ 0 h 1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7"/>
                  <a:gd name="T28" fmla="*/ 0 h 144"/>
                  <a:gd name="T29" fmla="*/ 57 w 57"/>
                  <a:gd name="T30" fmla="*/ 144 h 1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7" h="144">
                    <a:moveTo>
                      <a:pt x="0" y="0"/>
                    </a:moveTo>
                    <a:lnTo>
                      <a:pt x="0" y="65"/>
                    </a:lnTo>
                    <a:lnTo>
                      <a:pt x="0" y="104"/>
                    </a:lnTo>
                    <a:lnTo>
                      <a:pt x="22" y="144"/>
                    </a:lnTo>
                    <a:lnTo>
                      <a:pt x="57" y="115"/>
                    </a:lnTo>
                    <a:lnTo>
                      <a:pt x="57" y="74"/>
                    </a:lnTo>
                    <a:lnTo>
                      <a:pt x="4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0AD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06" name="Freeform 299"/>
              <p:cNvSpPr>
                <a:spLocks/>
              </p:cNvSpPr>
              <p:nvPr/>
            </p:nvSpPr>
            <p:spPr bwMode="auto">
              <a:xfrm>
                <a:off x="3238" y="3422"/>
                <a:ext cx="151" cy="132"/>
              </a:xfrm>
              <a:custGeom>
                <a:avLst/>
                <a:gdLst>
                  <a:gd name="T0" fmla="*/ 131 w 151"/>
                  <a:gd name="T1" fmla="*/ 95 h 132"/>
                  <a:gd name="T2" fmla="*/ 107 w 151"/>
                  <a:gd name="T3" fmla="*/ 132 h 132"/>
                  <a:gd name="T4" fmla="*/ 87 w 151"/>
                  <a:gd name="T5" fmla="*/ 122 h 132"/>
                  <a:gd name="T6" fmla="*/ 87 w 151"/>
                  <a:gd name="T7" fmla="*/ 84 h 132"/>
                  <a:gd name="T8" fmla="*/ 101 w 151"/>
                  <a:gd name="T9" fmla="*/ 41 h 132"/>
                  <a:gd name="T10" fmla="*/ 22 w 151"/>
                  <a:gd name="T11" fmla="*/ 67 h 132"/>
                  <a:gd name="T12" fmla="*/ 0 w 151"/>
                  <a:gd name="T13" fmla="*/ 48 h 132"/>
                  <a:gd name="T14" fmla="*/ 27 w 151"/>
                  <a:gd name="T15" fmla="*/ 48 h 132"/>
                  <a:gd name="T16" fmla="*/ 131 w 151"/>
                  <a:gd name="T17" fmla="*/ 0 h 132"/>
                  <a:gd name="T18" fmla="*/ 142 w 151"/>
                  <a:gd name="T19" fmla="*/ 54 h 132"/>
                  <a:gd name="T20" fmla="*/ 151 w 151"/>
                  <a:gd name="T21" fmla="*/ 84 h 132"/>
                  <a:gd name="T22" fmla="*/ 131 w 151"/>
                  <a:gd name="T23" fmla="*/ 95 h 132"/>
                  <a:gd name="T24" fmla="*/ 131 w 151"/>
                  <a:gd name="T25" fmla="*/ 95 h 1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1"/>
                  <a:gd name="T40" fmla="*/ 0 h 132"/>
                  <a:gd name="T41" fmla="*/ 151 w 151"/>
                  <a:gd name="T42" fmla="*/ 132 h 1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1" h="132">
                    <a:moveTo>
                      <a:pt x="131" y="95"/>
                    </a:moveTo>
                    <a:lnTo>
                      <a:pt x="107" y="132"/>
                    </a:lnTo>
                    <a:lnTo>
                      <a:pt x="87" y="122"/>
                    </a:lnTo>
                    <a:lnTo>
                      <a:pt x="87" y="84"/>
                    </a:lnTo>
                    <a:lnTo>
                      <a:pt x="101" y="41"/>
                    </a:lnTo>
                    <a:lnTo>
                      <a:pt x="22" y="67"/>
                    </a:lnTo>
                    <a:lnTo>
                      <a:pt x="0" y="48"/>
                    </a:lnTo>
                    <a:lnTo>
                      <a:pt x="27" y="48"/>
                    </a:lnTo>
                    <a:lnTo>
                      <a:pt x="131" y="0"/>
                    </a:lnTo>
                    <a:lnTo>
                      <a:pt x="142" y="54"/>
                    </a:lnTo>
                    <a:lnTo>
                      <a:pt x="151" y="84"/>
                    </a:lnTo>
                    <a:lnTo>
                      <a:pt x="131" y="95"/>
                    </a:lnTo>
                    <a:close/>
                  </a:path>
                </a:pathLst>
              </a:custGeom>
              <a:solidFill>
                <a:srgbClr val="D9D6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07" name="Freeform 300"/>
              <p:cNvSpPr>
                <a:spLocks/>
              </p:cNvSpPr>
              <p:nvPr/>
            </p:nvSpPr>
            <p:spPr bwMode="auto">
              <a:xfrm>
                <a:off x="3430" y="3269"/>
                <a:ext cx="167" cy="140"/>
              </a:xfrm>
              <a:custGeom>
                <a:avLst/>
                <a:gdLst>
                  <a:gd name="T0" fmla="*/ 22 w 167"/>
                  <a:gd name="T1" fmla="*/ 0 h 140"/>
                  <a:gd name="T2" fmla="*/ 107 w 167"/>
                  <a:gd name="T3" fmla="*/ 59 h 140"/>
                  <a:gd name="T4" fmla="*/ 167 w 167"/>
                  <a:gd name="T5" fmla="*/ 131 h 140"/>
                  <a:gd name="T6" fmla="*/ 128 w 167"/>
                  <a:gd name="T7" fmla="*/ 140 h 140"/>
                  <a:gd name="T8" fmla="*/ 80 w 167"/>
                  <a:gd name="T9" fmla="*/ 127 h 140"/>
                  <a:gd name="T10" fmla="*/ 20 w 167"/>
                  <a:gd name="T11" fmla="*/ 111 h 140"/>
                  <a:gd name="T12" fmla="*/ 0 w 167"/>
                  <a:gd name="T13" fmla="*/ 57 h 140"/>
                  <a:gd name="T14" fmla="*/ 4 w 167"/>
                  <a:gd name="T15" fmla="*/ 11 h 140"/>
                  <a:gd name="T16" fmla="*/ 22 w 167"/>
                  <a:gd name="T17" fmla="*/ 0 h 140"/>
                  <a:gd name="T18" fmla="*/ 22 w 167"/>
                  <a:gd name="T19" fmla="*/ 0 h 1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7"/>
                  <a:gd name="T31" fmla="*/ 0 h 140"/>
                  <a:gd name="T32" fmla="*/ 167 w 167"/>
                  <a:gd name="T33" fmla="*/ 140 h 1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7" h="140">
                    <a:moveTo>
                      <a:pt x="22" y="0"/>
                    </a:moveTo>
                    <a:lnTo>
                      <a:pt x="107" y="59"/>
                    </a:lnTo>
                    <a:lnTo>
                      <a:pt x="167" y="131"/>
                    </a:lnTo>
                    <a:lnTo>
                      <a:pt x="128" y="140"/>
                    </a:lnTo>
                    <a:lnTo>
                      <a:pt x="80" y="127"/>
                    </a:lnTo>
                    <a:lnTo>
                      <a:pt x="20" y="111"/>
                    </a:lnTo>
                    <a:lnTo>
                      <a:pt x="0" y="57"/>
                    </a:lnTo>
                    <a:lnTo>
                      <a:pt x="4" y="1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CFCC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08" name="Freeform 301"/>
              <p:cNvSpPr>
                <a:spLocks/>
              </p:cNvSpPr>
              <p:nvPr/>
            </p:nvSpPr>
            <p:spPr bwMode="auto">
              <a:xfrm>
                <a:off x="3456" y="3402"/>
                <a:ext cx="266" cy="239"/>
              </a:xfrm>
              <a:custGeom>
                <a:avLst/>
                <a:gdLst>
                  <a:gd name="T0" fmla="*/ 26 w 266"/>
                  <a:gd name="T1" fmla="*/ 33 h 239"/>
                  <a:gd name="T2" fmla="*/ 33 w 266"/>
                  <a:gd name="T3" fmla="*/ 46 h 239"/>
                  <a:gd name="T4" fmla="*/ 67 w 266"/>
                  <a:gd name="T5" fmla="*/ 63 h 239"/>
                  <a:gd name="T6" fmla="*/ 35 w 266"/>
                  <a:gd name="T7" fmla="*/ 78 h 239"/>
                  <a:gd name="T8" fmla="*/ 0 w 266"/>
                  <a:gd name="T9" fmla="*/ 83 h 239"/>
                  <a:gd name="T10" fmla="*/ 0 w 266"/>
                  <a:gd name="T11" fmla="*/ 148 h 239"/>
                  <a:gd name="T12" fmla="*/ 31 w 266"/>
                  <a:gd name="T13" fmla="*/ 194 h 239"/>
                  <a:gd name="T14" fmla="*/ 72 w 266"/>
                  <a:gd name="T15" fmla="*/ 239 h 239"/>
                  <a:gd name="T16" fmla="*/ 157 w 266"/>
                  <a:gd name="T17" fmla="*/ 211 h 239"/>
                  <a:gd name="T18" fmla="*/ 183 w 266"/>
                  <a:gd name="T19" fmla="*/ 144 h 239"/>
                  <a:gd name="T20" fmla="*/ 187 w 266"/>
                  <a:gd name="T21" fmla="*/ 96 h 239"/>
                  <a:gd name="T22" fmla="*/ 266 w 266"/>
                  <a:gd name="T23" fmla="*/ 70 h 239"/>
                  <a:gd name="T24" fmla="*/ 203 w 266"/>
                  <a:gd name="T25" fmla="*/ 30 h 239"/>
                  <a:gd name="T26" fmla="*/ 144 w 266"/>
                  <a:gd name="T27" fmla="*/ 0 h 239"/>
                  <a:gd name="T28" fmla="*/ 100 w 266"/>
                  <a:gd name="T29" fmla="*/ 17 h 239"/>
                  <a:gd name="T30" fmla="*/ 48 w 266"/>
                  <a:gd name="T31" fmla="*/ 26 h 239"/>
                  <a:gd name="T32" fmla="*/ 26 w 266"/>
                  <a:gd name="T33" fmla="*/ 33 h 239"/>
                  <a:gd name="T34" fmla="*/ 26 w 266"/>
                  <a:gd name="T35" fmla="*/ 33 h 2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66"/>
                  <a:gd name="T55" fmla="*/ 0 h 239"/>
                  <a:gd name="T56" fmla="*/ 266 w 266"/>
                  <a:gd name="T57" fmla="*/ 239 h 2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66" h="239">
                    <a:moveTo>
                      <a:pt x="26" y="33"/>
                    </a:moveTo>
                    <a:lnTo>
                      <a:pt x="33" y="46"/>
                    </a:lnTo>
                    <a:lnTo>
                      <a:pt x="67" y="63"/>
                    </a:lnTo>
                    <a:lnTo>
                      <a:pt x="35" y="78"/>
                    </a:lnTo>
                    <a:lnTo>
                      <a:pt x="0" y="83"/>
                    </a:lnTo>
                    <a:lnTo>
                      <a:pt x="0" y="148"/>
                    </a:lnTo>
                    <a:lnTo>
                      <a:pt x="31" y="194"/>
                    </a:lnTo>
                    <a:lnTo>
                      <a:pt x="72" y="239"/>
                    </a:lnTo>
                    <a:lnTo>
                      <a:pt x="157" y="211"/>
                    </a:lnTo>
                    <a:lnTo>
                      <a:pt x="183" y="144"/>
                    </a:lnTo>
                    <a:lnTo>
                      <a:pt x="187" y="96"/>
                    </a:lnTo>
                    <a:lnTo>
                      <a:pt x="266" y="70"/>
                    </a:lnTo>
                    <a:lnTo>
                      <a:pt x="203" y="30"/>
                    </a:lnTo>
                    <a:lnTo>
                      <a:pt x="144" y="0"/>
                    </a:lnTo>
                    <a:lnTo>
                      <a:pt x="100" y="17"/>
                    </a:lnTo>
                    <a:lnTo>
                      <a:pt x="48" y="26"/>
                    </a:lnTo>
                    <a:lnTo>
                      <a:pt x="26" y="33"/>
                    </a:lnTo>
                    <a:close/>
                  </a:path>
                </a:pathLst>
              </a:custGeom>
              <a:solidFill>
                <a:srgbClr val="D6C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09" name="Freeform 302"/>
              <p:cNvSpPr>
                <a:spLocks/>
              </p:cNvSpPr>
              <p:nvPr/>
            </p:nvSpPr>
            <p:spPr bwMode="auto">
              <a:xfrm>
                <a:off x="3487" y="3350"/>
                <a:ext cx="135" cy="93"/>
              </a:xfrm>
              <a:custGeom>
                <a:avLst/>
                <a:gdLst>
                  <a:gd name="T0" fmla="*/ 0 w 135"/>
                  <a:gd name="T1" fmla="*/ 6 h 93"/>
                  <a:gd name="T2" fmla="*/ 24 w 135"/>
                  <a:gd name="T3" fmla="*/ 63 h 93"/>
                  <a:gd name="T4" fmla="*/ 76 w 135"/>
                  <a:gd name="T5" fmla="*/ 93 h 93"/>
                  <a:gd name="T6" fmla="*/ 135 w 135"/>
                  <a:gd name="T7" fmla="*/ 65 h 93"/>
                  <a:gd name="T8" fmla="*/ 74 w 135"/>
                  <a:gd name="T9" fmla="*/ 17 h 93"/>
                  <a:gd name="T10" fmla="*/ 32 w 135"/>
                  <a:gd name="T11" fmla="*/ 0 h 93"/>
                  <a:gd name="T12" fmla="*/ 0 w 135"/>
                  <a:gd name="T13" fmla="*/ 6 h 93"/>
                  <a:gd name="T14" fmla="*/ 0 w 135"/>
                  <a:gd name="T15" fmla="*/ 6 h 9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5"/>
                  <a:gd name="T25" fmla="*/ 0 h 93"/>
                  <a:gd name="T26" fmla="*/ 135 w 135"/>
                  <a:gd name="T27" fmla="*/ 93 h 9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5" h="93">
                    <a:moveTo>
                      <a:pt x="0" y="6"/>
                    </a:moveTo>
                    <a:lnTo>
                      <a:pt x="24" y="63"/>
                    </a:lnTo>
                    <a:lnTo>
                      <a:pt x="76" y="93"/>
                    </a:lnTo>
                    <a:lnTo>
                      <a:pt x="135" y="65"/>
                    </a:lnTo>
                    <a:lnTo>
                      <a:pt x="74" y="17"/>
                    </a:lnTo>
                    <a:lnTo>
                      <a:pt x="32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C7C9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10" name="Freeform 303"/>
              <p:cNvSpPr>
                <a:spLocks/>
              </p:cNvSpPr>
              <p:nvPr/>
            </p:nvSpPr>
            <p:spPr bwMode="auto">
              <a:xfrm>
                <a:off x="3471" y="3533"/>
                <a:ext cx="118" cy="97"/>
              </a:xfrm>
              <a:custGeom>
                <a:avLst/>
                <a:gdLst>
                  <a:gd name="T0" fmla="*/ 3 w 118"/>
                  <a:gd name="T1" fmla="*/ 0 h 97"/>
                  <a:gd name="T2" fmla="*/ 39 w 118"/>
                  <a:gd name="T3" fmla="*/ 21 h 97"/>
                  <a:gd name="T4" fmla="*/ 118 w 118"/>
                  <a:gd name="T5" fmla="*/ 36 h 97"/>
                  <a:gd name="T6" fmla="*/ 96 w 118"/>
                  <a:gd name="T7" fmla="*/ 52 h 97"/>
                  <a:gd name="T8" fmla="*/ 57 w 118"/>
                  <a:gd name="T9" fmla="*/ 54 h 97"/>
                  <a:gd name="T10" fmla="*/ 68 w 118"/>
                  <a:gd name="T11" fmla="*/ 73 h 97"/>
                  <a:gd name="T12" fmla="*/ 48 w 118"/>
                  <a:gd name="T13" fmla="*/ 97 h 97"/>
                  <a:gd name="T14" fmla="*/ 0 w 118"/>
                  <a:gd name="T15" fmla="*/ 97 h 97"/>
                  <a:gd name="T16" fmla="*/ 3 w 118"/>
                  <a:gd name="T17" fmla="*/ 0 h 97"/>
                  <a:gd name="T18" fmla="*/ 3 w 118"/>
                  <a:gd name="T19" fmla="*/ 0 h 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8"/>
                  <a:gd name="T31" fmla="*/ 0 h 97"/>
                  <a:gd name="T32" fmla="*/ 118 w 118"/>
                  <a:gd name="T33" fmla="*/ 97 h 9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8" h="97">
                    <a:moveTo>
                      <a:pt x="3" y="0"/>
                    </a:moveTo>
                    <a:lnTo>
                      <a:pt x="39" y="21"/>
                    </a:lnTo>
                    <a:lnTo>
                      <a:pt x="118" y="36"/>
                    </a:lnTo>
                    <a:lnTo>
                      <a:pt x="96" y="52"/>
                    </a:lnTo>
                    <a:lnTo>
                      <a:pt x="57" y="54"/>
                    </a:lnTo>
                    <a:lnTo>
                      <a:pt x="68" y="73"/>
                    </a:lnTo>
                    <a:lnTo>
                      <a:pt x="48" y="97"/>
                    </a:lnTo>
                    <a:lnTo>
                      <a:pt x="0" y="9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B5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11" name="Freeform 304"/>
              <p:cNvSpPr>
                <a:spLocks/>
              </p:cNvSpPr>
              <p:nvPr/>
            </p:nvSpPr>
            <p:spPr bwMode="auto">
              <a:xfrm>
                <a:off x="3645" y="3641"/>
                <a:ext cx="120" cy="140"/>
              </a:xfrm>
              <a:custGeom>
                <a:avLst/>
                <a:gdLst>
                  <a:gd name="T0" fmla="*/ 109 w 120"/>
                  <a:gd name="T1" fmla="*/ 0 h 140"/>
                  <a:gd name="T2" fmla="*/ 120 w 120"/>
                  <a:gd name="T3" fmla="*/ 55 h 140"/>
                  <a:gd name="T4" fmla="*/ 118 w 120"/>
                  <a:gd name="T5" fmla="*/ 140 h 140"/>
                  <a:gd name="T6" fmla="*/ 7 w 120"/>
                  <a:gd name="T7" fmla="*/ 118 h 140"/>
                  <a:gd name="T8" fmla="*/ 0 w 120"/>
                  <a:gd name="T9" fmla="*/ 35 h 140"/>
                  <a:gd name="T10" fmla="*/ 31 w 120"/>
                  <a:gd name="T11" fmla="*/ 9 h 140"/>
                  <a:gd name="T12" fmla="*/ 109 w 120"/>
                  <a:gd name="T13" fmla="*/ 0 h 140"/>
                  <a:gd name="T14" fmla="*/ 109 w 120"/>
                  <a:gd name="T15" fmla="*/ 0 h 14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0"/>
                  <a:gd name="T25" fmla="*/ 0 h 140"/>
                  <a:gd name="T26" fmla="*/ 120 w 120"/>
                  <a:gd name="T27" fmla="*/ 140 h 14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0" h="140">
                    <a:moveTo>
                      <a:pt x="109" y="0"/>
                    </a:moveTo>
                    <a:lnTo>
                      <a:pt x="120" y="55"/>
                    </a:lnTo>
                    <a:lnTo>
                      <a:pt x="118" y="140"/>
                    </a:lnTo>
                    <a:lnTo>
                      <a:pt x="7" y="118"/>
                    </a:lnTo>
                    <a:lnTo>
                      <a:pt x="0" y="35"/>
                    </a:lnTo>
                    <a:lnTo>
                      <a:pt x="31" y="9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B8B3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12" name="Freeform 305"/>
              <p:cNvSpPr>
                <a:spLocks/>
              </p:cNvSpPr>
              <p:nvPr/>
            </p:nvSpPr>
            <p:spPr bwMode="auto">
              <a:xfrm>
                <a:off x="3491" y="3461"/>
                <a:ext cx="259" cy="235"/>
              </a:xfrm>
              <a:custGeom>
                <a:avLst/>
                <a:gdLst>
                  <a:gd name="T0" fmla="*/ 93 w 259"/>
                  <a:gd name="T1" fmla="*/ 8 h 235"/>
                  <a:gd name="T2" fmla="*/ 85 w 259"/>
                  <a:gd name="T3" fmla="*/ 33 h 235"/>
                  <a:gd name="T4" fmla="*/ 120 w 259"/>
                  <a:gd name="T5" fmla="*/ 48 h 235"/>
                  <a:gd name="T6" fmla="*/ 109 w 259"/>
                  <a:gd name="T7" fmla="*/ 67 h 235"/>
                  <a:gd name="T8" fmla="*/ 35 w 259"/>
                  <a:gd name="T9" fmla="*/ 82 h 235"/>
                  <a:gd name="T10" fmla="*/ 139 w 259"/>
                  <a:gd name="T11" fmla="*/ 91 h 235"/>
                  <a:gd name="T12" fmla="*/ 118 w 259"/>
                  <a:gd name="T13" fmla="*/ 111 h 235"/>
                  <a:gd name="T14" fmla="*/ 109 w 259"/>
                  <a:gd name="T15" fmla="*/ 143 h 235"/>
                  <a:gd name="T16" fmla="*/ 39 w 259"/>
                  <a:gd name="T17" fmla="*/ 159 h 235"/>
                  <a:gd name="T18" fmla="*/ 0 w 259"/>
                  <a:gd name="T19" fmla="*/ 165 h 235"/>
                  <a:gd name="T20" fmla="*/ 2 w 259"/>
                  <a:gd name="T21" fmla="*/ 233 h 235"/>
                  <a:gd name="T22" fmla="*/ 126 w 259"/>
                  <a:gd name="T23" fmla="*/ 235 h 235"/>
                  <a:gd name="T24" fmla="*/ 215 w 259"/>
                  <a:gd name="T25" fmla="*/ 189 h 235"/>
                  <a:gd name="T26" fmla="*/ 259 w 259"/>
                  <a:gd name="T27" fmla="*/ 174 h 235"/>
                  <a:gd name="T28" fmla="*/ 202 w 259"/>
                  <a:gd name="T29" fmla="*/ 113 h 235"/>
                  <a:gd name="T30" fmla="*/ 161 w 259"/>
                  <a:gd name="T31" fmla="*/ 50 h 235"/>
                  <a:gd name="T32" fmla="*/ 98 w 259"/>
                  <a:gd name="T33" fmla="*/ 0 h 235"/>
                  <a:gd name="T34" fmla="*/ 93 w 259"/>
                  <a:gd name="T35" fmla="*/ 8 h 235"/>
                  <a:gd name="T36" fmla="*/ 93 w 259"/>
                  <a:gd name="T37" fmla="*/ 8 h 23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59"/>
                  <a:gd name="T58" fmla="*/ 0 h 235"/>
                  <a:gd name="T59" fmla="*/ 259 w 259"/>
                  <a:gd name="T60" fmla="*/ 235 h 23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59" h="235">
                    <a:moveTo>
                      <a:pt x="93" y="8"/>
                    </a:moveTo>
                    <a:lnTo>
                      <a:pt x="85" y="33"/>
                    </a:lnTo>
                    <a:lnTo>
                      <a:pt x="120" y="48"/>
                    </a:lnTo>
                    <a:lnTo>
                      <a:pt x="109" y="67"/>
                    </a:lnTo>
                    <a:lnTo>
                      <a:pt x="35" y="82"/>
                    </a:lnTo>
                    <a:lnTo>
                      <a:pt x="139" y="91"/>
                    </a:lnTo>
                    <a:lnTo>
                      <a:pt x="118" y="111"/>
                    </a:lnTo>
                    <a:lnTo>
                      <a:pt x="109" y="143"/>
                    </a:lnTo>
                    <a:lnTo>
                      <a:pt x="39" y="159"/>
                    </a:lnTo>
                    <a:lnTo>
                      <a:pt x="0" y="165"/>
                    </a:lnTo>
                    <a:lnTo>
                      <a:pt x="2" y="233"/>
                    </a:lnTo>
                    <a:lnTo>
                      <a:pt x="126" y="235"/>
                    </a:lnTo>
                    <a:lnTo>
                      <a:pt x="215" y="189"/>
                    </a:lnTo>
                    <a:lnTo>
                      <a:pt x="259" y="174"/>
                    </a:lnTo>
                    <a:lnTo>
                      <a:pt x="202" y="113"/>
                    </a:lnTo>
                    <a:lnTo>
                      <a:pt x="161" y="50"/>
                    </a:lnTo>
                    <a:lnTo>
                      <a:pt x="98" y="0"/>
                    </a:lnTo>
                    <a:lnTo>
                      <a:pt x="93" y="8"/>
                    </a:lnTo>
                    <a:close/>
                  </a:path>
                </a:pathLst>
              </a:custGeom>
              <a:solidFill>
                <a:srgbClr val="ABB5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13" name="Freeform 306"/>
              <p:cNvSpPr>
                <a:spLocks/>
              </p:cNvSpPr>
              <p:nvPr/>
            </p:nvSpPr>
            <p:spPr bwMode="auto">
              <a:xfrm>
                <a:off x="3500" y="3548"/>
                <a:ext cx="313" cy="450"/>
              </a:xfrm>
              <a:custGeom>
                <a:avLst/>
                <a:gdLst>
                  <a:gd name="T0" fmla="*/ 169 w 313"/>
                  <a:gd name="T1" fmla="*/ 21 h 450"/>
                  <a:gd name="T2" fmla="*/ 109 w 313"/>
                  <a:gd name="T3" fmla="*/ 21 h 450"/>
                  <a:gd name="T4" fmla="*/ 80 w 313"/>
                  <a:gd name="T5" fmla="*/ 21 h 450"/>
                  <a:gd name="T6" fmla="*/ 58 w 313"/>
                  <a:gd name="T7" fmla="*/ 41 h 450"/>
                  <a:gd name="T8" fmla="*/ 176 w 313"/>
                  <a:gd name="T9" fmla="*/ 45 h 450"/>
                  <a:gd name="T10" fmla="*/ 150 w 313"/>
                  <a:gd name="T11" fmla="*/ 50 h 450"/>
                  <a:gd name="T12" fmla="*/ 171 w 313"/>
                  <a:gd name="T13" fmla="*/ 56 h 450"/>
                  <a:gd name="T14" fmla="*/ 146 w 313"/>
                  <a:gd name="T15" fmla="*/ 67 h 450"/>
                  <a:gd name="T16" fmla="*/ 143 w 313"/>
                  <a:gd name="T17" fmla="*/ 83 h 450"/>
                  <a:gd name="T18" fmla="*/ 202 w 313"/>
                  <a:gd name="T19" fmla="*/ 83 h 450"/>
                  <a:gd name="T20" fmla="*/ 222 w 313"/>
                  <a:gd name="T21" fmla="*/ 87 h 450"/>
                  <a:gd name="T22" fmla="*/ 182 w 313"/>
                  <a:gd name="T23" fmla="*/ 95 h 450"/>
                  <a:gd name="T24" fmla="*/ 97 w 313"/>
                  <a:gd name="T25" fmla="*/ 124 h 450"/>
                  <a:gd name="T26" fmla="*/ 80 w 313"/>
                  <a:gd name="T27" fmla="*/ 120 h 450"/>
                  <a:gd name="T28" fmla="*/ 89 w 313"/>
                  <a:gd name="T29" fmla="*/ 89 h 450"/>
                  <a:gd name="T30" fmla="*/ 17 w 313"/>
                  <a:gd name="T31" fmla="*/ 104 h 450"/>
                  <a:gd name="T32" fmla="*/ 0 w 313"/>
                  <a:gd name="T33" fmla="*/ 163 h 450"/>
                  <a:gd name="T34" fmla="*/ 0 w 313"/>
                  <a:gd name="T35" fmla="*/ 331 h 450"/>
                  <a:gd name="T36" fmla="*/ 26 w 313"/>
                  <a:gd name="T37" fmla="*/ 413 h 450"/>
                  <a:gd name="T38" fmla="*/ 97 w 313"/>
                  <a:gd name="T39" fmla="*/ 450 h 450"/>
                  <a:gd name="T40" fmla="*/ 154 w 313"/>
                  <a:gd name="T41" fmla="*/ 437 h 450"/>
                  <a:gd name="T42" fmla="*/ 196 w 313"/>
                  <a:gd name="T43" fmla="*/ 443 h 450"/>
                  <a:gd name="T44" fmla="*/ 235 w 313"/>
                  <a:gd name="T45" fmla="*/ 446 h 450"/>
                  <a:gd name="T46" fmla="*/ 313 w 313"/>
                  <a:gd name="T47" fmla="*/ 446 h 450"/>
                  <a:gd name="T48" fmla="*/ 276 w 313"/>
                  <a:gd name="T49" fmla="*/ 428 h 450"/>
                  <a:gd name="T50" fmla="*/ 267 w 313"/>
                  <a:gd name="T51" fmla="*/ 204 h 450"/>
                  <a:gd name="T52" fmla="*/ 222 w 313"/>
                  <a:gd name="T53" fmla="*/ 204 h 450"/>
                  <a:gd name="T54" fmla="*/ 193 w 313"/>
                  <a:gd name="T55" fmla="*/ 183 h 450"/>
                  <a:gd name="T56" fmla="*/ 224 w 313"/>
                  <a:gd name="T57" fmla="*/ 176 h 450"/>
                  <a:gd name="T58" fmla="*/ 206 w 313"/>
                  <a:gd name="T59" fmla="*/ 165 h 450"/>
                  <a:gd name="T60" fmla="*/ 165 w 313"/>
                  <a:gd name="T61" fmla="*/ 146 h 450"/>
                  <a:gd name="T62" fmla="*/ 172 w 313"/>
                  <a:gd name="T63" fmla="*/ 135 h 450"/>
                  <a:gd name="T64" fmla="*/ 217 w 313"/>
                  <a:gd name="T65" fmla="*/ 137 h 450"/>
                  <a:gd name="T66" fmla="*/ 224 w 313"/>
                  <a:gd name="T67" fmla="*/ 130 h 450"/>
                  <a:gd name="T68" fmla="*/ 180 w 313"/>
                  <a:gd name="T69" fmla="*/ 128 h 450"/>
                  <a:gd name="T70" fmla="*/ 182 w 313"/>
                  <a:gd name="T71" fmla="*/ 120 h 450"/>
                  <a:gd name="T72" fmla="*/ 239 w 313"/>
                  <a:gd name="T73" fmla="*/ 122 h 450"/>
                  <a:gd name="T74" fmla="*/ 237 w 313"/>
                  <a:gd name="T75" fmla="*/ 141 h 450"/>
                  <a:gd name="T76" fmla="*/ 224 w 313"/>
                  <a:gd name="T77" fmla="*/ 167 h 450"/>
                  <a:gd name="T78" fmla="*/ 250 w 313"/>
                  <a:gd name="T79" fmla="*/ 161 h 450"/>
                  <a:gd name="T80" fmla="*/ 261 w 313"/>
                  <a:gd name="T81" fmla="*/ 132 h 450"/>
                  <a:gd name="T82" fmla="*/ 256 w 313"/>
                  <a:gd name="T83" fmla="*/ 37 h 450"/>
                  <a:gd name="T84" fmla="*/ 250 w 313"/>
                  <a:gd name="T85" fmla="*/ 0 h 450"/>
                  <a:gd name="T86" fmla="*/ 169 w 313"/>
                  <a:gd name="T87" fmla="*/ 21 h 450"/>
                  <a:gd name="T88" fmla="*/ 169 w 313"/>
                  <a:gd name="T89" fmla="*/ 21 h 45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13"/>
                  <a:gd name="T136" fmla="*/ 0 h 450"/>
                  <a:gd name="T137" fmla="*/ 313 w 313"/>
                  <a:gd name="T138" fmla="*/ 450 h 45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13" h="450">
                    <a:moveTo>
                      <a:pt x="169" y="21"/>
                    </a:moveTo>
                    <a:lnTo>
                      <a:pt x="109" y="21"/>
                    </a:lnTo>
                    <a:lnTo>
                      <a:pt x="80" y="21"/>
                    </a:lnTo>
                    <a:lnTo>
                      <a:pt x="58" y="41"/>
                    </a:lnTo>
                    <a:lnTo>
                      <a:pt x="176" y="45"/>
                    </a:lnTo>
                    <a:lnTo>
                      <a:pt x="150" y="50"/>
                    </a:lnTo>
                    <a:lnTo>
                      <a:pt x="171" y="56"/>
                    </a:lnTo>
                    <a:lnTo>
                      <a:pt x="146" y="67"/>
                    </a:lnTo>
                    <a:lnTo>
                      <a:pt x="143" y="83"/>
                    </a:lnTo>
                    <a:lnTo>
                      <a:pt x="202" y="83"/>
                    </a:lnTo>
                    <a:lnTo>
                      <a:pt x="222" y="87"/>
                    </a:lnTo>
                    <a:lnTo>
                      <a:pt x="182" y="95"/>
                    </a:lnTo>
                    <a:lnTo>
                      <a:pt x="97" y="124"/>
                    </a:lnTo>
                    <a:lnTo>
                      <a:pt x="80" y="120"/>
                    </a:lnTo>
                    <a:lnTo>
                      <a:pt x="89" y="89"/>
                    </a:lnTo>
                    <a:lnTo>
                      <a:pt x="17" y="104"/>
                    </a:lnTo>
                    <a:lnTo>
                      <a:pt x="0" y="163"/>
                    </a:lnTo>
                    <a:lnTo>
                      <a:pt x="0" y="331"/>
                    </a:lnTo>
                    <a:lnTo>
                      <a:pt x="26" y="413"/>
                    </a:lnTo>
                    <a:lnTo>
                      <a:pt x="97" y="450"/>
                    </a:lnTo>
                    <a:lnTo>
                      <a:pt x="154" y="437"/>
                    </a:lnTo>
                    <a:lnTo>
                      <a:pt x="196" y="443"/>
                    </a:lnTo>
                    <a:lnTo>
                      <a:pt x="235" y="446"/>
                    </a:lnTo>
                    <a:lnTo>
                      <a:pt x="313" y="446"/>
                    </a:lnTo>
                    <a:lnTo>
                      <a:pt x="276" y="428"/>
                    </a:lnTo>
                    <a:lnTo>
                      <a:pt x="267" y="204"/>
                    </a:lnTo>
                    <a:lnTo>
                      <a:pt x="222" y="204"/>
                    </a:lnTo>
                    <a:lnTo>
                      <a:pt x="193" y="183"/>
                    </a:lnTo>
                    <a:lnTo>
                      <a:pt x="224" y="176"/>
                    </a:lnTo>
                    <a:lnTo>
                      <a:pt x="206" y="165"/>
                    </a:lnTo>
                    <a:lnTo>
                      <a:pt x="165" y="146"/>
                    </a:lnTo>
                    <a:lnTo>
                      <a:pt x="172" y="135"/>
                    </a:lnTo>
                    <a:lnTo>
                      <a:pt x="217" y="137"/>
                    </a:lnTo>
                    <a:lnTo>
                      <a:pt x="224" y="130"/>
                    </a:lnTo>
                    <a:lnTo>
                      <a:pt x="180" y="128"/>
                    </a:lnTo>
                    <a:lnTo>
                      <a:pt x="182" y="120"/>
                    </a:lnTo>
                    <a:lnTo>
                      <a:pt x="239" y="122"/>
                    </a:lnTo>
                    <a:lnTo>
                      <a:pt x="237" y="141"/>
                    </a:lnTo>
                    <a:lnTo>
                      <a:pt x="224" y="167"/>
                    </a:lnTo>
                    <a:lnTo>
                      <a:pt x="250" y="161"/>
                    </a:lnTo>
                    <a:lnTo>
                      <a:pt x="261" y="132"/>
                    </a:lnTo>
                    <a:lnTo>
                      <a:pt x="256" y="37"/>
                    </a:lnTo>
                    <a:lnTo>
                      <a:pt x="250" y="0"/>
                    </a:lnTo>
                    <a:lnTo>
                      <a:pt x="169" y="21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14" name="Freeform 307"/>
              <p:cNvSpPr>
                <a:spLocks/>
              </p:cNvSpPr>
              <p:nvPr/>
            </p:nvSpPr>
            <p:spPr bwMode="auto">
              <a:xfrm>
                <a:off x="3452" y="3448"/>
                <a:ext cx="111" cy="52"/>
              </a:xfrm>
              <a:custGeom>
                <a:avLst/>
                <a:gdLst>
                  <a:gd name="T0" fmla="*/ 0 w 111"/>
                  <a:gd name="T1" fmla="*/ 0 h 52"/>
                  <a:gd name="T2" fmla="*/ 35 w 111"/>
                  <a:gd name="T3" fmla="*/ 8 h 52"/>
                  <a:gd name="T4" fmla="*/ 48 w 111"/>
                  <a:gd name="T5" fmla="*/ 24 h 52"/>
                  <a:gd name="T6" fmla="*/ 82 w 111"/>
                  <a:gd name="T7" fmla="*/ 24 h 52"/>
                  <a:gd name="T8" fmla="*/ 111 w 111"/>
                  <a:gd name="T9" fmla="*/ 52 h 52"/>
                  <a:gd name="T10" fmla="*/ 39 w 111"/>
                  <a:gd name="T11" fmla="*/ 46 h 52"/>
                  <a:gd name="T12" fmla="*/ 30 w 111"/>
                  <a:gd name="T13" fmla="*/ 34 h 52"/>
                  <a:gd name="T14" fmla="*/ 0 w 111"/>
                  <a:gd name="T15" fmla="*/ 13 h 52"/>
                  <a:gd name="T16" fmla="*/ 0 w 111"/>
                  <a:gd name="T17" fmla="*/ 0 h 52"/>
                  <a:gd name="T18" fmla="*/ 0 w 111"/>
                  <a:gd name="T19" fmla="*/ 0 h 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1"/>
                  <a:gd name="T31" fmla="*/ 0 h 52"/>
                  <a:gd name="T32" fmla="*/ 111 w 111"/>
                  <a:gd name="T33" fmla="*/ 52 h 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1" h="52">
                    <a:moveTo>
                      <a:pt x="0" y="0"/>
                    </a:moveTo>
                    <a:lnTo>
                      <a:pt x="35" y="8"/>
                    </a:lnTo>
                    <a:lnTo>
                      <a:pt x="48" y="24"/>
                    </a:lnTo>
                    <a:lnTo>
                      <a:pt x="82" y="24"/>
                    </a:lnTo>
                    <a:lnTo>
                      <a:pt x="111" y="52"/>
                    </a:lnTo>
                    <a:lnTo>
                      <a:pt x="39" y="46"/>
                    </a:lnTo>
                    <a:lnTo>
                      <a:pt x="30" y="34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7AD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15" name="Freeform 308"/>
              <p:cNvSpPr>
                <a:spLocks/>
              </p:cNvSpPr>
              <p:nvPr/>
            </p:nvSpPr>
            <p:spPr bwMode="auto">
              <a:xfrm>
                <a:off x="3402" y="3245"/>
                <a:ext cx="304" cy="231"/>
              </a:xfrm>
              <a:custGeom>
                <a:avLst/>
                <a:gdLst>
                  <a:gd name="T0" fmla="*/ 30 w 304"/>
                  <a:gd name="T1" fmla="*/ 133 h 231"/>
                  <a:gd name="T2" fmla="*/ 74 w 304"/>
                  <a:gd name="T3" fmla="*/ 122 h 231"/>
                  <a:gd name="T4" fmla="*/ 87 w 304"/>
                  <a:gd name="T5" fmla="*/ 133 h 231"/>
                  <a:gd name="T6" fmla="*/ 91 w 304"/>
                  <a:gd name="T7" fmla="*/ 159 h 231"/>
                  <a:gd name="T8" fmla="*/ 115 w 304"/>
                  <a:gd name="T9" fmla="*/ 168 h 231"/>
                  <a:gd name="T10" fmla="*/ 102 w 304"/>
                  <a:gd name="T11" fmla="*/ 116 h 231"/>
                  <a:gd name="T12" fmla="*/ 145 w 304"/>
                  <a:gd name="T13" fmla="*/ 127 h 231"/>
                  <a:gd name="T14" fmla="*/ 265 w 304"/>
                  <a:gd name="T15" fmla="*/ 231 h 231"/>
                  <a:gd name="T16" fmla="*/ 304 w 304"/>
                  <a:gd name="T17" fmla="*/ 218 h 231"/>
                  <a:gd name="T18" fmla="*/ 135 w 304"/>
                  <a:gd name="T19" fmla="*/ 100 h 231"/>
                  <a:gd name="T20" fmla="*/ 89 w 304"/>
                  <a:gd name="T21" fmla="*/ 92 h 231"/>
                  <a:gd name="T22" fmla="*/ 47 w 304"/>
                  <a:gd name="T23" fmla="*/ 66 h 231"/>
                  <a:gd name="T24" fmla="*/ 85 w 304"/>
                  <a:gd name="T25" fmla="*/ 48 h 231"/>
                  <a:gd name="T26" fmla="*/ 32 w 304"/>
                  <a:gd name="T27" fmla="*/ 0 h 231"/>
                  <a:gd name="T28" fmla="*/ 0 w 304"/>
                  <a:gd name="T29" fmla="*/ 64 h 231"/>
                  <a:gd name="T30" fmla="*/ 30 w 304"/>
                  <a:gd name="T31" fmla="*/ 133 h 231"/>
                  <a:gd name="T32" fmla="*/ 30 w 304"/>
                  <a:gd name="T33" fmla="*/ 133 h 2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4"/>
                  <a:gd name="T52" fmla="*/ 0 h 231"/>
                  <a:gd name="T53" fmla="*/ 304 w 304"/>
                  <a:gd name="T54" fmla="*/ 231 h 2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4" h="231">
                    <a:moveTo>
                      <a:pt x="30" y="133"/>
                    </a:moveTo>
                    <a:lnTo>
                      <a:pt x="74" y="122"/>
                    </a:lnTo>
                    <a:lnTo>
                      <a:pt x="87" y="133"/>
                    </a:lnTo>
                    <a:lnTo>
                      <a:pt x="91" y="159"/>
                    </a:lnTo>
                    <a:lnTo>
                      <a:pt x="115" y="168"/>
                    </a:lnTo>
                    <a:lnTo>
                      <a:pt x="102" y="116"/>
                    </a:lnTo>
                    <a:lnTo>
                      <a:pt x="145" y="127"/>
                    </a:lnTo>
                    <a:lnTo>
                      <a:pt x="265" y="231"/>
                    </a:lnTo>
                    <a:lnTo>
                      <a:pt x="304" y="218"/>
                    </a:lnTo>
                    <a:lnTo>
                      <a:pt x="135" y="100"/>
                    </a:lnTo>
                    <a:lnTo>
                      <a:pt x="89" y="92"/>
                    </a:lnTo>
                    <a:lnTo>
                      <a:pt x="47" y="66"/>
                    </a:lnTo>
                    <a:lnTo>
                      <a:pt x="85" y="48"/>
                    </a:lnTo>
                    <a:lnTo>
                      <a:pt x="32" y="0"/>
                    </a:lnTo>
                    <a:lnTo>
                      <a:pt x="0" y="64"/>
                    </a:lnTo>
                    <a:lnTo>
                      <a:pt x="30" y="133"/>
                    </a:lnTo>
                    <a:close/>
                  </a:path>
                </a:pathLst>
              </a:custGeom>
              <a:solidFill>
                <a:srgbClr val="ABA3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16" name="Freeform 309"/>
              <p:cNvSpPr>
                <a:spLocks/>
              </p:cNvSpPr>
              <p:nvPr/>
            </p:nvSpPr>
            <p:spPr bwMode="auto">
              <a:xfrm>
                <a:off x="3197" y="3296"/>
                <a:ext cx="170" cy="108"/>
              </a:xfrm>
              <a:custGeom>
                <a:avLst/>
                <a:gdLst>
                  <a:gd name="T0" fmla="*/ 46 w 170"/>
                  <a:gd name="T1" fmla="*/ 10 h 108"/>
                  <a:gd name="T2" fmla="*/ 74 w 170"/>
                  <a:gd name="T3" fmla="*/ 17 h 108"/>
                  <a:gd name="T4" fmla="*/ 120 w 170"/>
                  <a:gd name="T5" fmla="*/ 15 h 108"/>
                  <a:gd name="T6" fmla="*/ 165 w 170"/>
                  <a:gd name="T7" fmla="*/ 13 h 108"/>
                  <a:gd name="T8" fmla="*/ 133 w 170"/>
                  <a:gd name="T9" fmla="*/ 37 h 108"/>
                  <a:gd name="T10" fmla="*/ 161 w 170"/>
                  <a:gd name="T11" fmla="*/ 65 h 108"/>
                  <a:gd name="T12" fmla="*/ 170 w 170"/>
                  <a:gd name="T13" fmla="*/ 108 h 108"/>
                  <a:gd name="T14" fmla="*/ 131 w 170"/>
                  <a:gd name="T15" fmla="*/ 73 h 108"/>
                  <a:gd name="T16" fmla="*/ 37 w 170"/>
                  <a:gd name="T17" fmla="*/ 73 h 108"/>
                  <a:gd name="T18" fmla="*/ 44 w 170"/>
                  <a:gd name="T19" fmla="*/ 67 h 108"/>
                  <a:gd name="T20" fmla="*/ 0 w 170"/>
                  <a:gd name="T21" fmla="*/ 63 h 108"/>
                  <a:gd name="T22" fmla="*/ 0 w 170"/>
                  <a:gd name="T23" fmla="*/ 43 h 108"/>
                  <a:gd name="T24" fmla="*/ 42 w 170"/>
                  <a:gd name="T25" fmla="*/ 41 h 108"/>
                  <a:gd name="T26" fmla="*/ 63 w 170"/>
                  <a:gd name="T27" fmla="*/ 32 h 108"/>
                  <a:gd name="T28" fmla="*/ 24 w 170"/>
                  <a:gd name="T29" fmla="*/ 0 h 108"/>
                  <a:gd name="T30" fmla="*/ 46 w 170"/>
                  <a:gd name="T31" fmla="*/ 10 h 108"/>
                  <a:gd name="T32" fmla="*/ 46 w 170"/>
                  <a:gd name="T33" fmla="*/ 10 h 1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0"/>
                  <a:gd name="T52" fmla="*/ 0 h 108"/>
                  <a:gd name="T53" fmla="*/ 170 w 170"/>
                  <a:gd name="T54" fmla="*/ 108 h 1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0" h="108">
                    <a:moveTo>
                      <a:pt x="46" y="10"/>
                    </a:moveTo>
                    <a:lnTo>
                      <a:pt x="74" y="17"/>
                    </a:lnTo>
                    <a:lnTo>
                      <a:pt x="120" y="15"/>
                    </a:lnTo>
                    <a:lnTo>
                      <a:pt x="165" y="13"/>
                    </a:lnTo>
                    <a:lnTo>
                      <a:pt x="133" y="37"/>
                    </a:lnTo>
                    <a:lnTo>
                      <a:pt x="161" y="65"/>
                    </a:lnTo>
                    <a:lnTo>
                      <a:pt x="170" y="108"/>
                    </a:lnTo>
                    <a:lnTo>
                      <a:pt x="131" y="73"/>
                    </a:lnTo>
                    <a:lnTo>
                      <a:pt x="37" y="73"/>
                    </a:lnTo>
                    <a:lnTo>
                      <a:pt x="44" y="67"/>
                    </a:lnTo>
                    <a:lnTo>
                      <a:pt x="0" y="63"/>
                    </a:lnTo>
                    <a:lnTo>
                      <a:pt x="0" y="43"/>
                    </a:lnTo>
                    <a:lnTo>
                      <a:pt x="42" y="41"/>
                    </a:lnTo>
                    <a:lnTo>
                      <a:pt x="63" y="32"/>
                    </a:lnTo>
                    <a:lnTo>
                      <a:pt x="24" y="0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A8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17" name="Freeform 310"/>
              <p:cNvSpPr>
                <a:spLocks/>
              </p:cNvSpPr>
              <p:nvPr/>
            </p:nvSpPr>
            <p:spPr bwMode="auto">
              <a:xfrm>
                <a:off x="3225" y="3080"/>
                <a:ext cx="151" cy="168"/>
              </a:xfrm>
              <a:custGeom>
                <a:avLst/>
                <a:gdLst>
                  <a:gd name="T0" fmla="*/ 103 w 151"/>
                  <a:gd name="T1" fmla="*/ 150 h 168"/>
                  <a:gd name="T2" fmla="*/ 63 w 151"/>
                  <a:gd name="T3" fmla="*/ 168 h 168"/>
                  <a:gd name="T4" fmla="*/ 35 w 151"/>
                  <a:gd name="T5" fmla="*/ 146 h 168"/>
                  <a:gd name="T6" fmla="*/ 68 w 151"/>
                  <a:gd name="T7" fmla="*/ 113 h 168"/>
                  <a:gd name="T8" fmla="*/ 0 w 151"/>
                  <a:gd name="T9" fmla="*/ 68 h 168"/>
                  <a:gd name="T10" fmla="*/ 0 w 151"/>
                  <a:gd name="T11" fmla="*/ 22 h 168"/>
                  <a:gd name="T12" fmla="*/ 63 w 151"/>
                  <a:gd name="T13" fmla="*/ 0 h 168"/>
                  <a:gd name="T14" fmla="*/ 151 w 151"/>
                  <a:gd name="T15" fmla="*/ 100 h 168"/>
                  <a:gd name="T16" fmla="*/ 122 w 151"/>
                  <a:gd name="T17" fmla="*/ 131 h 168"/>
                  <a:gd name="T18" fmla="*/ 103 w 151"/>
                  <a:gd name="T19" fmla="*/ 150 h 168"/>
                  <a:gd name="T20" fmla="*/ 103 w 151"/>
                  <a:gd name="T21" fmla="*/ 150 h 16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1"/>
                  <a:gd name="T34" fmla="*/ 0 h 168"/>
                  <a:gd name="T35" fmla="*/ 151 w 151"/>
                  <a:gd name="T36" fmla="*/ 168 h 16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1" h="168">
                    <a:moveTo>
                      <a:pt x="103" y="150"/>
                    </a:moveTo>
                    <a:lnTo>
                      <a:pt x="63" y="168"/>
                    </a:lnTo>
                    <a:lnTo>
                      <a:pt x="35" y="146"/>
                    </a:lnTo>
                    <a:lnTo>
                      <a:pt x="68" y="113"/>
                    </a:lnTo>
                    <a:lnTo>
                      <a:pt x="0" y="68"/>
                    </a:lnTo>
                    <a:lnTo>
                      <a:pt x="0" y="22"/>
                    </a:lnTo>
                    <a:lnTo>
                      <a:pt x="63" y="0"/>
                    </a:lnTo>
                    <a:lnTo>
                      <a:pt x="151" y="100"/>
                    </a:lnTo>
                    <a:lnTo>
                      <a:pt x="122" y="131"/>
                    </a:lnTo>
                    <a:lnTo>
                      <a:pt x="103" y="150"/>
                    </a:lnTo>
                    <a:close/>
                  </a:path>
                </a:pathLst>
              </a:custGeom>
              <a:solidFill>
                <a:srgbClr val="E0DE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18" name="Freeform 311"/>
              <p:cNvSpPr>
                <a:spLocks/>
              </p:cNvSpPr>
              <p:nvPr/>
            </p:nvSpPr>
            <p:spPr bwMode="auto">
              <a:xfrm>
                <a:off x="3215" y="3235"/>
                <a:ext cx="87" cy="54"/>
              </a:xfrm>
              <a:custGeom>
                <a:avLst/>
                <a:gdLst>
                  <a:gd name="T0" fmla="*/ 0 w 87"/>
                  <a:gd name="T1" fmla="*/ 0 h 54"/>
                  <a:gd name="T2" fmla="*/ 39 w 87"/>
                  <a:gd name="T3" fmla="*/ 0 h 54"/>
                  <a:gd name="T4" fmla="*/ 26 w 87"/>
                  <a:gd name="T5" fmla="*/ 19 h 54"/>
                  <a:gd name="T6" fmla="*/ 87 w 87"/>
                  <a:gd name="T7" fmla="*/ 54 h 54"/>
                  <a:gd name="T8" fmla="*/ 28 w 87"/>
                  <a:gd name="T9" fmla="*/ 54 h 54"/>
                  <a:gd name="T10" fmla="*/ 6 w 87"/>
                  <a:gd name="T11" fmla="*/ 34 h 54"/>
                  <a:gd name="T12" fmla="*/ 15 w 87"/>
                  <a:gd name="T13" fmla="*/ 13 h 54"/>
                  <a:gd name="T14" fmla="*/ 0 w 87"/>
                  <a:gd name="T15" fmla="*/ 0 h 54"/>
                  <a:gd name="T16" fmla="*/ 0 w 87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"/>
                  <a:gd name="T28" fmla="*/ 0 h 54"/>
                  <a:gd name="T29" fmla="*/ 87 w 87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" h="54">
                    <a:moveTo>
                      <a:pt x="0" y="0"/>
                    </a:moveTo>
                    <a:lnTo>
                      <a:pt x="39" y="0"/>
                    </a:lnTo>
                    <a:lnTo>
                      <a:pt x="26" y="19"/>
                    </a:lnTo>
                    <a:lnTo>
                      <a:pt x="87" y="54"/>
                    </a:lnTo>
                    <a:lnTo>
                      <a:pt x="28" y="54"/>
                    </a:lnTo>
                    <a:lnTo>
                      <a:pt x="6" y="34"/>
                    </a:lnTo>
                    <a:lnTo>
                      <a:pt x="1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FCC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19" name="Freeform 312"/>
              <p:cNvSpPr>
                <a:spLocks/>
              </p:cNvSpPr>
              <p:nvPr/>
            </p:nvSpPr>
            <p:spPr bwMode="auto">
              <a:xfrm>
                <a:off x="3001" y="3337"/>
                <a:ext cx="196" cy="280"/>
              </a:xfrm>
              <a:custGeom>
                <a:avLst/>
                <a:gdLst>
                  <a:gd name="T0" fmla="*/ 152 w 196"/>
                  <a:gd name="T1" fmla="*/ 0 h 280"/>
                  <a:gd name="T2" fmla="*/ 196 w 196"/>
                  <a:gd name="T3" fmla="*/ 54 h 280"/>
                  <a:gd name="T4" fmla="*/ 155 w 196"/>
                  <a:gd name="T5" fmla="*/ 213 h 280"/>
                  <a:gd name="T6" fmla="*/ 133 w 196"/>
                  <a:gd name="T7" fmla="*/ 280 h 280"/>
                  <a:gd name="T8" fmla="*/ 90 w 196"/>
                  <a:gd name="T9" fmla="*/ 248 h 280"/>
                  <a:gd name="T10" fmla="*/ 50 w 196"/>
                  <a:gd name="T11" fmla="*/ 143 h 280"/>
                  <a:gd name="T12" fmla="*/ 0 w 196"/>
                  <a:gd name="T13" fmla="*/ 111 h 280"/>
                  <a:gd name="T14" fmla="*/ 70 w 196"/>
                  <a:gd name="T15" fmla="*/ 100 h 280"/>
                  <a:gd name="T16" fmla="*/ 89 w 196"/>
                  <a:gd name="T17" fmla="*/ 71 h 280"/>
                  <a:gd name="T18" fmla="*/ 109 w 196"/>
                  <a:gd name="T19" fmla="*/ 0 h 280"/>
                  <a:gd name="T20" fmla="*/ 152 w 196"/>
                  <a:gd name="T21" fmla="*/ 0 h 280"/>
                  <a:gd name="T22" fmla="*/ 152 w 196"/>
                  <a:gd name="T23" fmla="*/ 0 h 28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6"/>
                  <a:gd name="T37" fmla="*/ 0 h 280"/>
                  <a:gd name="T38" fmla="*/ 196 w 196"/>
                  <a:gd name="T39" fmla="*/ 280 h 28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6" h="280">
                    <a:moveTo>
                      <a:pt x="152" y="0"/>
                    </a:moveTo>
                    <a:lnTo>
                      <a:pt x="196" y="54"/>
                    </a:lnTo>
                    <a:lnTo>
                      <a:pt x="155" y="213"/>
                    </a:lnTo>
                    <a:lnTo>
                      <a:pt x="133" y="280"/>
                    </a:lnTo>
                    <a:lnTo>
                      <a:pt x="90" y="248"/>
                    </a:lnTo>
                    <a:lnTo>
                      <a:pt x="50" y="143"/>
                    </a:lnTo>
                    <a:lnTo>
                      <a:pt x="0" y="111"/>
                    </a:lnTo>
                    <a:lnTo>
                      <a:pt x="70" y="100"/>
                    </a:lnTo>
                    <a:lnTo>
                      <a:pt x="89" y="71"/>
                    </a:lnTo>
                    <a:lnTo>
                      <a:pt x="109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D6C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20" name="Freeform 313"/>
              <p:cNvSpPr>
                <a:spLocks/>
              </p:cNvSpPr>
              <p:nvPr/>
            </p:nvSpPr>
            <p:spPr bwMode="auto">
              <a:xfrm>
                <a:off x="3101" y="3293"/>
                <a:ext cx="96" cy="107"/>
              </a:xfrm>
              <a:custGeom>
                <a:avLst/>
                <a:gdLst>
                  <a:gd name="T0" fmla="*/ 59 w 96"/>
                  <a:gd name="T1" fmla="*/ 0 h 107"/>
                  <a:gd name="T2" fmla="*/ 59 w 96"/>
                  <a:gd name="T3" fmla="*/ 24 h 107"/>
                  <a:gd name="T4" fmla="*/ 96 w 96"/>
                  <a:gd name="T5" fmla="*/ 35 h 107"/>
                  <a:gd name="T6" fmla="*/ 96 w 96"/>
                  <a:gd name="T7" fmla="*/ 72 h 107"/>
                  <a:gd name="T8" fmla="*/ 68 w 96"/>
                  <a:gd name="T9" fmla="*/ 105 h 107"/>
                  <a:gd name="T10" fmla="*/ 11 w 96"/>
                  <a:gd name="T11" fmla="*/ 107 h 107"/>
                  <a:gd name="T12" fmla="*/ 66 w 96"/>
                  <a:gd name="T13" fmla="*/ 76 h 107"/>
                  <a:gd name="T14" fmla="*/ 0 w 96"/>
                  <a:gd name="T15" fmla="*/ 63 h 107"/>
                  <a:gd name="T16" fmla="*/ 7 w 96"/>
                  <a:gd name="T17" fmla="*/ 22 h 107"/>
                  <a:gd name="T18" fmla="*/ 37 w 96"/>
                  <a:gd name="T19" fmla="*/ 22 h 107"/>
                  <a:gd name="T20" fmla="*/ 59 w 96"/>
                  <a:gd name="T21" fmla="*/ 0 h 107"/>
                  <a:gd name="T22" fmla="*/ 59 w 96"/>
                  <a:gd name="T23" fmla="*/ 0 h 10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6"/>
                  <a:gd name="T37" fmla="*/ 0 h 107"/>
                  <a:gd name="T38" fmla="*/ 96 w 96"/>
                  <a:gd name="T39" fmla="*/ 107 h 10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6" h="107">
                    <a:moveTo>
                      <a:pt x="59" y="0"/>
                    </a:moveTo>
                    <a:lnTo>
                      <a:pt x="59" y="24"/>
                    </a:lnTo>
                    <a:lnTo>
                      <a:pt x="96" y="35"/>
                    </a:lnTo>
                    <a:lnTo>
                      <a:pt x="96" y="72"/>
                    </a:lnTo>
                    <a:lnTo>
                      <a:pt x="68" y="105"/>
                    </a:lnTo>
                    <a:lnTo>
                      <a:pt x="11" y="107"/>
                    </a:lnTo>
                    <a:lnTo>
                      <a:pt x="66" y="76"/>
                    </a:lnTo>
                    <a:lnTo>
                      <a:pt x="0" y="63"/>
                    </a:lnTo>
                    <a:lnTo>
                      <a:pt x="7" y="22"/>
                    </a:lnTo>
                    <a:lnTo>
                      <a:pt x="37" y="2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21" name="Freeform 314"/>
              <p:cNvSpPr>
                <a:spLocks/>
              </p:cNvSpPr>
              <p:nvPr/>
            </p:nvSpPr>
            <p:spPr bwMode="auto">
              <a:xfrm>
                <a:off x="2888" y="2948"/>
                <a:ext cx="55" cy="178"/>
              </a:xfrm>
              <a:custGeom>
                <a:avLst/>
                <a:gdLst>
                  <a:gd name="T0" fmla="*/ 48 w 55"/>
                  <a:gd name="T1" fmla="*/ 36 h 178"/>
                  <a:gd name="T2" fmla="*/ 35 w 55"/>
                  <a:gd name="T3" fmla="*/ 39 h 178"/>
                  <a:gd name="T4" fmla="*/ 39 w 55"/>
                  <a:gd name="T5" fmla="*/ 0 h 178"/>
                  <a:gd name="T6" fmla="*/ 7 w 55"/>
                  <a:gd name="T7" fmla="*/ 23 h 178"/>
                  <a:gd name="T8" fmla="*/ 0 w 55"/>
                  <a:gd name="T9" fmla="*/ 50 h 178"/>
                  <a:gd name="T10" fmla="*/ 17 w 55"/>
                  <a:gd name="T11" fmla="*/ 108 h 178"/>
                  <a:gd name="T12" fmla="*/ 4 w 55"/>
                  <a:gd name="T13" fmla="*/ 132 h 178"/>
                  <a:gd name="T14" fmla="*/ 6 w 55"/>
                  <a:gd name="T15" fmla="*/ 176 h 178"/>
                  <a:gd name="T16" fmla="*/ 55 w 55"/>
                  <a:gd name="T17" fmla="*/ 178 h 178"/>
                  <a:gd name="T18" fmla="*/ 48 w 55"/>
                  <a:gd name="T19" fmla="*/ 36 h 178"/>
                  <a:gd name="T20" fmla="*/ 48 w 55"/>
                  <a:gd name="T21" fmla="*/ 36 h 1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5"/>
                  <a:gd name="T34" fmla="*/ 0 h 178"/>
                  <a:gd name="T35" fmla="*/ 55 w 55"/>
                  <a:gd name="T36" fmla="*/ 178 h 17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5" h="178">
                    <a:moveTo>
                      <a:pt x="48" y="36"/>
                    </a:moveTo>
                    <a:lnTo>
                      <a:pt x="35" y="39"/>
                    </a:lnTo>
                    <a:lnTo>
                      <a:pt x="39" y="0"/>
                    </a:lnTo>
                    <a:lnTo>
                      <a:pt x="7" y="23"/>
                    </a:lnTo>
                    <a:lnTo>
                      <a:pt x="0" y="50"/>
                    </a:lnTo>
                    <a:lnTo>
                      <a:pt x="17" y="108"/>
                    </a:lnTo>
                    <a:lnTo>
                      <a:pt x="4" y="132"/>
                    </a:lnTo>
                    <a:lnTo>
                      <a:pt x="6" y="176"/>
                    </a:lnTo>
                    <a:lnTo>
                      <a:pt x="55" y="178"/>
                    </a:lnTo>
                    <a:lnTo>
                      <a:pt x="48" y="36"/>
                    </a:lnTo>
                    <a:close/>
                  </a:path>
                </a:pathLst>
              </a:custGeom>
              <a:solidFill>
                <a:srgbClr val="D9D1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22" name="Freeform 315"/>
              <p:cNvSpPr>
                <a:spLocks/>
              </p:cNvSpPr>
              <p:nvPr/>
            </p:nvSpPr>
            <p:spPr bwMode="auto">
              <a:xfrm>
                <a:off x="3017" y="3226"/>
                <a:ext cx="106" cy="126"/>
              </a:xfrm>
              <a:custGeom>
                <a:avLst/>
                <a:gdLst>
                  <a:gd name="T0" fmla="*/ 54 w 106"/>
                  <a:gd name="T1" fmla="*/ 9 h 126"/>
                  <a:gd name="T2" fmla="*/ 95 w 106"/>
                  <a:gd name="T3" fmla="*/ 0 h 126"/>
                  <a:gd name="T4" fmla="*/ 106 w 106"/>
                  <a:gd name="T5" fmla="*/ 74 h 126"/>
                  <a:gd name="T6" fmla="*/ 84 w 106"/>
                  <a:gd name="T7" fmla="*/ 100 h 126"/>
                  <a:gd name="T8" fmla="*/ 47 w 106"/>
                  <a:gd name="T9" fmla="*/ 126 h 126"/>
                  <a:gd name="T10" fmla="*/ 32 w 106"/>
                  <a:gd name="T11" fmla="*/ 119 h 126"/>
                  <a:gd name="T12" fmla="*/ 0 w 106"/>
                  <a:gd name="T13" fmla="*/ 117 h 126"/>
                  <a:gd name="T14" fmla="*/ 0 w 106"/>
                  <a:gd name="T15" fmla="*/ 70 h 126"/>
                  <a:gd name="T16" fmla="*/ 54 w 106"/>
                  <a:gd name="T17" fmla="*/ 9 h 126"/>
                  <a:gd name="T18" fmla="*/ 54 w 106"/>
                  <a:gd name="T19" fmla="*/ 9 h 1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6"/>
                  <a:gd name="T31" fmla="*/ 0 h 126"/>
                  <a:gd name="T32" fmla="*/ 106 w 106"/>
                  <a:gd name="T33" fmla="*/ 126 h 12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6" h="126">
                    <a:moveTo>
                      <a:pt x="54" y="9"/>
                    </a:moveTo>
                    <a:lnTo>
                      <a:pt x="95" y="0"/>
                    </a:lnTo>
                    <a:lnTo>
                      <a:pt x="106" y="74"/>
                    </a:lnTo>
                    <a:lnTo>
                      <a:pt x="84" y="100"/>
                    </a:lnTo>
                    <a:lnTo>
                      <a:pt x="47" y="126"/>
                    </a:lnTo>
                    <a:lnTo>
                      <a:pt x="32" y="119"/>
                    </a:lnTo>
                    <a:lnTo>
                      <a:pt x="0" y="117"/>
                    </a:lnTo>
                    <a:lnTo>
                      <a:pt x="0" y="70"/>
                    </a:lnTo>
                    <a:lnTo>
                      <a:pt x="54" y="9"/>
                    </a:lnTo>
                    <a:close/>
                  </a:path>
                </a:pathLst>
              </a:custGeom>
              <a:solidFill>
                <a:srgbClr val="C9C2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23" name="Freeform 316"/>
              <p:cNvSpPr>
                <a:spLocks/>
              </p:cNvSpPr>
              <p:nvPr/>
            </p:nvSpPr>
            <p:spPr bwMode="auto">
              <a:xfrm>
                <a:off x="3027" y="2860"/>
                <a:ext cx="161" cy="422"/>
              </a:xfrm>
              <a:custGeom>
                <a:avLst/>
                <a:gdLst>
                  <a:gd name="T0" fmla="*/ 129 w 161"/>
                  <a:gd name="T1" fmla="*/ 175 h 422"/>
                  <a:gd name="T2" fmla="*/ 113 w 161"/>
                  <a:gd name="T3" fmla="*/ 192 h 422"/>
                  <a:gd name="T4" fmla="*/ 96 w 161"/>
                  <a:gd name="T5" fmla="*/ 422 h 422"/>
                  <a:gd name="T6" fmla="*/ 64 w 161"/>
                  <a:gd name="T7" fmla="*/ 259 h 422"/>
                  <a:gd name="T8" fmla="*/ 63 w 161"/>
                  <a:gd name="T9" fmla="*/ 209 h 422"/>
                  <a:gd name="T10" fmla="*/ 40 w 161"/>
                  <a:gd name="T11" fmla="*/ 196 h 422"/>
                  <a:gd name="T12" fmla="*/ 55 w 161"/>
                  <a:gd name="T13" fmla="*/ 138 h 422"/>
                  <a:gd name="T14" fmla="*/ 48 w 161"/>
                  <a:gd name="T15" fmla="*/ 70 h 422"/>
                  <a:gd name="T16" fmla="*/ 16 w 161"/>
                  <a:gd name="T17" fmla="*/ 94 h 422"/>
                  <a:gd name="T18" fmla="*/ 0 w 161"/>
                  <a:gd name="T19" fmla="*/ 64 h 422"/>
                  <a:gd name="T20" fmla="*/ 22 w 161"/>
                  <a:gd name="T21" fmla="*/ 53 h 422"/>
                  <a:gd name="T22" fmla="*/ 7 w 161"/>
                  <a:gd name="T23" fmla="*/ 0 h 422"/>
                  <a:gd name="T24" fmla="*/ 92 w 161"/>
                  <a:gd name="T25" fmla="*/ 3 h 422"/>
                  <a:gd name="T26" fmla="*/ 161 w 161"/>
                  <a:gd name="T27" fmla="*/ 83 h 422"/>
                  <a:gd name="T28" fmla="*/ 129 w 161"/>
                  <a:gd name="T29" fmla="*/ 129 h 422"/>
                  <a:gd name="T30" fmla="*/ 94 w 161"/>
                  <a:gd name="T31" fmla="*/ 137 h 422"/>
                  <a:gd name="T32" fmla="*/ 140 w 161"/>
                  <a:gd name="T33" fmla="*/ 179 h 422"/>
                  <a:gd name="T34" fmla="*/ 129 w 161"/>
                  <a:gd name="T35" fmla="*/ 175 h 422"/>
                  <a:gd name="T36" fmla="*/ 129 w 161"/>
                  <a:gd name="T37" fmla="*/ 175 h 4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1"/>
                  <a:gd name="T58" fmla="*/ 0 h 422"/>
                  <a:gd name="T59" fmla="*/ 161 w 161"/>
                  <a:gd name="T60" fmla="*/ 422 h 4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1" h="422">
                    <a:moveTo>
                      <a:pt x="129" y="175"/>
                    </a:moveTo>
                    <a:lnTo>
                      <a:pt x="113" y="192"/>
                    </a:lnTo>
                    <a:lnTo>
                      <a:pt x="96" y="422"/>
                    </a:lnTo>
                    <a:lnTo>
                      <a:pt x="64" y="259"/>
                    </a:lnTo>
                    <a:lnTo>
                      <a:pt x="63" y="209"/>
                    </a:lnTo>
                    <a:lnTo>
                      <a:pt x="40" y="196"/>
                    </a:lnTo>
                    <a:lnTo>
                      <a:pt x="55" y="138"/>
                    </a:lnTo>
                    <a:lnTo>
                      <a:pt x="48" y="70"/>
                    </a:lnTo>
                    <a:lnTo>
                      <a:pt x="16" y="94"/>
                    </a:lnTo>
                    <a:lnTo>
                      <a:pt x="0" y="64"/>
                    </a:lnTo>
                    <a:lnTo>
                      <a:pt x="22" y="53"/>
                    </a:lnTo>
                    <a:lnTo>
                      <a:pt x="7" y="0"/>
                    </a:lnTo>
                    <a:lnTo>
                      <a:pt x="92" y="3"/>
                    </a:lnTo>
                    <a:lnTo>
                      <a:pt x="161" y="83"/>
                    </a:lnTo>
                    <a:lnTo>
                      <a:pt x="129" y="129"/>
                    </a:lnTo>
                    <a:lnTo>
                      <a:pt x="94" y="137"/>
                    </a:lnTo>
                    <a:lnTo>
                      <a:pt x="140" y="179"/>
                    </a:lnTo>
                    <a:lnTo>
                      <a:pt x="129" y="175"/>
                    </a:lnTo>
                    <a:close/>
                  </a:path>
                </a:pathLst>
              </a:custGeom>
              <a:solidFill>
                <a:srgbClr val="C2BF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24" name="Freeform 317"/>
              <p:cNvSpPr>
                <a:spLocks/>
              </p:cNvSpPr>
              <p:nvPr/>
            </p:nvSpPr>
            <p:spPr bwMode="auto">
              <a:xfrm>
                <a:off x="3134" y="2987"/>
                <a:ext cx="91" cy="69"/>
              </a:xfrm>
              <a:custGeom>
                <a:avLst/>
                <a:gdLst>
                  <a:gd name="T0" fmla="*/ 0 w 91"/>
                  <a:gd name="T1" fmla="*/ 11 h 69"/>
                  <a:gd name="T2" fmla="*/ 22 w 91"/>
                  <a:gd name="T3" fmla="*/ 0 h 69"/>
                  <a:gd name="T4" fmla="*/ 91 w 91"/>
                  <a:gd name="T5" fmla="*/ 69 h 69"/>
                  <a:gd name="T6" fmla="*/ 39 w 91"/>
                  <a:gd name="T7" fmla="*/ 45 h 69"/>
                  <a:gd name="T8" fmla="*/ 0 w 91"/>
                  <a:gd name="T9" fmla="*/ 11 h 69"/>
                  <a:gd name="T10" fmla="*/ 0 w 91"/>
                  <a:gd name="T11" fmla="*/ 11 h 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69"/>
                  <a:gd name="T20" fmla="*/ 91 w 91"/>
                  <a:gd name="T21" fmla="*/ 69 h 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69">
                    <a:moveTo>
                      <a:pt x="0" y="11"/>
                    </a:moveTo>
                    <a:lnTo>
                      <a:pt x="22" y="0"/>
                    </a:lnTo>
                    <a:lnTo>
                      <a:pt x="91" y="69"/>
                    </a:lnTo>
                    <a:lnTo>
                      <a:pt x="39" y="45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D9D6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25" name="Freeform 318"/>
              <p:cNvSpPr>
                <a:spLocks/>
              </p:cNvSpPr>
              <p:nvPr/>
            </p:nvSpPr>
            <p:spPr bwMode="auto">
              <a:xfrm>
                <a:off x="3121" y="3093"/>
                <a:ext cx="65" cy="124"/>
              </a:xfrm>
              <a:custGeom>
                <a:avLst/>
                <a:gdLst>
                  <a:gd name="T0" fmla="*/ 28 w 65"/>
                  <a:gd name="T1" fmla="*/ 0 h 124"/>
                  <a:gd name="T2" fmla="*/ 65 w 65"/>
                  <a:gd name="T3" fmla="*/ 11 h 124"/>
                  <a:gd name="T4" fmla="*/ 65 w 65"/>
                  <a:gd name="T5" fmla="*/ 26 h 124"/>
                  <a:gd name="T6" fmla="*/ 43 w 65"/>
                  <a:gd name="T7" fmla="*/ 29 h 124"/>
                  <a:gd name="T8" fmla="*/ 43 w 65"/>
                  <a:gd name="T9" fmla="*/ 113 h 124"/>
                  <a:gd name="T10" fmla="*/ 22 w 65"/>
                  <a:gd name="T11" fmla="*/ 124 h 124"/>
                  <a:gd name="T12" fmla="*/ 0 w 65"/>
                  <a:gd name="T13" fmla="*/ 50 h 124"/>
                  <a:gd name="T14" fmla="*/ 28 w 65"/>
                  <a:gd name="T15" fmla="*/ 0 h 124"/>
                  <a:gd name="T16" fmla="*/ 28 w 65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"/>
                  <a:gd name="T28" fmla="*/ 0 h 124"/>
                  <a:gd name="T29" fmla="*/ 65 w 65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" h="124">
                    <a:moveTo>
                      <a:pt x="28" y="0"/>
                    </a:moveTo>
                    <a:lnTo>
                      <a:pt x="65" y="11"/>
                    </a:lnTo>
                    <a:lnTo>
                      <a:pt x="65" y="26"/>
                    </a:lnTo>
                    <a:lnTo>
                      <a:pt x="43" y="29"/>
                    </a:lnTo>
                    <a:lnTo>
                      <a:pt x="43" y="113"/>
                    </a:lnTo>
                    <a:lnTo>
                      <a:pt x="22" y="124"/>
                    </a:lnTo>
                    <a:lnTo>
                      <a:pt x="0" y="5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26" name="Freeform 319"/>
              <p:cNvSpPr>
                <a:spLocks/>
              </p:cNvSpPr>
              <p:nvPr/>
            </p:nvSpPr>
            <p:spPr bwMode="auto">
              <a:xfrm>
                <a:off x="3101" y="2998"/>
                <a:ext cx="274" cy="287"/>
              </a:xfrm>
              <a:custGeom>
                <a:avLst/>
                <a:gdLst>
                  <a:gd name="T0" fmla="*/ 24 w 274"/>
                  <a:gd name="T1" fmla="*/ 0 h 287"/>
                  <a:gd name="T2" fmla="*/ 89 w 274"/>
                  <a:gd name="T3" fmla="*/ 47 h 287"/>
                  <a:gd name="T4" fmla="*/ 126 w 274"/>
                  <a:gd name="T5" fmla="*/ 52 h 287"/>
                  <a:gd name="T6" fmla="*/ 200 w 274"/>
                  <a:gd name="T7" fmla="*/ 100 h 287"/>
                  <a:gd name="T8" fmla="*/ 142 w 274"/>
                  <a:gd name="T9" fmla="*/ 121 h 287"/>
                  <a:gd name="T10" fmla="*/ 133 w 274"/>
                  <a:gd name="T11" fmla="*/ 145 h 287"/>
                  <a:gd name="T12" fmla="*/ 166 w 274"/>
                  <a:gd name="T13" fmla="*/ 152 h 287"/>
                  <a:gd name="T14" fmla="*/ 216 w 274"/>
                  <a:gd name="T15" fmla="*/ 178 h 287"/>
                  <a:gd name="T16" fmla="*/ 198 w 274"/>
                  <a:gd name="T17" fmla="*/ 184 h 287"/>
                  <a:gd name="T18" fmla="*/ 212 w 274"/>
                  <a:gd name="T19" fmla="*/ 199 h 287"/>
                  <a:gd name="T20" fmla="*/ 261 w 274"/>
                  <a:gd name="T21" fmla="*/ 187 h 287"/>
                  <a:gd name="T22" fmla="*/ 274 w 274"/>
                  <a:gd name="T23" fmla="*/ 287 h 287"/>
                  <a:gd name="T24" fmla="*/ 238 w 274"/>
                  <a:gd name="T25" fmla="*/ 232 h 287"/>
                  <a:gd name="T26" fmla="*/ 175 w 274"/>
                  <a:gd name="T27" fmla="*/ 211 h 287"/>
                  <a:gd name="T28" fmla="*/ 163 w 274"/>
                  <a:gd name="T29" fmla="*/ 189 h 287"/>
                  <a:gd name="T30" fmla="*/ 111 w 274"/>
                  <a:gd name="T31" fmla="*/ 182 h 287"/>
                  <a:gd name="T32" fmla="*/ 87 w 274"/>
                  <a:gd name="T33" fmla="*/ 165 h 287"/>
                  <a:gd name="T34" fmla="*/ 96 w 274"/>
                  <a:gd name="T35" fmla="*/ 99 h 287"/>
                  <a:gd name="T36" fmla="*/ 46 w 274"/>
                  <a:gd name="T37" fmla="*/ 28 h 287"/>
                  <a:gd name="T38" fmla="*/ 0 w 274"/>
                  <a:gd name="T39" fmla="*/ 12 h 287"/>
                  <a:gd name="T40" fmla="*/ 24 w 274"/>
                  <a:gd name="T41" fmla="*/ 0 h 287"/>
                  <a:gd name="T42" fmla="*/ 24 w 274"/>
                  <a:gd name="T43" fmla="*/ 0 h 28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74"/>
                  <a:gd name="T67" fmla="*/ 0 h 287"/>
                  <a:gd name="T68" fmla="*/ 274 w 274"/>
                  <a:gd name="T69" fmla="*/ 287 h 28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74" h="287">
                    <a:moveTo>
                      <a:pt x="24" y="0"/>
                    </a:moveTo>
                    <a:lnTo>
                      <a:pt x="89" y="47"/>
                    </a:lnTo>
                    <a:lnTo>
                      <a:pt x="126" y="52"/>
                    </a:lnTo>
                    <a:lnTo>
                      <a:pt x="200" y="100"/>
                    </a:lnTo>
                    <a:lnTo>
                      <a:pt x="142" y="121"/>
                    </a:lnTo>
                    <a:lnTo>
                      <a:pt x="133" y="145"/>
                    </a:lnTo>
                    <a:lnTo>
                      <a:pt x="166" y="152"/>
                    </a:lnTo>
                    <a:lnTo>
                      <a:pt x="216" y="178"/>
                    </a:lnTo>
                    <a:lnTo>
                      <a:pt x="198" y="184"/>
                    </a:lnTo>
                    <a:lnTo>
                      <a:pt x="212" y="199"/>
                    </a:lnTo>
                    <a:lnTo>
                      <a:pt x="261" y="187"/>
                    </a:lnTo>
                    <a:lnTo>
                      <a:pt x="274" y="287"/>
                    </a:lnTo>
                    <a:lnTo>
                      <a:pt x="238" y="232"/>
                    </a:lnTo>
                    <a:lnTo>
                      <a:pt x="175" y="211"/>
                    </a:lnTo>
                    <a:lnTo>
                      <a:pt x="163" y="189"/>
                    </a:lnTo>
                    <a:lnTo>
                      <a:pt x="111" y="182"/>
                    </a:lnTo>
                    <a:lnTo>
                      <a:pt x="87" y="165"/>
                    </a:lnTo>
                    <a:lnTo>
                      <a:pt x="96" y="99"/>
                    </a:lnTo>
                    <a:lnTo>
                      <a:pt x="46" y="28"/>
                    </a:lnTo>
                    <a:lnTo>
                      <a:pt x="0" y="1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2BF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27" name="Freeform 320"/>
              <p:cNvSpPr>
                <a:spLocks/>
              </p:cNvSpPr>
              <p:nvPr/>
            </p:nvSpPr>
            <p:spPr bwMode="auto">
              <a:xfrm>
                <a:off x="3154" y="3056"/>
                <a:ext cx="126" cy="237"/>
              </a:xfrm>
              <a:custGeom>
                <a:avLst/>
                <a:gdLst>
                  <a:gd name="T0" fmla="*/ 82 w 126"/>
                  <a:gd name="T1" fmla="*/ 0 h 237"/>
                  <a:gd name="T2" fmla="*/ 54 w 126"/>
                  <a:gd name="T3" fmla="*/ 83 h 237"/>
                  <a:gd name="T4" fmla="*/ 36 w 126"/>
                  <a:gd name="T5" fmla="*/ 146 h 237"/>
                  <a:gd name="T6" fmla="*/ 0 w 126"/>
                  <a:gd name="T7" fmla="*/ 183 h 237"/>
                  <a:gd name="T8" fmla="*/ 0 w 126"/>
                  <a:gd name="T9" fmla="*/ 229 h 237"/>
                  <a:gd name="T10" fmla="*/ 32 w 126"/>
                  <a:gd name="T11" fmla="*/ 237 h 237"/>
                  <a:gd name="T12" fmla="*/ 56 w 126"/>
                  <a:gd name="T13" fmla="*/ 168 h 237"/>
                  <a:gd name="T14" fmla="*/ 84 w 126"/>
                  <a:gd name="T15" fmla="*/ 81 h 237"/>
                  <a:gd name="T16" fmla="*/ 113 w 126"/>
                  <a:gd name="T17" fmla="*/ 72 h 237"/>
                  <a:gd name="T18" fmla="*/ 126 w 126"/>
                  <a:gd name="T19" fmla="*/ 48 h 237"/>
                  <a:gd name="T20" fmla="*/ 89 w 126"/>
                  <a:gd name="T21" fmla="*/ 52 h 237"/>
                  <a:gd name="T22" fmla="*/ 106 w 126"/>
                  <a:gd name="T23" fmla="*/ 15 h 237"/>
                  <a:gd name="T24" fmla="*/ 82 w 126"/>
                  <a:gd name="T25" fmla="*/ 0 h 237"/>
                  <a:gd name="T26" fmla="*/ 82 w 126"/>
                  <a:gd name="T27" fmla="*/ 0 h 2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6"/>
                  <a:gd name="T43" fmla="*/ 0 h 237"/>
                  <a:gd name="T44" fmla="*/ 126 w 126"/>
                  <a:gd name="T45" fmla="*/ 237 h 23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6" h="237">
                    <a:moveTo>
                      <a:pt x="82" y="0"/>
                    </a:moveTo>
                    <a:lnTo>
                      <a:pt x="54" y="83"/>
                    </a:lnTo>
                    <a:lnTo>
                      <a:pt x="36" y="146"/>
                    </a:lnTo>
                    <a:lnTo>
                      <a:pt x="0" y="183"/>
                    </a:lnTo>
                    <a:lnTo>
                      <a:pt x="0" y="229"/>
                    </a:lnTo>
                    <a:lnTo>
                      <a:pt x="32" y="237"/>
                    </a:lnTo>
                    <a:lnTo>
                      <a:pt x="56" y="168"/>
                    </a:lnTo>
                    <a:lnTo>
                      <a:pt x="84" y="81"/>
                    </a:lnTo>
                    <a:lnTo>
                      <a:pt x="113" y="72"/>
                    </a:lnTo>
                    <a:lnTo>
                      <a:pt x="126" y="48"/>
                    </a:lnTo>
                    <a:lnTo>
                      <a:pt x="89" y="52"/>
                    </a:lnTo>
                    <a:lnTo>
                      <a:pt x="106" y="15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28" name="Freeform 321"/>
              <p:cNvSpPr>
                <a:spLocks/>
              </p:cNvSpPr>
              <p:nvPr/>
            </p:nvSpPr>
            <p:spPr bwMode="auto">
              <a:xfrm>
                <a:off x="3091" y="3011"/>
                <a:ext cx="60" cy="63"/>
              </a:xfrm>
              <a:custGeom>
                <a:avLst/>
                <a:gdLst>
                  <a:gd name="T0" fmla="*/ 60 w 60"/>
                  <a:gd name="T1" fmla="*/ 26 h 63"/>
                  <a:gd name="T2" fmla="*/ 36 w 60"/>
                  <a:gd name="T3" fmla="*/ 23 h 63"/>
                  <a:gd name="T4" fmla="*/ 17 w 60"/>
                  <a:gd name="T5" fmla="*/ 28 h 63"/>
                  <a:gd name="T6" fmla="*/ 6 w 60"/>
                  <a:gd name="T7" fmla="*/ 63 h 63"/>
                  <a:gd name="T8" fmla="*/ 0 w 60"/>
                  <a:gd name="T9" fmla="*/ 34 h 63"/>
                  <a:gd name="T10" fmla="*/ 15 w 60"/>
                  <a:gd name="T11" fmla="*/ 15 h 63"/>
                  <a:gd name="T12" fmla="*/ 34 w 60"/>
                  <a:gd name="T13" fmla="*/ 0 h 63"/>
                  <a:gd name="T14" fmla="*/ 50 w 60"/>
                  <a:gd name="T15" fmla="*/ 6 h 63"/>
                  <a:gd name="T16" fmla="*/ 60 w 60"/>
                  <a:gd name="T17" fmla="*/ 26 h 63"/>
                  <a:gd name="T18" fmla="*/ 60 w 60"/>
                  <a:gd name="T19" fmla="*/ 26 h 6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0"/>
                  <a:gd name="T31" fmla="*/ 0 h 63"/>
                  <a:gd name="T32" fmla="*/ 60 w 60"/>
                  <a:gd name="T33" fmla="*/ 63 h 6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0" h="63">
                    <a:moveTo>
                      <a:pt x="60" y="26"/>
                    </a:moveTo>
                    <a:lnTo>
                      <a:pt x="36" y="23"/>
                    </a:lnTo>
                    <a:lnTo>
                      <a:pt x="17" y="28"/>
                    </a:lnTo>
                    <a:lnTo>
                      <a:pt x="6" y="63"/>
                    </a:lnTo>
                    <a:lnTo>
                      <a:pt x="0" y="34"/>
                    </a:lnTo>
                    <a:lnTo>
                      <a:pt x="15" y="15"/>
                    </a:lnTo>
                    <a:lnTo>
                      <a:pt x="34" y="0"/>
                    </a:lnTo>
                    <a:lnTo>
                      <a:pt x="50" y="6"/>
                    </a:lnTo>
                    <a:lnTo>
                      <a:pt x="60" y="26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29" name="Freeform 322"/>
              <p:cNvSpPr>
                <a:spLocks/>
              </p:cNvSpPr>
              <p:nvPr/>
            </p:nvSpPr>
            <p:spPr bwMode="auto">
              <a:xfrm>
                <a:off x="3008" y="2850"/>
                <a:ext cx="83" cy="71"/>
              </a:xfrm>
              <a:custGeom>
                <a:avLst/>
                <a:gdLst>
                  <a:gd name="T0" fmla="*/ 63 w 83"/>
                  <a:gd name="T1" fmla="*/ 71 h 71"/>
                  <a:gd name="T2" fmla="*/ 35 w 83"/>
                  <a:gd name="T3" fmla="*/ 30 h 71"/>
                  <a:gd name="T4" fmla="*/ 83 w 83"/>
                  <a:gd name="T5" fmla="*/ 54 h 71"/>
                  <a:gd name="T6" fmla="*/ 63 w 83"/>
                  <a:gd name="T7" fmla="*/ 0 h 71"/>
                  <a:gd name="T8" fmla="*/ 11 w 83"/>
                  <a:gd name="T9" fmla="*/ 2 h 71"/>
                  <a:gd name="T10" fmla="*/ 0 w 83"/>
                  <a:gd name="T11" fmla="*/ 6 h 71"/>
                  <a:gd name="T12" fmla="*/ 35 w 83"/>
                  <a:gd name="T13" fmla="*/ 54 h 71"/>
                  <a:gd name="T14" fmla="*/ 24 w 83"/>
                  <a:gd name="T15" fmla="*/ 65 h 71"/>
                  <a:gd name="T16" fmla="*/ 35 w 83"/>
                  <a:gd name="T17" fmla="*/ 69 h 71"/>
                  <a:gd name="T18" fmla="*/ 63 w 83"/>
                  <a:gd name="T19" fmla="*/ 71 h 71"/>
                  <a:gd name="T20" fmla="*/ 63 w 83"/>
                  <a:gd name="T21" fmla="*/ 71 h 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3"/>
                  <a:gd name="T34" fmla="*/ 0 h 71"/>
                  <a:gd name="T35" fmla="*/ 83 w 83"/>
                  <a:gd name="T36" fmla="*/ 71 h 7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3" h="71">
                    <a:moveTo>
                      <a:pt x="63" y="71"/>
                    </a:moveTo>
                    <a:lnTo>
                      <a:pt x="35" y="30"/>
                    </a:lnTo>
                    <a:lnTo>
                      <a:pt x="83" y="54"/>
                    </a:lnTo>
                    <a:lnTo>
                      <a:pt x="63" y="0"/>
                    </a:lnTo>
                    <a:lnTo>
                      <a:pt x="11" y="2"/>
                    </a:lnTo>
                    <a:lnTo>
                      <a:pt x="0" y="6"/>
                    </a:lnTo>
                    <a:lnTo>
                      <a:pt x="35" y="54"/>
                    </a:lnTo>
                    <a:lnTo>
                      <a:pt x="24" y="65"/>
                    </a:lnTo>
                    <a:lnTo>
                      <a:pt x="35" y="69"/>
                    </a:lnTo>
                    <a:lnTo>
                      <a:pt x="63" y="71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30" name="Freeform 323"/>
              <p:cNvSpPr>
                <a:spLocks/>
              </p:cNvSpPr>
              <p:nvPr/>
            </p:nvSpPr>
            <p:spPr bwMode="auto">
              <a:xfrm>
                <a:off x="3034" y="2911"/>
                <a:ext cx="115" cy="100"/>
              </a:xfrm>
              <a:custGeom>
                <a:avLst/>
                <a:gdLst>
                  <a:gd name="T0" fmla="*/ 4 w 115"/>
                  <a:gd name="T1" fmla="*/ 19 h 100"/>
                  <a:gd name="T2" fmla="*/ 28 w 115"/>
                  <a:gd name="T3" fmla="*/ 13 h 100"/>
                  <a:gd name="T4" fmla="*/ 41 w 115"/>
                  <a:gd name="T5" fmla="*/ 71 h 100"/>
                  <a:gd name="T6" fmla="*/ 61 w 115"/>
                  <a:gd name="T7" fmla="*/ 100 h 100"/>
                  <a:gd name="T8" fmla="*/ 94 w 115"/>
                  <a:gd name="T9" fmla="*/ 95 h 100"/>
                  <a:gd name="T10" fmla="*/ 106 w 115"/>
                  <a:gd name="T11" fmla="*/ 76 h 100"/>
                  <a:gd name="T12" fmla="*/ 83 w 115"/>
                  <a:gd name="T13" fmla="*/ 82 h 100"/>
                  <a:gd name="T14" fmla="*/ 115 w 115"/>
                  <a:gd name="T15" fmla="*/ 37 h 100"/>
                  <a:gd name="T16" fmla="*/ 91 w 115"/>
                  <a:gd name="T17" fmla="*/ 23 h 100"/>
                  <a:gd name="T18" fmla="*/ 67 w 115"/>
                  <a:gd name="T19" fmla="*/ 37 h 100"/>
                  <a:gd name="T20" fmla="*/ 41 w 115"/>
                  <a:gd name="T21" fmla="*/ 0 h 100"/>
                  <a:gd name="T22" fmla="*/ 0 w 115"/>
                  <a:gd name="T23" fmla="*/ 2 h 100"/>
                  <a:gd name="T24" fmla="*/ 4 w 115"/>
                  <a:gd name="T25" fmla="*/ 19 h 100"/>
                  <a:gd name="T26" fmla="*/ 4 w 115"/>
                  <a:gd name="T27" fmla="*/ 19 h 1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5"/>
                  <a:gd name="T43" fmla="*/ 0 h 100"/>
                  <a:gd name="T44" fmla="*/ 115 w 115"/>
                  <a:gd name="T45" fmla="*/ 100 h 1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5" h="100">
                    <a:moveTo>
                      <a:pt x="4" y="19"/>
                    </a:moveTo>
                    <a:lnTo>
                      <a:pt x="28" y="13"/>
                    </a:lnTo>
                    <a:lnTo>
                      <a:pt x="41" y="71"/>
                    </a:lnTo>
                    <a:lnTo>
                      <a:pt x="61" y="100"/>
                    </a:lnTo>
                    <a:lnTo>
                      <a:pt x="94" y="95"/>
                    </a:lnTo>
                    <a:lnTo>
                      <a:pt x="106" y="76"/>
                    </a:lnTo>
                    <a:lnTo>
                      <a:pt x="83" y="82"/>
                    </a:lnTo>
                    <a:lnTo>
                      <a:pt x="115" y="37"/>
                    </a:lnTo>
                    <a:lnTo>
                      <a:pt x="91" y="23"/>
                    </a:lnTo>
                    <a:lnTo>
                      <a:pt x="67" y="37"/>
                    </a:lnTo>
                    <a:lnTo>
                      <a:pt x="41" y="0"/>
                    </a:lnTo>
                    <a:lnTo>
                      <a:pt x="0" y="2"/>
                    </a:lnTo>
                    <a:lnTo>
                      <a:pt x="4" y="19"/>
                    </a:lnTo>
                    <a:close/>
                  </a:path>
                </a:pathLst>
              </a:custGeom>
              <a:solidFill>
                <a:srgbClr val="B8A6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31" name="Freeform 324"/>
              <p:cNvSpPr>
                <a:spLocks/>
              </p:cNvSpPr>
              <p:nvPr/>
            </p:nvSpPr>
            <p:spPr bwMode="auto">
              <a:xfrm>
                <a:off x="3101" y="3047"/>
                <a:ext cx="59" cy="270"/>
              </a:xfrm>
              <a:custGeom>
                <a:avLst/>
                <a:gdLst>
                  <a:gd name="T0" fmla="*/ 33 w 59"/>
                  <a:gd name="T1" fmla="*/ 3 h 270"/>
                  <a:gd name="T2" fmla="*/ 20 w 59"/>
                  <a:gd name="T3" fmla="*/ 0 h 270"/>
                  <a:gd name="T4" fmla="*/ 0 w 59"/>
                  <a:gd name="T5" fmla="*/ 33 h 270"/>
                  <a:gd name="T6" fmla="*/ 5 w 59"/>
                  <a:gd name="T7" fmla="*/ 57 h 270"/>
                  <a:gd name="T8" fmla="*/ 7 w 59"/>
                  <a:gd name="T9" fmla="*/ 229 h 270"/>
                  <a:gd name="T10" fmla="*/ 7 w 59"/>
                  <a:gd name="T11" fmla="*/ 268 h 270"/>
                  <a:gd name="T12" fmla="*/ 39 w 59"/>
                  <a:gd name="T13" fmla="*/ 270 h 270"/>
                  <a:gd name="T14" fmla="*/ 59 w 59"/>
                  <a:gd name="T15" fmla="*/ 229 h 270"/>
                  <a:gd name="T16" fmla="*/ 59 w 59"/>
                  <a:gd name="T17" fmla="*/ 162 h 270"/>
                  <a:gd name="T18" fmla="*/ 50 w 59"/>
                  <a:gd name="T19" fmla="*/ 138 h 270"/>
                  <a:gd name="T20" fmla="*/ 50 w 59"/>
                  <a:gd name="T21" fmla="*/ 79 h 270"/>
                  <a:gd name="T22" fmla="*/ 48 w 59"/>
                  <a:gd name="T23" fmla="*/ 40 h 270"/>
                  <a:gd name="T24" fmla="*/ 46 w 59"/>
                  <a:gd name="T25" fmla="*/ 16 h 270"/>
                  <a:gd name="T26" fmla="*/ 33 w 59"/>
                  <a:gd name="T27" fmla="*/ 3 h 270"/>
                  <a:gd name="T28" fmla="*/ 33 w 59"/>
                  <a:gd name="T29" fmla="*/ 3 h 27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9"/>
                  <a:gd name="T46" fmla="*/ 0 h 270"/>
                  <a:gd name="T47" fmla="*/ 59 w 59"/>
                  <a:gd name="T48" fmla="*/ 270 h 27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9" h="270">
                    <a:moveTo>
                      <a:pt x="33" y="3"/>
                    </a:moveTo>
                    <a:lnTo>
                      <a:pt x="20" y="0"/>
                    </a:lnTo>
                    <a:lnTo>
                      <a:pt x="0" y="33"/>
                    </a:lnTo>
                    <a:lnTo>
                      <a:pt x="5" y="57"/>
                    </a:lnTo>
                    <a:lnTo>
                      <a:pt x="7" y="229"/>
                    </a:lnTo>
                    <a:lnTo>
                      <a:pt x="7" y="268"/>
                    </a:lnTo>
                    <a:lnTo>
                      <a:pt x="39" y="270"/>
                    </a:lnTo>
                    <a:lnTo>
                      <a:pt x="59" y="229"/>
                    </a:lnTo>
                    <a:lnTo>
                      <a:pt x="59" y="162"/>
                    </a:lnTo>
                    <a:lnTo>
                      <a:pt x="50" y="138"/>
                    </a:lnTo>
                    <a:lnTo>
                      <a:pt x="50" y="79"/>
                    </a:lnTo>
                    <a:lnTo>
                      <a:pt x="48" y="40"/>
                    </a:lnTo>
                    <a:lnTo>
                      <a:pt x="46" y="16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6B59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32" name="Freeform 325"/>
              <p:cNvSpPr>
                <a:spLocks/>
              </p:cNvSpPr>
              <p:nvPr/>
            </p:nvSpPr>
            <p:spPr bwMode="auto">
              <a:xfrm>
                <a:off x="3138" y="3443"/>
                <a:ext cx="242" cy="522"/>
              </a:xfrm>
              <a:custGeom>
                <a:avLst/>
                <a:gdLst>
                  <a:gd name="T0" fmla="*/ 235 w 242"/>
                  <a:gd name="T1" fmla="*/ 201 h 522"/>
                  <a:gd name="T2" fmla="*/ 201 w 242"/>
                  <a:gd name="T3" fmla="*/ 183 h 522"/>
                  <a:gd name="T4" fmla="*/ 174 w 242"/>
                  <a:gd name="T5" fmla="*/ 183 h 522"/>
                  <a:gd name="T6" fmla="*/ 185 w 242"/>
                  <a:gd name="T7" fmla="*/ 198 h 522"/>
                  <a:gd name="T8" fmla="*/ 135 w 242"/>
                  <a:gd name="T9" fmla="*/ 201 h 522"/>
                  <a:gd name="T10" fmla="*/ 135 w 242"/>
                  <a:gd name="T11" fmla="*/ 183 h 522"/>
                  <a:gd name="T12" fmla="*/ 101 w 242"/>
                  <a:gd name="T13" fmla="*/ 187 h 522"/>
                  <a:gd name="T14" fmla="*/ 72 w 242"/>
                  <a:gd name="T15" fmla="*/ 203 h 522"/>
                  <a:gd name="T16" fmla="*/ 70 w 242"/>
                  <a:gd name="T17" fmla="*/ 98 h 522"/>
                  <a:gd name="T18" fmla="*/ 59 w 242"/>
                  <a:gd name="T19" fmla="*/ 0 h 522"/>
                  <a:gd name="T20" fmla="*/ 52 w 242"/>
                  <a:gd name="T21" fmla="*/ 16 h 522"/>
                  <a:gd name="T22" fmla="*/ 53 w 242"/>
                  <a:gd name="T23" fmla="*/ 77 h 522"/>
                  <a:gd name="T24" fmla="*/ 59 w 242"/>
                  <a:gd name="T25" fmla="*/ 207 h 522"/>
                  <a:gd name="T26" fmla="*/ 11 w 242"/>
                  <a:gd name="T27" fmla="*/ 203 h 522"/>
                  <a:gd name="T28" fmla="*/ 0 w 242"/>
                  <a:gd name="T29" fmla="*/ 207 h 522"/>
                  <a:gd name="T30" fmla="*/ 22 w 242"/>
                  <a:gd name="T31" fmla="*/ 222 h 522"/>
                  <a:gd name="T32" fmla="*/ 46 w 242"/>
                  <a:gd name="T33" fmla="*/ 246 h 522"/>
                  <a:gd name="T34" fmla="*/ 18 w 242"/>
                  <a:gd name="T35" fmla="*/ 251 h 522"/>
                  <a:gd name="T36" fmla="*/ 0 w 242"/>
                  <a:gd name="T37" fmla="*/ 272 h 522"/>
                  <a:gd name="T38" fmla="*/ 3 w 242"/>
                  <a:gd name="T39" fmla="*/ 442 h 522"/>
                  <a:gd name="T40" fmla="*/ 48 w 242"/>
                  <a:gd name="T41" fmla="*/ 514 h 522"/>
                  <a:gd name="T42" fmla="*/ 166 w 242"/>
                  <a:gd name="T43" fmla="*/ 522 h 522"/>
                  <a:gd name="T44" fmla="*/ 242 w 242"/>
                  <a:gd name="T45" fmla="*/ 368 h 522"/>
                  <a:gd name="T46" fmla="*/ 242 w 242"/>
                  <a:gd name="T47" fmla="*/ 264 h 522"/>
                  <a:gd name="T48" fmla="*/ 235 w 242"/>
                  <a:gd name="T49" fmla="*/ 201 h 522"/>
                  <a:gd name="T50" fmla="*/ 235 w 242"/>
                  <a:gd name="T51" fmla="*/ 201 h 52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2"/>
                  <a:gd name="T79" fmla="*/ 0 h 522"/>
                  <a:gd name="T80" fmla="*/ 242 w 242"/>
                  <a:gd name="T81" fmla="*/ 522 h 52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2" h="522">
                    <a:moveTo>
                      <a:pt x="235" y="201"/>
                    </a:moveTo>
                    <a:lnTo>
                      <a:pt x="201" y="183"/>
                    </a:lnTo>
                    <a:lnTo>
                      <a:pt x="174" y="183"/>
                    </a:lnTo>
                    <a:lnTo>
                      <a:pt x="185" y="198"/>
                    </a:lnTo>
                    <a:lnTo>
                      <a:pt x="135" y="201"/>
                    </a:lnTo>
                    <a:lnTo>
                      <a:pt x="135" y="183"/>
                    </a:lnTo>
                    <a:lnTo>
                      <a:pt x="101" y="187"/>
                    </a:lnTo>
                    <a:lnTo>
                      <a:pt x="72" y="203"/>
                    </a:lnTo>
                    <a:lnTo>
                      <a:pt x="70" y="98"/>
                    </a:lnTo>
                    <a:lnTo>
                      <a:pt x="59" y="0"/>
                    </a:lnTo>
                    <a:lnTo>
                      <a:pt x="52" y="16"/>
                    </a:lnTo>
                    <a:lnTo>
                      <a:pt x="53" y="77"/>
                    </a:lnTo>
                    <a:lnTo>
                      <a:pt x="59" y="207"/>
                    </a:lnTo>
                    <a:lnTo>
                      <a:pt x="11" y="203"/>
                    </a:lnTo>
                    <a:lnTo>
                      <a:pt x="0" y="207"/>
                    </a:lnTo>
                    <a:lnTo>
                      <a:pt x="22" y="222"/>
                    </a:lnTo>
                    <a:lnTo>
                      <a:pt x="46" y="246"/>
                    </a:lnTo>
                    <a:lnTo>
                      <a:pt x="18" y="251"/>
                    </a:lnTo>
                    <a:lnTo>
                      <a:pt x="0" y="272"/>
                    </a:lnTo>
                    <a:lnTo>
                      <a:pt x="3" y="442"/>
                    </a:lnTo>
                    <a:lnTo>
                      <a:pt x="48" y="514"/>
                    </a:lnTo>
                    <a:lnTo>
                      <a:pt x="166" y="522"/>
                    </a:lnTo>
                    <a:lnTo>
                      <a:pt x="242" y="368"/>
                    </a:lnTo>
                    <a:lnTo>
                      <a:pt x="242" y="264"/>
                    </a:lnTo>
                    <a:lnTo>
                      <a:pt x="235" y="201"/>
                    </a:lnTo>
                    <a:close/>
                  </a:path>
                </a:pathLst>
              </a:custGeom>
              <a:solidFill>
                <a:srgbClr val="BDB0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33" name="Freeform 326"/>
              <p:cNvSpPr>
                <a:spLocks/>
              </p:cNvSpPr>
              <p:nvPr/>
            </p:nvSpPr>
            <p:spPr bwMode="auto">
              <a:xfrm>
                <a:off x="3204" y="3648"/>
                <a:ext cx="267" cy="368"/>
              </a:xfrm>
              <a:custGeom>
                <a:avLst/>
                <a:gdLst>
                  <a:gd name="T0" fmla="*/ 21 w 267"/>
                  <a:gd name="T1" fmla="*/ 20 h 368"/>
                  <a:gd name="T2" fmla="*/ 108 w 267"/>
                  <a:gd name="T3" fmla="*/ 19 h 368"/>
                  <a:gd name="T4" fmla="*/ 150 w 267"/>
                  <a:gd name="T5" fmla="*/ 0 h 368"/>
                  <a:gd name="T6" fmla="*/ 159 w 267"/>
                  <a:gd name="T7" fmla="*/ 4 h 368"/>
                  <a:gd name="T8" fmla="*/ 137 w 267"/>
                  <a:gd name="T9" fmla="*/ 28 h 368"/>
                  <a:gd name="T10" fmla="*/ 180 w 267"/>
                  <a:gd name="T11" fmla="*/ 59 h 368"/>
                  <a:gd name="T12" fmla="*/ 228 w 267"/>
                  <a:gd name="T13" fmla="*/ 104 h 368"/>
                  <a:gd name="T14" fmla="*/ 248 w 267"/>
                  <a:gd name="T15" fmla="*/ 224 h 368"/>
                  <a:gd name="T16" fmla="*/ 267 w 267"/>
                  <a:gd name="T17" fmla="*/ 363 h 368"/>
                  <a:gd name="T18" fmla="*/ 224 w 267"/>
                  <a:gd name="T19" fmla="*/ 368 h 368"/>
                  <a:gd name="T20" fmla="*/ 37 w 267"/>
                  <a:gd name="T21" fmla="*/ 367 h 368"/>
                  <a:gd name="T22" fmla="*/ 11 w 267"/>
                  <a:gd name="T23" fmla="*/ 293 h 368"/>
                  <a:gd name="T24" fmla="*/ 43 w 267"/>
                  <a:gd name="T25" fmla="*/ 280 h 368"/>
                  <a:gd name="T26" fmla="*/ 21 w 267"/>
                  <a:gd name="T27" fmla="*/ 272 h 368"/>
                  <a:gd name="T28" fmla="*/ 50 w 267"/>
                  <a:gd name="T29" fmla="*/ 263 h 368"/>
                  <a:gd name="T30" fmla="*/ 2 w 267"/>
                  <a:gd name="T31" fmla="*/ 259 h 368"/>
                  <a:gd name="T32" fmla="*/ 61 w 267"/>
                  <a:gd name="T33" fmla="*/ 248 h 368"/>
                  <a:gd name="T34" fmla="*/ 41 w 267"/>
                  <a:gd name="T35" fmla="*/ 235 h 368"/>
                  <a:gd name="T36" fmla="*/ 6 w 267"/>
                  <a:gd name="T37" fmla="*/ 217 h 368"/>
                  <a:gd name="T38" fmla="*/ 47 w 267"/>
                  <a:gd name="T39" fmla="*/ 204 h 368"/>
                  <a:gd name="T40" fmla="*/ 80 w 267"/>
                  <a:gd name="T41" fmla="*/ 196 h 368"/>
                  <a:gd name="T42" fmla="*/ 47 w 267"/>
                  <a:gd name="T43" fmla="*/ 170 h 368"/>
                  <a:gd name="T44" fmla="*/ 98 w 267"/>
                  <a:gd name="T45" fmla="*/ 161 h 368"/>
                  <a:gd name="T46" fmla="*/ 72 w 267"/>
                  <a:gd name="T47" fmla="*/ 124 h 368"/>
                  <a:gd name="T48" fmla="*/ 69 w 267"/>
                  <a:gd name="T49" fmla="*/ 89 h 368"/>
                  <a:gd name="T50" fmla="*/ 119 w 267"/>
                  <a:gd name="T51" fmla="*/ 78 h 368"/>
                  <a:gd name="T52" fmla="*/ 65 w 267"/>
                  <a:gd name="T53" fmla="*/ 74 h 368"/>
                  <a:gd name="T54" fmla="*/ 95 w 267"/>
                  <a:gd name="T55" fmla="*/ 59 h 368"/>
                  <a:gd name="T56" fmla="*/ 102 w 267"/>
                  <a:gd name="T57" fmla="*/ 50 h 368"/>
                  <a:gd name="T58" fmla="*/ 32 w 267"/>
                  <a:gd name="T59" fmla="*/ 52 h 368"/>
                  <a:gd name="T60" fmla="*/ 45 w 267"/>
                  <a:gd name="T61" fmla="*/ 41 h 368"/>
                  <a:gd name="T62" fmla="*/ 100 w 267"/>
                  <a:gd name="T63" fmla="*/ 30 h 368"/>
                  <a:gd name="T64" fmla="*/ 0 w 267"/>
                  <a:gd name="T65" fmla="*/ 32 h 368"/>
                  <a:gd name="T66" fmla="*/ 6 w 267"/>
                  <a:gd name="T67" fmla="*/ 28 h 368"/>
                  <a:gd name="T68" fmla="*/ 10 w 267"/>
                  <a:gd name="T69" fmla="*/ 24 h 368"/>
                  <a:gd name="T70" fmla="*/ 13 w 267"/>
                  <a:gd name="T71" fmla="*/ 22 h 368"/>
                  <a:gd name="T72" fmla="*/ 17 w 267"/>
                  <a:gd name="T73" fmla="*/ 22 h 368"/>
                  <a:gd name="T74" fmla="*/ 19 w 267"/>
                  <a:gd name="T75" fmla="*/ 20 h 368"/>
                  <a:gd name="T76" fmla="*/ 21 w 267"/>
                  <a:gd name="T77" fmla="*/ 20 h 368"/>
                  <a:gd name="T78" fmla="*/ 21 w 267"/>
                  <a:gd name="T79" fmla="*/ 20 h 36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67"/>
                  <a:gd name="T121" fmla="*/ 0 h 368"/>
                  <a:gd name="T122" fmla="*/ 267 w 267"/>
                  <a:gd name="T123" fmla="*/ 368 h 36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67" h="368">
                    <a:moveTo>
                      <a:pt x="21" y="20"/>
                    </a:moveTo>
                    <a:lnTo>
                      <a:pt x="108" y="19"/>
                    </a:lnTo>
                    <a:lnTo>
                      <a:pt x="150" y="0"/>
                    </a:lnTo>
                    <a:lnTo>
                      <a:pt x="159" y="4"/>
                    </a:lnTo>
                    <a:lnTo>
                      <a:pt x="137" y="28"/>
                    </a:lnTo>
                    <a:lnTo>
                      <a:pt x="180" y="59"/>
                    </a:lnTo>
                    <a:lnTo>
                      <a:pt x="228" y="104"/>
                    </a:lnTo>
                    <a:lnTo>
                      <a:pt x="248" y="224"/>
                    </a:lnTo>
                    <a:lnTo>
                      <a:pt x="267" y="363"/>
                    </a:lnTo>
                    <a:lnTo>
                      <a:pt x="224" y="368"/>
                    </a:lnTo>
                    <a:lnTo>
                      <a:pt x="37" y="367"/>
                    </a:lnTo>
                    <a:lnTo>
                      <a:pt x="11" y="293"/>
                    </a:lnTo>
                    <a:lnTo>
                      <a:pt x="43" y="280"/>
                    </a:lnTo>
                    <a:lnTo>
                      <a:pt x="21" y="272"/>
                    </a:lnTo>
                    <a:lnTo>
                      <a:pt x="50" y="263"/>
                    </a:lnTo>
                    <a:lnTo>
                      <a:pt x="2" y="259"/>
                    </a:lnTo>
                    <a:lnTo>
                      <a:pt x="61" y="248"/>
                    </a:lnTo>
                    <a:lnTo>
                      <a:pt x="41" y="235"/>
                    </a:lnTo>
                    <a:lnTo>
                      <a:pt x="6" y="217"/>
                    </a:lnTo>
                    <a:lnTo>
                      <a:pt x="47" y="204"/>
                    </a:lnTo>
                    <a:lnTo>
                      <a:pt x="80" y="196"/>
                    </a:lnTo>
                    <a:lnTo>
                      <a:pt x="47" y="170"/>
                    </a:lnTo>
                    <a:lnTo>
                      <a:pt x="98" y="161"/>
                    </a:lnTo>
                    <a:lnTo>
                      <a:pt x="72" y="124"/>
                    </a:lnTo>
                    <a:lnTo>
                      <a:pt x="69" y="89"/>
                    </a:lnTo>
                    <a:lnTo>
                      <a:pt x="119" y="78"/>
                    </a:lnTo>
                    <a:lnTo>
                      <a:pt x="65" y="74"/>
                    </a:lnTo>
                    <a:lnTo>
                      <a:pt x="95" y="59"/>
                    </a:lnTo>
                    <a:lnTo>
                      <a:pt x="102" y="50"/>
                    </a:lnTo>
                    <a:lnTo>
                      <a:pt x="32" y="52"/>
                    </a:lnTo>
                    <a:lnTo>
                      <a:pt x="45" y="41"/>
                    </a:lnTo>
                    <a:lnTo>
                      <a:pt x="100" y="30"/>
                    </a:lnTo>
                    <a:lnTo>
                      <a:pt x="0" y="32"/>
                    </a:lnTo>
                    <a:lnTo>
                      <a:pt x="6" y="28"/>
                    </a:lnTo>
                    <a:lnTo>
                      <a:pt x="10" y="24"/>
                    </a:lnTo>
                    <a:lnTo>
                      <a:pt x="13" y="22"/>
                    </a:lnTo>
                    <a:lnTo>
                      <a:pt x="17" y="22"/>
                    </a:lnTo>
                    <a:lnTo>
                      <a:pt x="19" y="20"/>
                    </a:lnTo>
                    <a:lnTo>
                      <a:pt x="21" y="20"/>
                    </a:lnTo>
                    <a:close/>
                  </a:path>
                </a:pathLst>
              </a:custGeom>
              <a:solidFill>
                <a:srgbClr val="B39C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34" name="Freeform 327"/>
              <p:cNvSpPr>
                <a:spLocks/>
              </p:cNvSpPr>
              <p:nvPr/>
            </p:nvSpPr>
            <p:spPr bwMode="auto">
              <a:xfrm>
                <a:off x="2988" y="3382"/>
                <a:ext cx="368" cy="633"/>
              </a:xfrm>
              <a:custGeom>
                <a:avLst/>
                <a:gdLst>
                  <a:gd name="T0" fmla="*/ 190 w 368"/>
                  <a:gd name="T1" fmla="*/ 142 h 633"/>
                  <a:gd name="T2" fmla="*/ 155 w 368"/>
                  <a:gd name="T3" fmla="*/ 324 h 633"/>
                  <a:gd name="T4" fmla="*/ 194 w 368"/>
                  <a:gd name="T5" fmla="*/ 348 h 633"/>
                  <a:gd name="T6" fmla="*/ 368 w 368"/>
                  <a:gd name="T7" fmla="*/ 359 h 633"/>
                  <a:gd name="T8" fmla="*/ 165 w 368"/>
                  <a:gd name="T9" fmla="*/ 362 h 633"/>
                  <a:gd name="T10" fmla="*/ 340 w 368"/>
                  <a:gd name="T11" fmla="*/ 373 h 633"/>
                  <a:gd name="T12" fmla="*/ 172 w 368"/>
                  <a:gd name="T13" fmla="*/ 383 h 633"/>
                  <a:gd name="T14" fmla="*/ 329 w 368"/>
                  <a:gd name="T15" fmla="*/ 399 h 633"/>
                  <a:gd name="T16" fmla="*/ 170 w 368"/>
                  <a:gd name="T17" fmla="*/ 423 h 633"/>
                  <a:gd name="T18" fmla="*/ 324 w 368"/>
                  <a:gd name="T19" fmla="*/ 433 h 633"/>
                  <a:gd name="T20" fmla="*/ 179 w 368"/>
                  <a:gd name="T21" fmla="*/ 466 h 633"/>
                  <a:gd name="T22" fmla="*/ 300 w 368"/>
                  <a:gd name="T23" fmla="*/ 499 h 633"/>
                  <a:gd name="T24" fmla="*/ 190 w 368"/>
                  <a:gd name="T25" fmla="*/ 520 h 633"/>
                  <a:gd name="T26" fmla="*/ 292 w 368"/>
                  <a:gd name="T27" fmla="*/ 557 h 633"/>
                  <a:gd name="T28" fmla="*/ 233 w 368"/>
                  <a:gd name="T29" fmla="*/ 618 h 633"/>
                  <a:gd name="T30" fmla="*/ 163 w 368"/>
                  <a:gd name="T31" fmla="*/ 603 h 633"/>
                  <a:gd name="T32" fmla="*/ 146 w 368"/>
                  <a:gd name="T33" fmla="*/ 633 h 633"/>
                  <a:gd name="T34" fmla="*/ 50 w 368"/>
                  <a:gd name="T35" fmla="*/ 592 h 633"/>
                  <a:gd name="T36" fmla="*/ 120 w 368"/>
                  <a:gd name="T37" fmla="*/ 516 h 633"/>
                  <a:gd name="T38" fmla="*/ 85 w 368"/>
                  <a:gd name="T39" fmla="*/ 220 h 633"/>
                  <a:gd name="T40" fmla="*/ 44 w 368"/>
                  <a:gd name="T41" fmla="*/ 162 h 633"/>
                  <a:gd name="T42" fmla="*/ 22 w 368"/>
                  <a:gd name="T43" fmla="*/ 87 h 633"/>
                  <a:gd name="T44" fmla="*/ 13 w 368"/>
                  <a:gd name="T45" fmla="*/ 55 h 633"/>
                  <a:gd name="T46" fmla="*/ 50 w 368"/>
                  <a:gd name="T47" fmla="*/ 79 h 633"/>
                  <a:gd name="T48" fmla="*/ 92 w 368"/>
                  <a:gd name="T49" fmla="*/ 85 h 633"/>
                  <a:gd name="T50" fmla="*/ 129 w 368"/>
                  <a:gd name="T51" fmla="*/ 94 h 633"/>
                  <a:gd name="T52" fmla="*/ 94 w 368"/>
                  <a:gd name="T53" fmla="*/ 135 h 633"/>
                  <a:gd name="T54" fmla="*/ 142 w 368"/>
                  <a:gd name="T55" fmla="*/ 199 h 633"/>
                  <a:gd name="T56" fmla="*/ 131 w 368"/>
                  <a:gd name="T57" fmla="*/ 162 h 633"/>
                  <a:gd name="T58" fmla="*/ 159 w 368"/>
                  <a:gd name="T59" fmla="*/ 144 h 633"/>
                  <a:gd name="T60" fmla="*/ 194 w 368"/>
                  <a:gd name="T61" fmla="*/ 107 h 633"/>
                  <a:gd name="T62" fmla="*/ 165 w 368"/>
                  <a:gd name="T63" fmla="*/ 94 h 633"/>
                  <a:gd name="T64" fmla="*/ 198 w 368"/>
                  <a:gd name="T65" fmla="*/ 20 h 633"/>
                  <a:gd name="T66" fmla="*/ 216 w 368"/>
                  <a:gd name="T67" fmla="*/ 0 h 633"/>
                  <a:gd name="T68" fmla="*/ 222 w 368"/>
                  <a:gd name="T69" fmla="*/ 0 h 633"/>
                  <a:gd name="T70" fmla="*/ 227 w 368"/>
                  <a:gd name="T71" fmla="*/ 1 h 633"/>
                  <a:gd name="T72" fmla="*/ 229 w 368"/>
                  <a:gd name="T73" fmla="*/ 1 h 63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68"/>
                  <a:gd name="T112" fmla="*/ 0 h 633"/>
                  <a:gd name="T113" fmla="*/ 368 w 368"/>
                  <a:gd name="T114" fmla="*/ 633 h 63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68" h="633">
                    <a:moveTo>
                      <a:pt x="229" y="1"/>
                    </a:moveTo>
                    <a:lnTo>
                      <a:pt x="190" y="142"/>
                    </a:lnTo>
                    <a:lnTo>
                      <a:pt x="153" y="259"/>
                    </a:lnTo>
                    <a:lnTo>
                      <a:pt x="155" y="324"/>
                    </a:lnTo>
                    <a:lnTo>
                      <a:pt x="196" y="327"/>
                    </a:lnTo>
                    <a:lnTo>
                      <a:pt x="194" y="348"/>
                    </a:lnTo>
                    <a:lnTo>
                      <a:pt x="342" y="348"/>
                    </a:lnTo>
                    <a:lnTo>
                      <a:pt x="368" y="359"/>
                    </a:lnTo>
                    <a:lnTo>
                      <a:pt x="222" y="359"/>
                    </a:lnTo>
                    <a:lnTo>
                      <a:pt x="165" y="362"/>
                    </a:lnTo>
                    <a:lnTo>
                      <a:pt x="209" y="373"/>
                    </a:lnTo>
                    <a:lnTo>
                      <a:pt x="340" y="373"/>
                    </a:lnTo>
                    <a:lnTo>
                      <a:pt x="338" y="385"/>
                    </a:lnTo>
                    <a:lnTo>
                      <a:pt x="172" y="383"/>
                    </a:lnTo>
                    <a:lnTo>
                      <a:pt x="166" y="396"/>
                    </a:lnTo>
                    <a:lnTo>
                      <a:pt x="329" y="399"/>
                    </a:lnTo>
                    <a:lnTo>
                      <a:pt x="176" y="409"/>
                    </a:lnTo>
                    <a:lnTo>
                      <a:pt x="170" y="423"/>
                    </a:lnTo>
                    <a:lnTo>
                      <a:pt x="362" y="423"/>
                    </a:lnTo>
                    <a:lnTo>
                      <a:pt x="324" y="433"/>
                    </a:lnTo>
                    <a:lnTo>
                      <a:pt x="172" y="438"/>
                    </a:lnTo>
                    <a:lnTo>
                      <a:pt x="179" y="466"/>
                    </a:lnTo>
                    <a:lnTo>
                      <a:pt x="300" y="486"/>
                    </a:lnTo>
                    <a:lnTo>
                      <a:pt x="300" y="499"/>
                    </a:lnTo>
                    <a:lnTo>
                      <a:pt x="194" y="494"/>
                    </a:lnTo>
                    <a:lnTo>
                      <a:pt x="190" y="520"/>
                    </a:lnTo>
                    <a:lnTo>
                      <a:pt x="209" y="555"/>
                    </a:lnTo>
                    <a:lnTo>
                      <a:pt x="292" y="557"/>
                    </a:lnTo>
                    <a:lnTo>
                      <a:pt x="300" y="616"/>
                    </a:lnTo>
                    <a:lnTo>
                      <a:pt x="233" y="618"/>
                    </a:lnTo>
                    <a:lnTo>
                      <a:pt x="194" y="599"/>
                    </a:lnTo>
                    <a:lnTo>
                      <a:pt x="163" y="603"/>
                    </a:lnTo>
                    <a:lnTo>
                      <a:pt x="142" y="618"/>
                    </a:lnTo>
                    <a:lnTo>
                      <a:pt x="146" y="633"/>
                    </a:lnTo>
                    <a:lnTo>
                      <a:pt x="72" y="627"/>
                    </a:lnTo>
                    <a:lnTo>
                      <a:pt x="50" y="592"/>
                    </a:lnTo>
                    <a:lnTo>
                      <a:pt x="105" y="588"/>
                    </a:lnTo>
                    <a:lnTo>
                      <a:pt x="120" y="516"/>
                    </a:lnTo>
                    <a:lnTo>
                      <a:pt x="118" y="264"/>
                    </a:lnTo>
                    <a:lnTo>
                      <a:pt x="85" y="220"/>
                    </a:lnTo>
                    <a:lnTo>
                      <a:pt x="65" y="140"/>
                    </a:lnTo>
                    <a:lnTo>
                      <a:pt x="44" y="162"/>
                    </a:lnTo>
                    <a:lnTo>
                      <a:pt x="42" y="135"/>
                    </a:lnTo>
                    <a:lnTo>
                      <a:pt x="22" y="87"/>
                    </a:lnTo>
                    <a:lnTo>
                      <a:pt x="0" y="79"/>
                    </a:lnTo>
                    <a:lnTo>
                      <a:pt x="13" y="55"/>
                    </a:lnTo>
                    <a:lnTo>
                      <a:pt x="39" y="66"/>
                    </a:lnTo>
                    <a:lnTo>
                      <a:pt x="50" y="79"/>
                    </a:lnTo>
                    <a:lnTo>
                      <a:pt x="66" y="77"/>
                    </a:lnTo>
                    <a:lnTo>
                      <a:pt x="92" y="85"/>
                    </a:lnTo>
                    <a:lnTo>
                      <a:pt x="137" y="85"/>
                    </a:lnTo>
                    <a:lnTo>
                      <a:pt x="129" y="94"/>
                    </a:lnTo>
                    <a:lnTo>
                      <a:pt x="83" y="105"/>
                    </a:lnTo>
                    <a:lnTo>
                      <a:pt x="94" y="135"/>
                    </a:lnTo>
                    <a:lnTo>
                      <a:pt x="120" y="199"/>
                    </a:lnTo>
                    <a:lnTo>
                      <a:pt x="142" y="199"/>
                    </a:lnTo>
                    <a:lnTo>
                      <a:pt x="146" y="179"/>
                    </a:lnTo>
                    <a:lnTo>
                      <a:pt x="131" y="162"/>
                    </a:lnTo>
                    <a:lnTo>
                      <a:pt x="129" y="142"/>
                    </a:lnTo>
                    <a:lnTo>
                      <a:pt x="159" y="144"/>
                    </a:lnTo>
                    <a:lnTo>
                      <a:pt x="168" y="120"/>
                    </a:lnTo>
                    <a:lnTo>
                      <a:pt x="194" y="107"/>
                    </a:lnTo>
                    <a:lnTo>
                      <a:pt x="113" y="114"/>
                    </a:lnTo>
                    <a:lnTo>
                      <a:pt x="165" y="94"/>
                    </a:lnTo>
                    <a:lnTo>
                      <a:pt x="185" y="37"/>
                    </a:lnTo>
                    <a:lnTo>
                      <a:pt x="198" y="20"/>
                    </a:lnTo>
                    <a:lnTo>
                      <a:pt x="213" y="1"/>
                    </a:lnTo>
                    <a:lnTo>
                      <a:pt x="216" y="0"/>
                    </a:lnTo>
                    <a:lnTo>
                      <a:pt x="220" y="0"/>
                    </a:lnTo>
                    <a:lnTo>
                      <a:pt x="222" y="0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9" y="1"/>
                    </a:lnTo>
                    <a:close/>
                  </a:path>
                </a:pathLst>
              </a:custGeom>
              <a:solidFill>
                <a:srgbClr val="B39C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35" name="Freeform 328"/>
              <p:cNvSpPr>
                <a:spLocks/>
              </p:cNvSpPr>
              <p:nvPr/>
            </p:nvSpPr>
            <p:spPr bwMode="auto">
              <a:xfrm>
                <a:off x="2866" y="3309"/>
                <a:ext cx="261" cy="160"/>
              </a:xfrm>
              <a:custGeom>
                <a:avLst/>
                <a:gdLst>
                  <a:gd name="T0" fmla="*/ 74 w 261"/>
                  <a:gd name="T1" fmla="*/ 54 h 160"/>
                  <a:gd name="T2" fmla="*/ 40 w 261"/>
                  <a:gd name="T3" fmla="*/ 82 h 160"/>
                  <a:gd name="T4" fmla="*/ 0 w 261"/>
                  <a:gd name="T5" fmla="*/ 95 h 160"/>
                  <a:gd name="T6" fmla="*/ 33 w 261"/>
                  <a:gd name="T7" fmla="*/ 110 h 160"/>
                  <a:gd name="T8" fmla="*/ 68 w 261"/>
                  <a:gd name="T9" fmla="*/ 82 h 160"/>
                  <a:gd name="T10" fmla="*/ 63 w 261"/>
                  <a:gd name="T11" fmla="*/ 123 h 160"/>
                  <a:gd name="T12" fmla="*/ 28 w 261"/>
                  <a:gd name="T13" fmla="*/ 156 h 160"/>
                  <a:gd name="T14" fmla="*/ 44 w 261"/>
                  <a:gd name="T15" fmla="*/ 160 h 160"/>
                  <a:gd name="T16" fmla="*/ 89 w 261"/>
                  <a:gd name="T17" fmla="*/ 139 h 160"/>
                  <a:gd name="T18" fmla="*/ 122 w 261"/>
                  <a:gd name="T19" fmla="*/ 154 h 160"/>
                  <a:gd name="T20" fmla="*/ 137 w 261"/>
                  <a:gd name="T21" fmla="*/ 134 h 160"/>
                  <a:gd name="T22" fmla="*/ 109 w 261"/>
                  <a:gd name="T23" fmla="*/ 128 h 160"/>
                  <a:gd name="T24" fmla="*/ 98 w 261"/>
                  <a:gd name="T25" fmla="*/ 104 h 160"/>
                  <a:gd name="T26" fmla="*/ 177 w 261"/>
                  <a:gd name="T27" fmla="*/ 95 h 160"/>
                  <a:gd name="T28" fmla="*/ 213 w 261"/>
                  <a:gd name="T29" fmla="*/ 115 h 160"/>
                  <a:gd name="T30" fmla="*/ 261 w 261"/>
                  <a:gd name="T31" fmla="*/ 76 h 160"/>
                  <a:gd name="T32" fmla="*/ 205 w 261"/>
                  <a:gd name="T33" fmla="*/ 74 h 160"/>
                  <a:gd name="T34" fmla="*/ 94 w 261"/>
                  <a:gd name="T35" fmla="*/ 84 h 160"/>
                  <a:gd name="T36" fmla="*/ 114 w 261"/>
                  <a:gd name="T37" fmla="*/ 54 h 160"/>
                  <a:gd name="T38" fmla="*/ 177 w 261"/>
                  <a:gd name="T39" fmla="*/ 50 h 160"/>
                  <a:gd name="T40" fmla="*/ 172 w 261"/>
                  <a:gd name="T41" fmla="*/ 21 h 160"/>
                  <a:gd name="T42" fmla="*/ 114 w 261"/>
                  <a:gd name="T43" fmla="*/ 0 h 160"/>
                  <a:gd name="T44" fmla="*/ 100 w 261"/>
                  <a:gd name="T45" fmla="*/ 28 h 160"/>
                  <a:gd name="T46" fmla="*/ 81 w 261"/>
                  <a:gd name="T47" fmla="*/ 41 h 160"/>
                  <a:gd name="T48" fmla="*/ 74 w 261"/>
                  <a:gd name="T49" fmla="*/ 54 h 160"/>
                  <a:gd name="T50" fmla="*/ 74 w 261"/>
                  <a:gd name="T51" fmla="*/ 54 h 16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61"/>
                  <a:gd name="T79" fmla="*/ 0 h 160"/>
                  <a:gd name="T80" fmla="*/ 261 w 261"/>
                  <a:gd name="T81" fmla="*/ 160 h 16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61" h="160">
                    <a:moveTo>
                      <a:pt x="74" y="54"/>
                    </a:moveTo>
                    <a:lnTo>
                      <a:pt x="40" y="82"/>
                    </a:lnTo>
                    <a:lnTo>
                      <a:pt x="0" y="95"/>
                    </a:lnTo>
                    <a:lnTo>
                      <a:pt x="33" y="110"/>
                    </a:lnTo>
                    <a:lnTo>
                      <a:pt x="68" y="82"/>
                    </a:lnTo>
                    <a:lnTo>
                      <a:pt x="63" y="123"/>
                    </a:lnTo>
                    <a:lnTo>
                      <a:pt x="28" y="156"/>
                    </a:lnTo>
                    <a:lnTo>
                      <a:pt x="44" y="160"/>
                    </a:lnTo>
                    <a:lnTo>
                      <a:pt x="89" y="139"/>
                    </a:lnTo>
                    <a:lnTo>
                      <a:pt x="122" y="154"/>
                    </a:lnTo>
                    <a:lnTo>
                      <a:pt x="137" y="134"/>
                    </a:lnTo>
                    <a:lnTo>
                      <a:pt x="109" y="128"/>
                    </a:lnTo>
                    <a:lnTo>
                      <a:pt x="98" y="104"/>
                    </a:lnTo>
                    <a:lnTo>
                      <a:pt x="177" y="95"/>
                    </a:lnTo>
                    <a:lnTo>
                      <a:pt x="213" y="115"/>
                    </a:lnTo>
                    <a:lnTo>
                      <a:pt x="261" y="76"/>
                    </a:lnTo>
                    <a:lnTo>
                      <a:pt x="205" y="74"/>
                    </a:lnTo>
                    <a:lnTo>
                      <a:pt x="94" y="84"/>
                    </a:lnTo>
                    <a:lnTo>
                      <a:pt x="114" y="54"/>
                    </a:lnTo>
                    <a:lnTo>
                      <a:pt x="177" y="50"/>
                    </a:lnTo>
                    <a:lnTo>
                      <a:pt x="172" y="21"/>
                    </a:lnTo>
                    <a:lnTo>
                      <a:pt x="114" y="0"/>
                    </a:lnTo>
                    <a:lnTo>
                      <a:pt x="100" y="28"/>
                    </a:lnTo>
                    <a:lnTo>
                      <a:pt x="81" y="41"/>
                    </a:lnTo>
                    <a:lnTo>
                      <a:pt x="74" y="54"/>
                    </a:lnTo>
                    <a:close/>
                  </a:path>
                </a:pathLst>
              </a:custGeom>
              <a:solidFill>
                <a:srgbClr val="BFB8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36" name="Freeform 329"/>
              <p:cNvSpPr>
                <a:spLocks/>
              </p:cNvSpPr>
              <p:nvPr/>
            </p:nvSpPr>
            <p:spPr bwMode="auto">
              <a:xfrm>
                <a:off x="2812" y="3302"/>
                <a:ext cx="152" cy="46"/>
              </a:xfrm>
              <a:custGeom>
                <a:avLst/>
                <a:gdLst>
                  <a:gd name="T0" fmla="*/ 120 w 152"/>
                  <a:gd name="T1" fmla="*/ 0 h 46"/>
                  <a:gd name="T2" fmla="*/ 89 w 152"/>
                  <a:gd name="T3" fmla="*/ 26 h 46"/>
                  <a:gd name="T4" fmla="*/ 0 w 152"/>
                  <a:gd name="T5" fmla="*/ 20 h 46"/>
                  <a:gd name="T6" fmla="*/ 2 w 152"/>
                  <a:gd name="T7" fmla="*/ 39 h 46"/>
                  <a:gd name="T8" fmla="*/ 91 w 152"/>
                  <a:gd name="T9" fmla="*/ 46 h 46"/>
                  <a:gd name="T10" fmla="*/ 135 w 152"/>
                  <a:gd name="T11" fmla="*/ 46 h 46"/>
                  <a:gd name="T12" fmla="*/ 152 w 152"/>
                  <a:gd name="T13" fmla="*/ 31 h 46"/>
                  <a:gd name="T14" fmla="*/ 120 w 152"/>
                  <a:gd name="T15" fmla="*/ 0 h 46"/>
                  <a:gd name="T16" fmla="*/ 120 w 152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2"/>
                  <a:gd name="T28" fmla="*/ 0 h 46"/>
                  <a:gd name="T29" fmla="*/ 152 w 152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2" h="46">
                    <a:moveTo>
                      <a:pt x="120" y="0"/>
                    </a:moveTo>
                    <a:lnTo>
                      <a:pt x="89" y="26"/>
                    </a:lnTo>
                    <a:lnTo>
                      <a:pt x="0" y="20"/>
                    </a:lnTo>
                    <a:lnTo>
                      <a:pt x="2" y="39"/>
                    </a:lnTo>
                    <a:lnTo>
                      <a:pt x="91" y="46"/>
                    </a:lnTo>
                    <a:lnTo>
                      <a:pt x="135" y="46"/>
                    </a:lnTo>
                    <a:lnTo>
                      <a:pt x="152" y="31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DED6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37" name="Freeform 330"/>
              <p:cNvSpPr>
                <a:spLocks/>
              </p:cNvSpPr>
              <p:nvPr/>
            </p:nvSpPr>
            <p:spPr bwMode="auto">
              <a:xfrm>
                <a:off x="2842" y="3065"/>
                <a:ext cx="57" cy="252"/>
              </a:xfrm>
              <a:custGeom>
                <a:avLst/>
                <a:gdLst>
                  <a:gd name="T0" fmla="*/ 52 w 57"/>
                  <a:gd name="T1" fmla="*/ 20 h 252"/>
                  <a:gd name="T2" fmla="*/ 57 w 57"/>
                  <a:gd name="T3" fmla="*/ 244 h 252"/>
                  <a:gd name="T4" fmla="*/ 31 w 57"/>
                  <a:gd name="T5" fmla="*/ 252 h 252"/>
                  <a:gd name="T6" fmla="*/ 0 w 57"/>
                  <a:gd name="T7" fmla="*/ 252 h 252"/>
                  <a:gd name="T8" fmla="*/ 0 w 57"/>
                  <a:gd name="T9" fmla="*/ 85 h 252"/>
                  <a:gd name="T10" fmla="*/ 13 w 57"/>
                  <a:gd name="T11" fmla="*/ 39 h 252"/>
                  <a:gd name="T12" fmla="*/ 26 w 57"/>
                  <a:gd name="T13" fmla="*/ 26 h 252"/>
                  <a:gd name="T14" fmla="*/ 31 w 57"/>
                  <a:gd name="T15" fmla="*/ 0 h 252"/>
                  <a:gd name="T16" fmla="*/ 42 w 57"/>
                  <a:gd name="T17" fmla="*/ 2 h 252"/>
                  <a:gd name="T18" fmla="*/ 52 w 57"/>
                  <a:gd name="T19" fmla="*/ 20 h 252"/>
                  <a:gd name="T20" fmla="*/ 52 w 57"/>
                  <a:gd name="T21" fmla="*/ 20 h 2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252"/>
                  <a:gd name="T35" fmla="*/ 57 w 57"/>
                  <a:gd name="T36" fmla="*/ 252 h 2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252">
                    <a:moveTo>
                      <a:pt x="52" y="20"/>
                    </a:moveTo>
                    <a:lnTo>
                      <a:pt x="57" y="244"/>
                    </a:lnTo>
                    <a:lnTo>
                      <a:pt x="31" y="252"/>
                    </a:lnTo>
                    <a:lnTo>
                      <a:pt x="0" y="252"/>
                    </a:lnTo>
                    <a:lnTo>
                      <a:pt x="0" y="85"/>
                    </a:lnTo>
                    <a:lnTo>
                      <a:pt x="13" y="39"/>
                    </a:lnTo>
                    <a:lnTo>
                      <a:pt x="26" y="26"/>
                    </a:lnTo>
                    <a:lnTo>
                      <a:pt x="31" y="0"/>
                    </a:lnTo>
                    <a:lnTo>
                      <a:pt x="42" y="2"/>
                    </a:lnTo>
                    <a:lnTo>
                      <a:pt x="52" y="20"/>
                    </a:lnTo>
                    <a:close/>
                  </a:path>
                </a:pathLst>
              </a:custGeom>
              <a:solidFill>
                <a:srgbClr val="BFB8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38" name="Freeform 331"/>
              <p:cNvSpPr>
                <a:spLocks/>
              </p:cNvSpPr>
              <p:nvPr/>
            </p:nvSpPr>
            <p:spPr bwMode="auto">
              <a:xfrm>
                <a:off x="2840" y="3065"/>
                <a:ext cx="54" cy="87"/>
              </a:xfrm>
              <a:custGeom>
                <a:avLst/>
                <a:gdLst>
                  <a:gd name="T0" fmla="*/ 50 w 54"/>
                  <a:gd name="T1" fmla="*/ 6 h 87"/>
                  <a:gd name="T2" fmla="*/ 54 w 54"/>
                  <a:gd name="T3" fmla="*/ 54 h 87"/>
                  <a:gd name="T4" fmla="*/ 0 w 54"/>
                  <a:gd name="T5" fmla="*/ 87 h 87"/>
                  <a:gd name="T6" fmla="*/ 0 w 54"/>
                  <a:gd name="T7" fmla="*/ 52 h 87"/>
                  <a:gd name="T8" fmla="*/ 0 w 54"/>
                  <a:gd name="T9" fmla="*/ 24 h 87"/>
                  <a:gd name="T10" fmla="*/ 11 w 54"/>
                  <a:gd name="T11" fmla="*/ 6 h 87"/>
                  <a:gd name="T12" fmla="*/ 31 w 54"/>
                  <a:gd name="T13" fmla="*/ 0 h 87"/>
                  <a:gd name="T14" fmla="*/ 50 w 54"/>
                  <a:gd name="T15" fmla="*/ 6 h 87"/>
                  <a:gd name="T16" fmla="*/ 50 w 54"/>
                  <a:gd name="T17" fmla="*/ 6 h 8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4"/>
                  <a:gd name="T28" fmla="*/ 0 h 87"/>
                  <a:gd name="T29" fmla="*/ 54 w 54"/>
                  <a:gd name="T30" fmla="*/ 87 h 8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4" h="87">
                    <a:moveTo>
                      <a:pt x="50" y="6"/>
                    </a:moveTo>
                    <a:lnTo>
                      <a:pt x="54" y="54"/>
                    </a:lnTo>
                    <a:lnTo>
                      <a:pt x="0" y="87"/>
                    </a:lnTo>
                    <a:lnTo>
                      <a:pt x="0" y="52"/>
                    </a:lnTo>
                    <a:lnTo>
                      <a:pt x="0" y="24"/>
                    </a:lnTo>
                    <a:lnTo>
                      <a:pt x="11" y="6"/>
                    </a:lnTo>
                    <a:lnTo>
                      <a:pt x="31" y="0"/>
                    </a:lnTo>
                    <a:lnTo>
                      <a:pt x="50" y="6"/>
                    </a:lnTo>
                    <a:close/>
                  </a:path>
                </a:pathLst>
              </a:custGeom>
              <a:solidFill>
                <a:srgbClr val="8F8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39" name="Freeform 332"/>
              <p:cNvSpPr>
                <a:spLocks/>
              </p:cNvSpPr>
              <p:nvPr/>
            </p:nvSpPr>
            <p:spPr bwMode="auto">
              <a:xfrm>
                <a:off x="2253" y="4028"/>
                <a:ext cx="415" cy="98"/>
              </a:xfrm>
              <a:custGeom>
                <a:avLst/>
                <a:gdLst>
                  <a:gd name="T0" fmla="*/ 100 w 415"/>
                  <a:gd name="T1" fmla="*/ 0 h 98"/>
                  <a:gd name="T2" fmla="*/ 322 w 415"/>
                  <a:gd name="T3" fmla="*/ 0 h 98"/>
                  <a:gd name="T4" fmla="*/ 261 w 415"/>
                  <a:gd name="T5" fmla="*/ 16 h 98"/>
                  <a:gd name="T6" fmla="*/ 274 w 415"/>
                  <a:gd name="T7" fmla="*/ 40 h 98"/>
                  <a:gd name="T8" fmla="*/ 415 w 415"/>
                  <a:gd name="T9" fmla="*/ 61 h 98"/>
                  <a:gd name="T10" fmla="*/ 337 w 415"/>
                  <a:gd name="T11" fmla="*/ 77 h 98"/>
                  <a:gd name="T12" fmla="*/ 228 w 415"/>
                  <a:gd name="T13" fmla="*/ 98 h 98"/>
                  <a:gd name="T14" fmla="*/ 145 w 415"/>
                  <a:gd name="T15" fmla="*/ 94 h 98"/>
                  <a:gd name="T16" fmla="*/ 37 w 415"/>
                  <a:gd name="T17" fmla="*/ 70 h 98"/>
                  <a:gd name="T18" fmla="*/ 0 w 415"/>
                  <a:gd name="T19" fmla="*/ 64 h 98"/>
                  <a:gd name="T20" fmla="*/ 49 w 415"/>
                  <a:gd name="T21" fmla="*/ 18 h 98"/>
                  <a:gd name="T22" fmla="*/ 19 w 415"/>
                  <a:gd name="T23" fmla="*/ 11 h 98"/>
                  <a:gd name="T24" fmla="*/ 65 w 415"/>
                  <a:gd name="T25" fmla="*/ 0 h 98"/>
                  <a:gd name="T26" fmla="*/ 111 w 415"/>
                  <a:gd name="T27" fmla="*/ 42 h 98"/>
                  <a:gd name="T28" fmla="*/ 130 w 415"/>
                  <a:gd name="T29" fmla="*/ 31 h 98"/>
                  <a:gd name="T30" fmla="*/ 100 w 415"/>
                  <a:gd name="T31" fmla="*/ 0 h 98"/>
                  <a:gd name="T32" fmla="*/ 100 w 415"/>
                  <a:gd name="T33" fmla="*/ 0 h 9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5"/>
                  <a:gd name="T52" fmla="*/ 0 h 98"/>
                  <a:gd name="T53" fmla="*/ 415 w 415"/>
                  <a:gd name="T54" fmla="*/ 98 h 9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5" h="98">
                    <a:moveTo>
                      <a:pt x="100" y="0"/>
                    </a:moveTo>
                    <a:lnTo>
                      <a:pt x="322" y="0"/>
                    </a:lnTo>
                    <a:lnTo>
                      <a:pt x="261" y="16"/>
                    </a:lnTo>
                    <a:lnTo>
                      <a:pt x="274" y="40"/>
                    </a:lnTo>
                    <a:lnTo>
                      <a:pt x="415" y="61"/>
                    </a:lnTo>
                    <a:lnTo>
                      <a:pt x="337" y="77"/>
                    </a:lnTo>
                    <a:lnTo>
                      <a:pt x="228" y="98"/>
                    </a:lnTo>
                    <a:lnTo>
                      <a:pt x="145" y="94"/>
                    </a:lnTo>
                    <a:lnTo>
                      <a:pt x="37" y="70"/>
                    </a:lnTo>
                    <a:lnTo>
                      <a:pt x="0" y="64"/>
                    </a:lnTo>
                    <a:lnTo>
                      <a:pt x="49" y="18"/>
                    </a:lnTo>
                    <a:lnTo>
                      <a:pt x="19" y="11"/>
                    </a:lnTo>
                    <a:lnTo>
                      <a:pt x="65" y="0"/>
                    </a:lnTo>
                    <a:lnTo>
                      <a:pt x="111" y="42"/>
                    </a:lnTo>
                    <a:lnTo>
                      <a:pt x="130" y="31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FFDB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40" name="Freeform 333"/>
              <p:cNvSpPr>
                <a:spLocks/>
              </p:cNvSpPr>
              <p:nvPr/>
            </p:nvSpPr>
            <p:spPr bwMode="auto">
              <a:xfrm>
                <a:off x="2522" y="3415"/>
                <a:ext cx="507" cy="179"/>
              </a:xfrm>
              <a:custGeom>
                <a:avLst/>
                <a:gdLst>
                  <a:gd name="T0" fmla="*/ 53 w 507"/>
                  <a:gd name="T1" fmla="*/ 61 h 179"/>
                  <a:gd name="T2" fmla="*/ 74 w 507"/>
                  <a:gd name="T3" fmla="*/ 31 h 179"/>
                  <a:gd name="T4" fmla="*/ 157 w 507"/>
                  <a:gd name="T5" fmla="*/ 0 h 179"/>
                  <a:gd name="T6" fmla="*/ 212 w 507"/>
                  <a:gd name="T7" fmla="*/ 61 h 179"/>
                  <a:gd name="T8" fmla="*/ 172 w 507"/>
                  <a:gd name="T9" fmla="*/ 70 h 179"/>
                  <a:gd name="T10" fmla="*/ 92 w 507"/>
                  <a:gd name="T11" fmla="*/ 74 h 179"/>
                  <a:gd name="T12" fmla="*/ 122 w 507"/>
                  <a:gd name="T13" fmla="*/ 98 h 179"/>
                  <a:gd name="T14" fmla="*/ 175 w 507"/>
                  <a:gd name="T15" fmla="*/ 120 h 179"/>
                  <a:gd name="T16" fmla="*/ 262 w 507"/>
                  <a:gd name="T17" fmla="*/ 120 h 179"/>
                  <a:gd name="T18" fmla="*/ 249 w 507"/>
                  <a:gd name="T19" fmla="*/ 135 h 179"/>
                  <a:gd name="T20" fmla="*/ 292 w 507"/>
                  <a:gd name="T21" fmla="*/ 139 h 179"/>
                  <a:gd name="T22" fmla="*/ 327 w 507"/>
                  <a:gd name="T23" fmla="*/ 135 h 179"/>
                  <a:gd name="T24" fmla="*/ 351 w 507"/>
                  <a:gd name="T25" fmla="*/ 133 h 179"/>
                  <a:gd name="T26" fmla="*/ 375 w 507"/>
                  <a:gd name="T27" fmla="*/ 98 h 179"/>
                  <a:gd name="T28" fmla="*/ 329 w 507"/>
                  <a:gd name="T29" fmla="*/ 105 h 179"/>
                  <a:gd name="T30" fmla="*/ 299 w 507"/>
                  <a:gd name="T31" fmla="*/ 76 h 179"/>
                  <a:gd name="T32" fmla="*/ 384 w 507"/>
                  <a:gd name="T33" fmla="*/ 65 h 179"/>
                  <a:gd name="T34" fmla="*/ 458 w 507"/>
                  <a:gd name="T35" fmla="*/ 46 h 179"/>
                  <a:gd name="T36" fmla="*/ 488 w 507"/>
                  <a:gd name="T37" fmla="*/ 52 h 179"/>
                  <a:gd name="T38" fmla="*/ 507 w 507"/>
                  <a:gd name="T39" fmla="*/ 100 h 179"/>
                  <a:gd name="T40" fmla="*/ 440 w 507"/>
                  <a:gd name="T41" fmla="*/ 115 h 179"/>
                  <a:gd name="T42" fmla="*/ 455 w 507"/>
                  <a:gd name="T43" fmla="*/ 144 h 179"/>
                  <a:gd name="T44" fmla="*/ 438 w 507"/>
                  <a:gd name="T45" fmla="*/ 166 h 179"/>
                  <a:gd name="T46" fmla="*/ 396 w 507"/>
                  <a:gd name="T47" fmla="*/ 133 h 179"/>
                  <a:gd name="T48" fmla="*/ 379 w 507"/>
                  <a:gd name="T49" fmla="*/ 144 h 179"/>
                  <a:gd name="T50" fmla="*/ 375 w 507"/>
                  <a:gd name="T51" fmla="*/ 179 h 179"/>
                  <a:gd name="T52" fmla="*/ 294 w 507"/>
                  <a:gd name="T53" fmla="*/ 157 h 179"/>
                  <a:gd name="T54" fmla="*/ 220 w 507"/>
                  <a:gd name="T55" fmla="*/ 154 h 179"/>
                  <a:gd name="T56" fmla="*/ 157 w 507"/>
                  <a:gd name="T57" fmla="*/ 157 h 179"/>
                  <a:gd name="T58" fmla="*/ 101 w 507"/>
                  <a:gd name="T59" fmla="*/ 157 h 179"/>
                  <a:gd name="T60" fmla="*/ 72 w 507"/>
                  <a:gd name="T61" fmla="*/ 109 h 179"/>
                  <a:gd name="T62" fmla="*/ 46 w 507"/>
                  <a:gd name="T63" fmla="*/ 81 h 179"/>
                  <a:gd name="T64" fmla="*/ 3 w 507"/>
                  <a:gd name="T65" fmla="*/ 100 h 179"/>
                  <a:gd name="T66" fmla="*/ 0 w 507"/>
                  <a:gd name="T67" fmla="*/ 81 h 179"/>
                  <a:gd name="T68" fmla="*/ 53 w 507"/>
                  <a:gd name="T69" fmla="*/ 61 h 179"/>
                  <a:gd name="T70" fmla="*/ 53 w 507"/>
                  <a:gd name="T71" fmla="*/ 61 h 17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07"/>
                  <a:gd name="T109" fmla="*/ 0 h 179"/>
                  <a:gd name="T110" fmla="*/ 507 w 507"/>
                  <a:gd name="T111" fmla="*/ 179 h 17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07" h="179">
                    <a:moveTo>
                      <a:pt x="53" y="61"/>
                    </a:moveTo>
                    <a:lnTo>
                      <a:pt x="74" y="31"/>
                    </a:lnTo>
                    <a:lnTo>
                      <a:pt x="157" y="0"/>
                    </a:lnTo>
                    <a:lnTo>
                      <a:pt x="212" y="61"/>
                    </a:lnTo>
                    <a:lnTo>
                      <a:pt x="172" y="70"/>
                    </a:lnTo>
                    <a:lnTo>
                      <a:pt x="92" y="74"/>
                    </a:lnTo>
                    <a:lnTo>
                      <a:pt x="122" y="98"/>
                    </a:lnTo>
                    <a:lnTo>
                      <a:pt x="175" y="120"/>
                    </a:lnTo>
                    <a:lnTo>
                      <a:pt x="262" y="120"/>
                    </a:lnTo>
                    <a:lnTo>
                      <a:pt x="249" y="135"/>
                    </a:lnTo>
                    <a:lnTo>
                      <a:pt x="292" y="139"/>
                    </a:lnTo>
                    <a:lnTo>
                      <a:pt x="327" y="135"/>
                    </a:lnTo>
                    <a:lnTo>
                      <a:pt x="351" y="133"/>
                    </a:lnTo>
                    <a:lnTo>
                      <a:pt x="375" y="98"/>
                    </a:lnTo>
                    <a:lnTo>
                      <a:pt x="329" y="105"/>
                    </a:lnTo>
                    <a:lnTo>
                      <a:pt x="299" y="76"/>
                    </a:lnTo>
                    <a:lnTo>
                      <a:pt x="384" y="65"/>
                    </a:lnTo>
                    <a:lnTo>
                      <a:pt x="458" y="46"/>
                    </a:lnTo>
                    <a:lnTo>
                      <a:pt x="488" y="52"/>
                    </a:lnTo>
                    <a:lnTo>
                      <a:pt x="507" y="100"/>
                    </a:lnTo>
                    <a:lnTo>
                      <a:pt x="440" y="115"/>
                    </a:lnTo>
                    <a:lnTo>
                      <a:pt x="455" y="144"/>
                    </a:lnTo>
                    <a:lnTo>
                      <a:pt x="438" y="166"/>
                    </a:lnTo>
                    <a:lnTo>
                      <a:pt x="396" y="133"/>
                    </a:lnTo>
                    <a:lnTo>
                      <a:pt x="379" y="144"/>
                    </a:lnTo>
                    <a:lnTo>
                      <a:pt x="375" y="179"/>
                    </a:lnTo>
                    <a:lnTo>
                      <a:pt x="294" y="157"/>
                    </a:lnTo>
                    <a:lnTo>
                      <a:pt x="220" y="154"/>
                    </a:lnTo>
                    <a:lnTo>
                      <a:pt x="157" y="157"/>
                    </a:lnTo>
                    <a:lnTo>
                      <a:pt x="101" y="157"/>
                    </a:lnTo>
                    <a:lnTo>
                      <a:pt x="72" y="109"/>
                    </a:lnTo>
                    <a:lnTo>
                      <a:pt x="46" y="81"/>
                    </a:lnTo>
                    <a:lnTo>
                      <a:pt x="3" y="100"/>
                    </a:lnTo>
                    <a:lnTo>
                      <a:pt x="0" y="81"/>
                    </a:lnTo>
                    <a:lnTo>
                      <a:pt x="53" y="61"/>
                    </a:lnTo>
                    <a:close/>
                  </a:path>
                </a:pathLst>
              </a:custGeom>
              <a:solidFill>
                <a:srgbClr val="D6C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41" name="Freeform 334"/>
              <p:cNvSpPr>
                <a:spLocks/>
              </p:cNvSpPr>
              <p:nvPr/>
            </p:nvSpPr>
            <p:spPr bwMode="auto">
              <a:xfrm>
                <a:off x="2668" y="4011"/>
                <a:ext cx="231" cy="44"/>
              </a:xfrm>
              <a:custGeom>
                <a:avLst/>
                <a:gdLst>
                  <a:gd name="T0" fmla="*/ 201 w 231"/>
                  <a:gd name="T1" fmla="*/ 5 h 44"/>
                  <a:gd name="T2" fmla="*/ 126 w 231"/>
                  <a:gd name="T3" fmla="*/ 0 h 44"/>
                  <a:gd name="T4" fmla="*/ 53 w 231"/>
                  <a:gd name="T5" fmla="*/ 11 h 44"/>
                  <a:gd name="T6" fmla="*/ 22 w 231"/>
                  <a:gd name="T7" fmla="*/ 22 h 44"/>
                  <a:gd name="T8" fmla="*/ 0 w 231"/>
                  <a:gd name="T9" fmla="*/ 30 h 44"/>
                  <a:gd name="T10" fmla="*/ 42 w 231"/>
                  <a:gd name="T11" fmla="*/ 44 h 44"/>
                  <a:gd name="T12" fmla="*/ 190 w 231"/>
                  <a:gd name="T13" fmla="*/ 44 h 44"/>
                  <a:gd name="T14" fmla="*/ 231 w 231"/>
                  <a:gd name="T15" fmla="*/ 33 h 44"/>
                  <a:gd name="T16" fmla="*/ 227 w 231"/>
                  <a:gd name="T17" fmla="*/ 28 h 44"/>
                  <a:gd name="T18" fmla="*/ 201 w 231"/>
                  <a:gd name="T19" fmla="*/ 5 h 44"/>
                  <a:gd name="T20" fmla="*/ 201 w 231"/>
                  <a:gd name="T21" fmla="*/ 5 h 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1"/>
                  <a:gd name="T34" fmla="*/ 0 h 44"/>
                  <a:gd name="T35" fmla="*/ 231 w 231"/>
                  <a:gd name="T36" fmla="*/ 44 h 4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1" h="44">
                    <a:moveTo>
                      <a:pt x="201" y="5"/>
                    </a:moveTo>
                    <a:lnTo>
                      <a:pt x="126" y="0"/>
                    </a:lnTo>
                    <a:lnTo>
                      <a:pt x="53" y="11"/>
                    </a:lnTo>
                    <a:lnTo>
                      <a:pt x="22" y="22"/>
                    </a:lnTo>
                    <a:lnTo>
                      <a:pt x="0" y="30"/>
                    </a:lnTo>
                    <a:lnTo>
                      <a:pt x="42" y="44"/>
                    </a:lnTo>
                    <a:lnTo>
                      <a:pt x="190" y="44"/>
                    </a:lnTo>
                    <a:lnTo>
                      <a:pt x="231" y="33"/>
                    </a:lnTo>
                    <a:lnTo>
                      <a:pt x="227" y="28"/>
                    </a:lnTo>
                    <a:lnTo>
                      <a:pt x="201" y="5"/>
                    </a:lnTo>
                    <a:close/>
                  </a:path>
                </a:pathLst>
              </a:custGeom>
              <a:solidFill>
                <a:srgbClr val="826E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42" name="Freeform 335"/>
              <p:cNvSpPr>
                <a:spLocks/>
              </p:cNvSpPr>
              <p:nvPr/>
            </p:nvSpPr>
            <p:spPr bwMode="auto">
              <a:xfrm>
                <a:off x="2794" y="3989"/>
                <a:ext cx="127" cy="46"/>
              </a:xfrm>
              <a:custGeom>
                <a:avLst/>
                <a:gdLst>
                  <a:gd name="T0" fmla="*/ 0 w 127"/>
                  <a:gd name="T1" fmla="*/ 24 h 46"/>
                  <a:gd name="T2" fmla="*/ 68 w 127"/>
                  <a:gd name="T3" fmla="*/ 33 h 46"/>
                  <a:gd name="T4" fmla="*/ 98 w 127"/>
                  <a:gd name="T5" fmla="*/ 46 h 46"/>
                  <a:gd name="T6" fmla="*/ 127 w 127"/>
                  <a:gd name="T7" fmla="*/ 14 h 46"/>
                  <a:gd name="T8" fmla="*/ 83 w 127"/>
                  <a:gd name="T9" fmla="*/ 0 h 46"/>
                  <a:gd name="T10" fmla="*/ 33 w 127"/>
                  <a:gd name="T11" fmla="*/ 5 h 46"/>
                  <a:gd name="T12" fmla="*/ 0 w 127"/>
                  <a:gd name="T13" fmla="*/ 24 h 46"/>
                  <a:gd name="T14" fmla="*/ 0 w 127"/>
                  <a:gd name="T15" fmla="*/ 24 h 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7"/>
                  <a:gd name="T25" fmla="*/ 0 h 46"/>
                  <a:gd name="T26" fmla="*/ 127 w 127"/>
                  <a:gd name="T27" fmla="*/ 46 h 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7" h="46">
                    <a:moveTo>
                      <a:pt x="0" y="24"/>
                    </a:moveTo>
                    <a:lnTo>
                      <a:pt x="68" y="33"/>
                    </a:lnTo>
                    <a:lnTo>
                      <a:pt x="98" y="46"/>
                    </a:lnTo>
                    <a:lnTo>
                      <a:pt x="127" y="14"/>
                    </a:lnTo>
                    <a:lnTo>
                      <a:pt x="83" y="0"/>
                    </a:lnTo>
                    <a:lnTo>
                      <a:pt x="33" y="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ABA3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43" name="Freeform 336"/>
              <p:cNvSpPr>
                <a:spLocks/>
              </p:cNvSpPr>
              <p:nvPr/>
            </p:nvSpPr>
            <p:spPr bwMode="auto">
              <a:xfrm>
                <a:off x="2960" y="3944"/>
                <a:ext cx="174" cy="47"/>
              </a:xfrm>
              <a:custGeom>
                <a:avLst/>
                <a:gdLst>
                  <a:gd name="T0" fmla="*/ 37 w 174"/>
                  <a:gd name="T1" fmla="*/ 47 h 47"/>
                  <a:gd name="T2" fmla="*/ 168 w 174"/>
                  <a:gd name="T3" fmla="*/ 47 h 47"/>
                  <a:gd name="T4" fmla="*/ 174 w 174"/>
                  <a:gd name="T5" fmla="*/ 21 h 47"/>
                  <a:gd name="T6" fmla="*/ 107 w 174"/>
                  <a:gd name="T7" fmla="*/ 0 h 47"/>
                  <a:gd name="T8" fmla="*/ 26 w 174"/>
                  <a:gd name="T9" fmla="*/ 0 h 47"/>
                  <a:gd name="T10" fmla="*/ 0 w 174"/>
                  <a:gd name="T11" fmla="*/ 4 h 47"/>
                  <a:gd name="T12" fmla="*/ 39 w 174"/>
                  <a:gd name="T13" fmla="*/ 34 h 47"/>
                  <a:gd name="T14" fmla="*/ 37 w 174"/>
                  <a:gd name="T15" fmla="*/ 47 h 47"/>
                  <a:gd name="T16" fmla="*/ 37 w 174"/>
                  <a:gd name="T17" fmla="*/ 47 h 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4"/>
                  <a:gd name="T28" fmla="*/ 0 h 47"/>
                  <a:gd name="T29" fmla="*/ 174 w 174"/>
                  <a:gd name="T30" fmla="*/ 47 h 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4" h="47">
                    <a:moveTo>
                      <a:pt x="37" y="47"/>
                    </a:moveTo>
                    <a:lnTo>
                      <a:pt x="168" y="47"/>
                    </a:lnTo>
                    <a:lnTo>
                      <a:pt x="174" y="21"/>
                    </a:lnTo>
                    <a:lnTo>
                      <a:pt x="107" y="0"/>
                    </a:lnTo>
                    <a:lnTo>
                      <a:pt x="26" y="0"/>
                    </a:lnTo>
                    <a:lnTo>
                      <a:pt x="0" y="4"/>
                    </a:lnTo>
                    <a:lnTo>
                      <a:pt x="39" y="34"/>
                    </a:lnTo>
                    <a:lnTo>
                      <a:pt x="37" y="47"/>
                    </a:lnTo>
                    <a:close/>
                  </a:path>
                </a:pathLst>
              </a:custGeom>
              <a:solidFill>
                <a:srgbClr val="9E85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44" name="Freeform 337"/>
              <p:cNvSpPr>
                <a:spLocks/>
              </p:cNvSpPr>
              <p:nvPr/>
            </p:nvSpPr>
            <p:spPr bwMode="auto">
              <a:xfrm>
                <a:off x="2818" y="3944"/>
                <a:ext cx="388" cy="119"/>
              </a:xfrm>
              <a:custGeom>
                <a:avLst/>
                <a:gdLst>
                  <a:gd name="T0" fmla="*/ 100 w 388"/>
                  <a:gd name="T1" fmla="*/ 0 h 119"/>
                  <a:gd name="T2" fmla="*/ 72 w 388"/>
                  <a:gd name="T3" fmla="*/ 13 h 119"/>
                  <a:gd name="T4" fmla="*/ 70 w 388"/>
                  <a:gd name="T5" fmla="*/ 32 h 119"/>
                  <a:gd name="T6" fmla="*/ 111 w 388"/>
                  <a:gd name="T7" fmla="*/ 34 h 119"/>
                  <a:gd name="T8" fmla="*/ 46 w 388"/>
                  <a:gd name="T9" fmla="*/ 45 h 119"/>
                  <a:gd name="T10" fmla="*/ 0 w 388"/>
                  <a:gd name="T11" fmla="*/ 56 h 119"/>
                  <a:gd name="T12" fmla="*/ 63 w 388"/>
                  <a:gd name="T13" fmla="*/ 72 h 119"/>
                  <a:gd name="T14" fmla="*/ 63 w 388"/>
                  <a:gd name="T15" fmla="*/ 97 h 119"/>
                  <a:gd name="T16" fmla="*/ 44 w 388"/>
                  <a:gd name="T17" fmla="*/ 115 h 119"/>
                  <a:gd name="T18" fmla="*/ 151 w 388"/>
                  <a:gd name="T19" fmla="*/ 119 h 119"/>
                  <a:gd name="T20" fmla="*/ 253 w 388"/>
                  <a:gd name="T21" fmla="*/ 108 h 119"/>
                  <a:gd name="T22" fmla="*/ 388 w 388"/>
                  <a:gd name="T23" fmla="*/ 117 h 119"/>
                  <a:gd name="T24" fmla="*/ 379 w 388"/>
                  <a:gd name="T25" fmla="*/ 91 h 119"/>
                  <a:gd name="T26" fmla="*/ 346 w 388"/>
                  <a:gd name="T27" fmla="*/ 74 h 119"/>
                  <a:gd name="T28" fmla="*/ 268 w 388"/>
                  <a:gd name="T29" fmla="*/ 63 h 119"/>
                  <a:gd name="T30" fmla="*/ 253 w 388"/>
                  <a:gd name="T31" fmla="*/ 65 h 119"/>
                  <a:gd name="T32" fmla="*/ 248 w 388"/>
                  <a:gd name="T33" fmla="*/ 47 h 119"/>
                  <a:gd name="T34" fmla="*/ 153 w 388"/>
                  <a:gd name="T35" fmla="*/ 39 h 119"/>
                  <a:gd name="T36" fmla="*/ 138 w 388"/>
                  <a:gd name="T37" fmla="*/ 32 h 119"/>
                  <a:gd name="T38" fmla="*/ 105 w 388"/>
                  <a:gd name="T39" fmla="*/ 10 h 119"/>
                  <a:gd name="T40" fmla="*/ 100 w 388"/>
                  <a:gd name="T41" fmla="*/ 0 h 119"/>
                  <a:gd name="T42" fmla="*/ 100 w 388"/>
                  <a:gd name="T43" fmla="*/ 0 h 1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88"/>
                  <a:gd name="T67" fmla="*/ 0 h 119"/>
                  <a:gd name="T68" fmla="*/ 388 w 388"/>
                  <a:gd name="T69" fmla="*/ 119 h 11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88" h="119">
                    <a:moveTo>
                      <a:pt x="100" y="0"/>
                    </a:moveTo>
                    <a:lnTo>
                      <a:pt x="72" y="13"/>
                    </a:lnTo>
                    <a:lnTo>
                      <a:pt x="70" y="32"/>
                    </a:lnTo>
                    <a:lnTo>
                      <a:pt x="111" y="34"/>
                    </a:lnTo>
                    <a:lnTo>
                      <a:pt x="46" y="45"/>
                    </a:lnTo>
                    <a:lnTo>
                      <a:pt x="0" y="56"/>
                    </a:lnTo>
                    <a:lnTo>
                      <a:pt x="63" y="72"/>
                    </a:lnTo>
                    <a:lnTo>
                      <a:pt x="63" y="97"/>
                    </a:lnTo>
                    <a:lnTo>
                      <a:pt x="44" y="115"/>
                    </a:lnTo>
                    <a:lnTo>
                      <a:pt x="151" y="119"/>
                    </a:lnTo>
                    <a:lnTo>
                      <a:pt x="253" y="108"/>
                    </a:lnTo>
                    <a:lnTo>
                      <a:pt x="388" y="117"/>
                    </a:lnTo>
                    <a:lnTo>
                      <a:pt x="379" y="91"/>
                    </a:lnTo>
                    <a:lnTo>
                      <a:pt x="346" y="74"/>
                    </a:lnTo>
                    <a:lnTo>
                      <a:pt x="268" y="63"/>
                    </a:lnTo>
                    <a:lnTo>
                      <a:pt x="253" y="65"/>
                    </a:lnTo>
                    <a:lnTo>
                      <a:pt x="248" y="47"/>
                    </a:lnTo>
                    <a:lnTo>
                      <a:pt x="153" y="39"/>
                    </a:lnTo>
                    <a:lnTo>
                      <a:pt x="138" y="32"/>
                    </a:lnTo>
                    <a:lnTo>
                      <a:pt x="105" y="1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FFDB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45" name="Freeform 338"/>
              <p:cNvSpPr>
                <a:spLocks/>
              </p:cNvSpPr>
              <p:nvPr/>
            </p:nvSpPr>
            <p:spPr bwMode="auto">
              <a:xfrm>
                <a:off x="2908" y="3630"/>
                <a:ext cx="150" cy="320"/>
              </a:xfrm>
              <a:custGeom>
                <a:avLst/>
                <a:gdLst>
                  <a:gd name="T0" fmla="*/ 106 w 150"/>
                  <a:gd name="T1" fmla="*/ 0 h 320"/>
                  <a:gd name="T2" fmla="*/ 0 w 150"/>
                  <a:gd name="T3" fmla="*/ 1 h 320"/>
                  <a:gd name="T4" fmla="*/ 6 w 150"/>
                  <a:gd name="T5" fmla="*/ 311 h 320"/>
                  <a:gd name="T6" fmla="*/ 84 w 150"/>
                  <a:gd name="T7" fmla="*/ 320 h 320"/>
                  <a:gd name="T8" fmla="*/ 134 w 150"/>
                  <a:gd name="T9" fmla="*/ 231 h 320"/>
                  <a:gd name="T10" fmla="*/ 150 w 150"/>
                  <a:gd name="T11" fmla="*/ 63 h 320"/>
                  <a:gd name="T12" fmla="*/ 141 w 150"/>
                  <a:gd name="T13" fmla="*/ 5 h 320"/>
                  <a:gd name="T14" fmla="*/ 106 w 150"/>
                  <a:gd name="T15" fmla="*/ 0 h 320"/>
                  <a:gd name="T16" fmla="*/ 106 w 150"/>
                  <a:gd name="T17" fmla="*/ 0 h 3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0"/>
                  <a:gd name="T28" fmla="*/ 0 h 320"/>
                  <a:gd name="T29" fmla="*/ 150 w 150"/>
                  <a:gd name="T30" fmla="*/ 320 h 3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0" h="320">
                    <a:moveTo>
                      <a:pt x="106" y="0"/>
                    </a:moveTo>
                    <a:lnTo>
                      <a:pt x="0" y="1"/>
                    </a:lnTo>
                    <a:lnTo>
                      <a:pt x="6" y="311"/>
                    </a:lnTo>
                    <a:lnTo>
                      <a:pt x="84" y="320"/>
                    </a:lnTo>
                    <a:lnTo>
                      <a:pt x="134" y="231"/>
                    </a:lnTo>
                    <a:lnTo>
                      <a:pt x="150" y="63"/>
                    </a:lnTo>
                    <a:lnTo>
                      <a:pt x="141" y="5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D6C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46" name="Freeform 339"/>
              <p:cNvSpPr>
                <a:spLocks/>
              </p:cNvSpPr>
              <p:nvPr/>
            </p:nvSpPr>
            <p:spPr bwMode="auto">
              <a:xfrm>
                <a:off x="2914" y="3744"/>
                <a:ext cx="148" cy="226"/>
              </a:xfrm>
              <a:custGeom>
                <a:avLst/>
                <a:gdLst>
                  <a:gd name="T0" fmla="*/ 118 w 148"/>
                  <a:gd name="T1" fmla="*/ 98 h 226"/>
                  <a:gd name="T2" fmla="*/ 89 w 148"/>
                  <a:gd name="T3" fmla="*/ 56 h 226"/>
                  <a:gd name="T4" fmla="*/ 89 w 148"/>
                  <a:gd name="T5" fmla="*/ 0 h 226"/>
                  <a:gd name="T6" fmla="*/ 76 w 148"/>
                  <a:gd name="T7" fmla="*/ 61 h 226"/>
                  <a:gd name="T8" fmla="*/ 44 w 148"/>
                  <a:gd name="T9" fmla="*/ 104 h 226"/>
                  <a:gd name="T10" fmla="*/ 44 w 148"/>
                  <a:gd name="T11" fmla="*/ 134 h 226"/>
                  <a:gd name="T12" fmla="*/ 24 w 148"/>
                  <a:gd name="T13" fmla="*/ 106 h 226"/>
                  <a:gd name="T14" fmla="*/ 4 w 148"/>
                  <a:gd name="T15" fmla="*/ 152 h 226"/>
                  <a:gd name="T16" fmla="*/ 4 w 148"/>
                  <a:gd name="T17" fmla="*/ 187 h 226"/>
                  <a:gd name="T18" fmla="*/ 0 w 148"/>
                  <a:gd name="T19" fmla="*/ 217 h 226"/>
                  <a:gd name="T20" fmla="*/ 50 w 148"/>
                  <a:gd name="T21" fmla="*/ 226 h 226"/>
                  <a:gd name="T22" fmla="*/ 148 w 148"/>
                  <a:gd name="T23" fmla="*/ 137 h 226"/>
                  <a:gd name="T24" fmla="*/ 118 w 148"/>
                  <a:gd name="T25" fmla="*/ 98 h 226"/>
                  <a:gd name="T26" fmla="*/ 118 w 148"/>
                  <a:gd name="T27" fmla="*/ 98 h 2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8"/>
                  <a:gd name="T43" fmla="*/ 0 h 226"/>
                  <a:gd name="T44" fmla="*/ 148 w 148"/>
                  <a:gd name="T45" fmla="*/ 226 h 22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8" h="226">
                    <a:moveTo>
                      <a:pt x="118" y="98"/>
                    </a:moveTo>
                    <a:lnTo>
                      <a:pt x="89" y="56"/>
                    </a:lnTo>
                    <a:lnTo>
                      <a:pt x="89" y="0"/>
                    </a:lnTo>
                    <a:lnTo>
                      <a:pt x="76" y="61"/>
                    </a:lnTo>
                    <a:lnTo>
                      <a:pt x="44" y="104"/>
                    </a:lnTo>
                    <a:lnTo>
                      <a:pt x="44" y="134"/>
                    </a:lnTo>
                    <a:lnTo>
                      <a:pt x="24" y="106"/>
                    </a:lnTo>
                    <a:lnTo>
                      <a:pt x="4" y="152"/>
                    </a:lnTo>
                    <a:lnTo>
                      <a:pt x="4" y="187"/>
                    </a:lnTo>
                    <a:lnTo>
                      <a:pt x="0" y="217"/>
                    </a:lnTo>
                    <a:lnTo>
                      <a:pt x="50" y="226"/>
                    </a:lnTo>
                    <a:lnTo>
                      <a:pt x="148" y="137"/>
                    </a:lnTo>
                    <a:lnTo>
                      <a:pt x="118" y="98"/>
                    </a:lnTo>
                    <a:close/>
                  </a:path>
                </a:pathLst>
              </a:custGeom>
              <a:solidFill>
                <a:srgbClr val="B8A6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47" name="Freeform 340"/>
              <p:cNvSpPr>
                <a:spLocks/>
              </p:cNvSpPr>
              <p:nvPr/>
            </p:nvSpPr>
            <p:spPr bwMode="auto">
              <a:xfrm>
                <a:off x="2992" y="3639"/>
                <a:ext cx="16" cy="142"/>
              </a:xfrm>
              <a:custGeom>
                <a:avLst/>
                <a:gdLst>
                  <a:gd name="T0" fmla="*/ 0 w 16"/>
                  <a:gd name="T1" fmla="*/ 4 h 142"/>
                  <a:gd name="T2" fmla="*/ 0 w 16"/>
                  <a:gd name="T3" fmla="*/ 105 h 142"/>
                  <a:gd name="T4" fmla="*/ 7 w 16"/>
                  <a:gd name="T5" fmla="*/ 142 h 142"/>
                  <a:gd name="T6" fmla="*/ 16 w 16"/>
                  <a:gd name="T7" fmla="*/ 120 h 142"/>
                  <a:gd name="T8" fmla="*/ 11 w 16"/>
                  <a:gd name="T9" fmla="*/ 0 h 142"/>
                  <a:gd name="T10" fmla="*/ 0 w 16"/>
                  <a:gd name="T11" fmla="*/ 4 h 142"/>
                  <a:gd name="T12" fmla="*/ 0 w 16"/>
                  <a:gd name="T13" fmla="*/ 4 h 1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142"/>
                  <a:gd name="T23" fmla="*/ 16 w 16"/>
                  <a:gd name="T24" fmla="*/ 142 h 14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142">
                    <a:moveTo>
                      <a:pt x="0" y="4"/>
                    </a:moveTo>
                    <a:lnTo>
                      <a:pt x="0" y="105"/>
                    </a:lnTo>
                    <a:lnTo>
                      <a:pt x="7" y="142"/>
                    </a:lnTo>
                    <a:lnTo>
                      <a:pt x="16" y="120"/>
                    </a:lnTo>
                    <a:lnTo>
                      <a:pt x="1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FE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48" name="Freeform 341"/>
              <p:cNvSpPr>
                <a:spLocks/>
              </p:cNvSpPr>
              <p:nvPr/>
            </p:nvSpPr>
            <p:spPr bwMode="auto">
              <a:xfrm>
                <a:off x="2964" y="3646"/>
                <a:ext cx="16" cy="121"/>
              </a:xfrm>
              <a:custGeom>
                <a:avLst/>
                <a:gdLst>
                  <a:gd name="T0" fmla="*/ 0 w 16"/>
                  <a:gd name="T1" fmla="*/ 10 h 121"/>
                  <a:gd name="T2" fmla="*/ 0 w 16"/>
                  <a:gd name="T3" fmla="*/ 111 h 121"/>
                  <a:gd name="T4" fmla="*/ 11 w 16"/>
                  <a:gd name="T5" fmla="*/ 121 h 121"/>
                  <a:gd name="T6" fmla="*/ 16 w 16"/>
                  <a:gd name="T7" fmla="*/ 0 h 121"/>
                  <a:gd name="T8" fmla="*/ 0 w 16"/>
                  <a:gd name="T9" fmla="*/ 10 h 121"/>
                  <a:gd name="T10" fmla="*/ 0 w 16"/>
                  <a:gd name="T11" fmla="*/ 10 h 1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21"/>
                  <a:gd name="T20" fmla="*/ 16 w 16"/>
                  <a:gd name="T21" fmla="*/ 121 h 12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21">
                    <a:moveTo>
                      <a:pt x="0" y="10"/>
                    </a:moveTo>
                    <a:lnTo>
                      <a:pt x="0" y="111"/>
                    </a:lnTo>
                    <a:lnTo>
                      <a:pt x="11" y="121"/>
                    </a:lnTo>
                    <a:lnTo>
                      <a:pt x="16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E3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49" name="Freeform 342"/>
              <p:cNvSpPr>
                <a:spLocks/>
              </p:cNvSpPr>
              <p:nvPr/>
            </p:nvSpPr>
            <p:spPr bwMode="auto">
              <a:xfrm>
                <a:off x="2918" y="3668"/>
                <a:ext cx="20" cy="128"/>
              </a:xfrm>
              <a:custGeom>
                <a:avLst/>
                <a:gdLst>
                  <a:gd name="T0" fmla="*/ 20 w 20"/>
                  <a:gd name="T1" fmla="*/ 0 h 128"/>
                  <a:gd name="T2" fmla="*/ 3 w 20"/>
                  <a:gd name="T3" fmla="*/ 0 h 128"/>
                  <a:gd name="T4" fmla="*/ 0 w 20"/>
                  <a:gd name="T5" fmla="*/ 89 h 128"/>
                  <a:gd name="T6" fmla="*/ 9 w 20"/>
                  <a:gd name="T7" fmla="*/ 121 h 128"/>
                  <a:gd name="T8" fmla="*/ 20 w 20"/>
                  <a:gd name="T9" fmla="*/ 128 h 128"/>
                  <a:gd name="T10" fmla="*/ 20 w 20"/>
                  <a:gd name="T11" fmla="*/ 0 h 128"/>
                  <a:gd name="T12" fmla="*/ 20 w 20"/>
                  <a:gd name="T13" fmla="*/ 0 h 1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"/>
                  <a:gd name="T22" fmla="*/ 0 h 128"/>
                  <a:gd name="T23" fmla="*/ 20 w 20"/>
                  <a:gd name="T24" fmla="*/ 128 h 1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" h="128">
                    <a:moveTo>
                      <a:pt x="20" y="0"/>
                    </a:moveTo>
                    <a:lnTo>
                      <a:pt x="3" y="0"/>
                    </a:lnTo>
                    <a:lnTo>
                      <a:pt x="0" y="89"/>
                    </a:lnTo>
                    <a:lnTo>
                      <a:pt x="9" y="121"/>
                    </a:lnTo>
                    <a:lnTo>
                      <a:pt x="20" y="128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FFDB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50" name="Freeform 343"/>
              <p:cNvSpPr>
                <a:spLocks/>
              </p:cNvSpPr>
              <p:nvPr/>
            </p:nvSpPr>
            <p:spPr bwMode="auto">
              <a:xfrm>
                <a:off x="2936" y="3631"/>
                <a:ext cx="19" cy="165"/>
              </a:xfrm>
              <a:custGeom>
                <a:avLst/>
                <a:gdLst>
                  <a:gd name="T0" fmla="*/ 0 w 19"/>
                  <a:gd name="T1" fmla="*/ 0 h 165"/>
                  <a:gd name="T2" fmla="*/ 4 w 19"/>
                  <a:gd name="T3" fmla="*/ 165 h 165"/>
                  <a:gd name="T4" fmla="*/ 19 w 19"/>
                  <a:gd name="T5" fmla="*/ 163 h 165"/>
                  <a:gd name="T6" fmla="*/ 15 w 19"/>
                  <a:gd name="T7" fmla="*/ 6 h 165"/>
                  <a:gd name="T8" fmla="*/ 0 w 19"/>
                  <a:gd name="T9" fmla="*/ 0 h 165"/>
                  <a:gd name="T10" fmla="*/ 0 w 19"/>
                  <a:gd name="T11" fmla="*/ 0 h 16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"/>
                  <a:gd name="T19" fmla="*/ 0 h 165"/>
                  <a:gd name="T20" fmla="*/ 19 w 19"/>
                  <a:gd name="T21" fmla="*/ 165 h 16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" h="165">
                    <a:moveTo>
                      <a:pt x="0" y="0"/>
                    </a:moveTo>
                    <a:lnTo>
                      <a:pt x="4" y="165"/>
                    </a:lnTo>
                    <a:lnTo>
                      <a:pt x="19" y="163"/>
                    </a:lnTo>
                    <a:lnTo>
                      <a:pt x="1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BA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51" name="Freeform 344"/>
              <p:cNvSpPr>
                <a:spLocks/>
              </p:cNvSpPr>
              <p:nvPr/>
            </p:nvSpPr>
            <p:spPr bwMode="auto">
              <a:xfrm>
                <a:off x="2908" y="3619"/>
                <a:ext cx="126" cy="37"/>
              </a:xfrm>
              <a:custGeom>
                <a:avLst/>
                <a:gdLst>
                  <a:gd name="T0" fmla="*/ 95 w 126"/>
                  <a:gd name="T1" fmla="*/ 1 h 37"/>
                  <a:gd name="T2" fmla="*/ 0 w 126"/>
                  <a:gd name="T3" fmla="*/ 0 h 37"/>
                  <a:gd name="T4" fmla="*/ 2 w 126"/>
                  <a:gd name="T5" fmla="*/ 16 h 37"/>
                  <a:gd name="T6" fmla="*/ 39 w 126"/>
                  <a:gd name="T7" fmla="*/ 18 h 37"/>
                  <a:gd name="T8" fmla="*/ 95 w 126"/>
                  <a:gd name="T9" fmla="*/ 37 h 37"/>
                  <a:gd name="T10" fmla="*/ 126 w 126"/>
                  <a:gd name="T11" fmla="*/ 16 h 37"/>
                  <a:gd name="T12" fmla="*/ 95 w 126"/>
                  <a:gd name="T13" fmla="*/ 1 h 37"/>
                  <a:gd name="T14" fmla="*/ 95 w 126"/>
                  <a:gd name="T15" fmla="*/ 1 h 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6"/>
                  <a:gd name="T25" fmla="*/ 0 h 37"/>
                  <a:gd name="T26" fmla="*/ 126 w 126"/>
                  <a:gd name="T27" fmla="*/ 37 h 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6" h="37">
                    <a:moveTo>
                      <a:pt x="95" y="1"/>
                    </a:moveTo>
                    <a:lnTo>
                      <a:pt x="0" y="0"/>
                    </a:lnTo>
                    <a:lnTo>
                      <a:pt x="2" y="16"/>
                    </a:lnTo>
                    <a:lnTo>
                      <a:pt x="39" y="18"/>
                    </a:lnTo>
                    <a:lnTo>
                      <a:pt x="95" y="37"/>
                    </a:lnTo>
                    <a:lnTo>
                      <a:pt x="126" y="16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B39C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52" name="Freeform 345"/>
              <p:cNvSpPr>
                <a:spLocks/>
              </p:cNvSpPr>
              <p:nvPr/>
            </p:nvSpPr>
            <p:spPr bwMode="auto">
              <a:xfrm>
                <a:off x="2947" y="3617"/>
                <a:ext cx="165" cy="348"/>
              </a:xfrm>
              <a:custGeom>
                <a:avLst/>
                <a:gdLst>
                  <a:gd name="T0" fmla="*/ 50 w 165"/>
                  <a:gd name="T1" fmla="*/ 0 h 348"/>
                  <a:gd name="T2" fmla="*/ 161 w 165"/>
                  <a:gd name="T3" fmla="*/ 0 h 348"/>
                  <a:gd name="T4" fmla="*/ 165 w 165"/>
                  <a:gd name="T5" fmla="*/ 39 h 348"/>
                  <a:gd name="T6" fmla="*/ 165 w 165"/>
                  <a:gd name="T7" fmla="*/ 322 h 348"/>
                  <a:gd name="T8" fmla="*/ 107 w 165"/>
                  <a:gd name="T9" fmla="*/ 344 h 348"/>
                  <a:gd name="T10" fmla="*/ 0 w 165"/>
                  <a:gd name="T11" fmla="*/ 348 h 348"/>
                  <a:gd name="T12" fmla="*/ 0 w 165"/>
                  <a:gd name="T13" fmla="*/ 322 h 348"/>
                  <a:gd name="T14" fmla="*/ 56 w 165"/>
                  <a:gd name="T15" fmla="*/ 270 h 348"/>
                  <a:gd name="T16" fmla="*/ 52 w 165"/>
                  <a:gd name="T17" fmla="*/ 127 h 348"/>
                  <a:gd name="T18" fmla="*/ 61 w 165"/>
                  <a:gd name="T19" fmla="*/ 148 h 348"/>
                  <a:gd name="T20" fmla="*/ 67 w 165"/>
                  <a:gd name="T21" fmla="*/ 272 h 348"/>
                  <a:gd name="T22" fmla="*/ 76 w 165"/>
                  <a:gd name="T23" fmla="*/ 222 h 348"/>
                  <a:gd name="T24" fmla="*/ 76 w 165"/>
                  <a:gd name="T25" fmla="*/ 31 h 348"/>
                  <a:gd name="T26" fmla="*/ 63 w 165"/>
                  <a:gd name="T27" fmla="*/ 24 h 348"/>
                  <a:gd name="T28" fmla="*/ 63 w 165"/>
                  <a:gd name="T29" fmla="*/ 98 h 348"/>
                  <a:gd name="T30" fmla="*/ 56 w 165"/>
                  <a:gd name="T31" fmla="*/ 107 h 348"/>
                  <a:gd name="T32" fmla="*/ 52 w 165"/>
                  <a:gd name="T33" fmla="*/ 31 h 348"/>
                  <a:gd name="T34" fmla="*/ 30 w 165"/>
                  <a:gd name="T35" fmla="*/ 5 h 348"/>
                  <a:gd name="T36" fmla="*/ 50 w 165"/>
                  <a:gd name="T37" fmla="*/ 0 h 348"/>
                  <a:gd name="T38" fmla="*/ 50 w 165"/>
                  <a:gd name="T39" fmla="*/ 0 h 34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65"/>
                  <a:gd name="T61" fmla="*/ 0 h 348"/>
                  <a:gd name="T62" fmla="*/ 165 w 165"/>
                  <a:gd name="T63" fmla="*/ 348 h 34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65" h="348">
                    <a:moveTo>
                      <a:pt x="50" y="0"/>
                    </a:moveTo>
                    <a:lnTo>
                      <a:pt x="161" y="0"/>
                    </a:lnTo>
                    <a:lnTo>
                      <a:pt x="165" y="39"/>
                    </a:lnTo>
                    <a:lnTo>
                      <a:pt x="165" y="322"/>
                    </a:lnTo>
                    <a:lnTo>
                      <a:pt x="107" y="344"/>
                    </a:lnTo>
                    <a:lnTo>
                      <a:pt x="0" y="348"/>
                    </a:lnTo>
                    <a:lnTo>
                      <a:pt x="0" y="322"/>
                    </a:lnTo>
                    <a:lnTo>
                      <a:pt x="56" y="270"/>
                    </a:lnTo>
                    <a:lnTo>
                      <a:pt x="52" y="127"/>
                    </a:lnTo>
                    <a:lnTo>
                      <a:pt x="61" y="148"/>
                    </a:lnTo>
                    <a:lnTo>
                      <a:pt x="67" y="272"/>
                    </a:lnTo>
                    <a:lnTo>
                      <a:pt x="76" y="222"/>
                    </a:lnTo>
                    <a:lnTo>
                      <a:pt x="76" y="31"/>
                    </a:lnTo>
                    <a:lnTo>
                      <a:pt x="63" y="24"/>
                    </a:lnTo>
                    <a:lnTo>
                      <a:pt x="63" y="98"/>
                    </a:lnTo>
                    <a:lnTo>
                      <a:pt x="56" y="107"/>
                    </a:lnTo>
                    <a:lnTo>
                      <a:pt x="52" y="31"/>
                    </a:lnTo>
                    <a:lnTo>
                      <a:pt x="30" y="5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7869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53" name="Freeform 346"/>
              <p:cNvSpPr>
                <a:spLocks/>
              </p:cNvSpPr>
              <p:nvPr/>
            </p:nvSpPr>
            <p:spPr bwMode="auto">
              <a:xfrm>
                <a:off x="2947" y="3619"/>
                <a:ext cx="193" cy="351"/>
              </a:xfrm>
              <a:custGeom>
                <a:avLst/>
                <a:gdLst>
                  <a:gd name="T0" fmla="*/ 133 w 193"/>
                  <a:gd name="T1" fmla="*/ 0 h 351"/>
                  <a:gd name="T2" fmla="*/ 163 w 193"/>
                  <a:gd name="T3" fmla="*/ 0 h 351"/>
                  <a:gd name="T4" fmla="*/ 174 w 193"/>
                  <a:gd name="T5" fmla="*/ 12 h 351"/>
                  <a:gd name="T6" fmla="*/ 174 w 193"/>
                  <a:gd name="T7" fmla="*/ 299 h 351"/>
                  <a:gd name="T8" fmla="*/ 174 w 193"/>
                  <a:gd name="T9" fmla="*/ 327 h 351"/>
                  <a:gd name="T10" fmla="*/ 193 w 193"/>
                  <a:gd name="T11" fmla="*/ 333 h 351"/>
                  <a:gd name="T12" fmla="*/ 187 w 193"/>
                  <a:gd name="T13" fmla="*/ 346 h 351"/>
                  <a:gd name="T14" fmla="*/ 0 w 193"/>
                  <a:gd name="T15" fmla="*/ 351 h 351"/>
                  <a:gd name="T16" fmla="*/ 4 w 193"/>
                  <a:gd name="T17" fmla="*/ 342 h 351"/>
                  <a:gd name="T18" fmla="*/ 154 w 193"/>
                  <a:gd name="T19" fmla="*/ 338 h 351"/>
                  <a:gd name="T20" fmla="*/ 119 w 193"/>
                  <a:gd name="T21" fmla="*/ 331 h 351"/>
                  <a:gd name="T22" fmla="*/ 67 w 193"/>
                  <a:gd name="T23" fmla="*/ 329 h 351"/>
                  <a:gd name="T24" fmla="*/ 100 w 193"/>
                  <a:gd name="T25" fmla="*/ 312 h 351"/>
                  <a:gd name="T26" fmla="*/ 128 w 193"/>
                  <a:gd name="T27" fmla="*/ 309 h 351"/>
                  <a:gd name="T28" fmla="*/ 128 w 193"/>
                  <a:gd name="T29" fmla="*/ 272 h 351"/>
                  <a:gd name="T30" fmla="*/ 150 w 193"/>
                  <a:gd name="T31" fmla="*/ 212 h 351"/>
                  <a:gd name="T32" fmla="*/ 146 w 193"/>
                  <a:gd name="T33" fmla="*/ 16 h 351"/>
                  <a:gd name="T34" fmla="*/ 133 w 193"/>
                  <a:gd name="T35" fmla="*/ 0 h 351"/>
                  <a:gd name="T36" fmla="*/ 133 w 193"/>
                  <a:gd name="T37" fmla="*/ 0 h 35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3"/>
                  <a:gd name="T58" fmla="*/ 0 h 351"/>
                  <a:gd name="T59" fmla="*/ 193 w 193"/>
                  <a:gd name="T60" fmla="*/ 351 h 35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3" h="351">
                    <a:moveTo>
                      <a:pt x="133" y="0"/>
                    </a:moveTo>
                    <a:lnTo>
                      <a:pt x="163" y="0"/>
                    </a:lnTo>
                    <a:lnTo>
                      <a:pt x="174" y="12"/>
                    </a:lnTo>
                    <a:lnTo>
                      <a:pt x="174" y="299"/>
                    </a:lnTo>
                    <a:lnTo>
                      <a:pt x="174" y="327"/>
                    </a:lnTo>
                    <a:lnTo>
                      <a:pt x="193" y="333"/>
                    </a:lnTo>
                    <a:lnTo>
                      <a:pt x="187" y="346"/>
                    </a:lnTo>
                    <a:lnTo>
                      <a:pt x="0" y="351"/>
                    </a:lnTo>
                    <a:lnTo>
                      <a:pt x="4" y="342"/>
                    </a:lnTo>
                    <a:lnTo>
                      <a:pt x="154" y="338"/>
                    </a:lnTo>
                    <a:lnTo>
                      <a:pt x="119" y="331"/>
                    </a:lnTo>
                    <a:lnTo>
                      <a:pt x="67" y="329"/>
                    </a:lnTo>
                    <a:lnTo>
                      <a:pt x="100" y="312"/>
                    </a:lnTo>
                    <a:lnTo>
                      <a:pt x="128" y="309"/>
                    </a:lnTo>
                    <a:lnTo>
                      <a:pt x="128" y="272"/>
                    </a:lnTo>
                    <a:lnTo>
                      <a:pt x="150" y="212"/>
                    </a:lnTo>
                    <a:lnTo>
                      <a:pt x="146" y="16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6B59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54" name="Freeform 347"/>
              <p:cNvSpPr>
                <a:spLocks/>
              </p:cNvSpPr>
              <p:nvPr/>
            </p:nvSpPr>
            <p:spPr bwMode="auto">
              <a:xfrm>
                <a:off x="2540" y="3842"/>
                <a:ext cx="106" cy="13"/>
              </a:xfrm>
              <a:custGeom>
                <a:avLst/>
                <a:gdLst>
                  <a:gd name="T0" fmla="*/ 0 w 106"/>
                  <a:gd name="T1" fmla="*/ 2 h 13"/>
                  <a:gd name="T2" fmla="*/ 76 w 106"/>
                  <a:gd name="T3" fmla="*/ 0 h 13"/>
                  <a:gd name="T4" fmla="*/ 106 w 106"/>
                  <a:gd name="T5" fmla="*/ 0 h 13"/>
                  <a:gd name="T6" fmla="*/ 106 w 106"/>
                  <a:gd name="T7" fmla="*/ 10 h 13"/>
                  <a:gd name="T8" fmla="*/ 0 w 106"/>
                  <a:gd name="T9" fmla="*/ 13 h 13"/>
                  <a:gd name="T10" fmla="*/ 0 w 106"/>
                  <a:gd name="T11" fmla="*/ 2 h 13"/>
                  <a:gd name="T12" fmla="*/ 0 w 106"/>
                  <a:gd name="T13" fmla="*/ 2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"/>
                  <a:gd name="T22" fmla="*/ 0 h 13"/>
                  <a:gd name="T23" fmla="*/ 106 w 106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" h="13">
                    <a:moveTo>
                      <a:pt x="0" y="2"/>
                    </a:moveTo>
                    <a:lnTo>
                      <a:pt x="76" y="0"/>
                    </a:lnTo>
                    <a:lnTo>
                      <a:pt x="106" y="0"/>
                    </a:lnTo>
                    <a:lnTo>
                      <a:pt x="106" y="10"/>
                    </a:lnTo>
                    <a:lnTo>
                      <a:pt x="0" y="1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BDB0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55" name="Freeform 348"/>
              <p:cNvSpPr>
                <a:spLocks/>
              </p:cNvSpPr>
              <p:nvPr/>
            </p:nvSpPr>
            <p:spPr bwMode="auto">
              <a:xfrm>
                <a:off x="2536" y="3656"/>
                <a:ext cx="117" cy="177"/>
              </a:xfrm>
              <a:custGeom>
                <a:avLst/>
                <a:gdLst>
                  <a:gd name="T0" fmla="*/ 0 w 117"/>
                  <a:gd name="T1" fmla="*/ 9 h 177"/>
                  <a:gd name="T2" fmla="*/ 2 w 117"/>
                  <a:gd name="T3" fmla="*/ 149 h 177"/>
                  <a:gd name="T4" fmla="*/ 2 w 117"/>
                  <a:gd name="T5" fmla="*/ 177 h 177"/>
                  <a:gd name="T6" fmla="*/ 117 w 117"/>
                  <a:gd name="T7" fmla="*/ 177 h 177"/>
                  <a:gd name="T8" fmla="*/ 113 w 117"/>
                  <a:gd name="T9" fmla="*/ 24 h 177"/>
                  <a:gd name="T10" fmla="*/ 63 w 117"/>
                  <a:gd name="T11" fmla="*/ 0 h 177"/>
                  <a:gd name="T12" fmla="*/ 0 w 117"/>
                  <a:gd name="T13" fmla="*/ 9 h 177"/>
                  <a:gd name="T14" fmla="*/ 0 w 117"/>
                  <a:gd name="T15" fmla="*/ 9 h 1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7"/>
                  <a:gd name="T25" fmla="*/ 0 h 177"/>
                  <a:gd name="T26" fmla="*/ 117 w 117"/>
                  <a:gd name="T27" fmla="*/ 177 h 1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7" h="177">
                    <a:moveTo>
                      <a:pt x="0" y="9"/>
                    </a:moveTo>
                    <a:lnTo>
                      <a:pt x="2" y="149"/>
                    </a:lnTo>
                    <a:lnTo>
                      <a:pt x="2" y="177"/>
                    </a:lnTo>
                    <a:lnTo>
                      <a:pt x="117" y="177"/>
                    </a:lnTo>
                    <a:lnTo>
                      <a:pt x="113" y="24"/>
                    </a:lnTo>
                    <a:lnTo>
                      <a:pt x="63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BDB0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56" name="Freeform 349"/>
              <p:cNvSpPr>
                <a:spLocks/>
              </p:cNvSpPr>
              <p:nvPr/>
            </p:nvSpPr>
            <p:spPr bwMode="auto">
              <a:xfrm>
                <a:off x="2536" y="3491"/>
                <a:ext cx="113" cy="227"/>
              </a:xfrm>
              <a:custGeom>
                <a:avLst/>
                <a:gdLst>
                  <a:gd name="T0" fmla="*/ 0 w 113"/>
                  <a:gd name="T1" fmla="*/ 227 h 227"/>
                  <a:gd name="T2" fmla="*/ 15 w 113"/>
                  <a:gd name="T3" fmla="*/ 227 h 227"/>
                  <a:gd name="T4" fmla="*/ 32 w 113"/>
                  <a:gd name="T5" fmla="*/ 220 h 227"/>
                  <a:gd name="T6" fmla="*/ 102 w 113"/>
                  <a:gd name="T7" fmla="*/ 220 h 227"/>
                  <a:gd name="T8" fmla="*/ 113 w 113"/>
                  <a:gd name="T9" fmla="*/ 129 h 227"/>
                  <a:gd name="T10" fmla="*/ 113 w 113"/>
                  <a:gd name="T11" fmla="*/ 78 h 227"/>
                  <a:gd name="T12" fmla="*/ 63 w 113"/>
                  <a:gd name="T13" fmla="*/ 2 h 227"/>
                  <a:gd name="T14" fmla="*/ 36 w 113"/>
                  <a:gd name="T15" fmla="*/ 0 h 227"/>
                  <a:gd name="T16" fmla="*/ 15 w 113"/>
                  <a:gd name="T17" fmla="*/ 29 h 227"/>
                  <a:gd name="T18" fmla="*/ 2 w 113"/>
                  <a:gd name="T19" fmla="*/ 70 h 227"/>
                  <a:gd name="T20" fmla="*/ 2 w 113"/>
                  <a:gd name="T21" fmla="*/ 135 h 227"/>
                  <a:gd name="T22" fmla="*/ 0 w 113"/>
                  <a:gd name="T23" fmla="*/ 227 h 227"/>
                  <a:gd name="T24" fmla="*/ 0 w 113"/>
                  <a:gd name="T25" fmla="*/ 227 h 2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13"/>
                  <a:gd name="T40" fmla="*/ 0 h 227"/>
                  <a:gd name="T41" fmla="*/ 113 w 113"/>
                  <a:gd name="T42" fmla="*/ 227 h 22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13" h="227">
                    <a:moveTo>
                      <a:pt x="0" y="227"/>
                    </a:moveTo>
                    <a:lnTo>
                      <a:pt x="15" y="227"/>
                    </a:lnTo>
                    <a:lnTo>
                      <a:pt x="32" y="220"/>
                    </a:lnTo>
                    <a:lnTo>
                      <a:pt x="102" y="220"/>
                    </a:lnTo>
                    <a:lnTo>
                      <a:pt x="113" y="129"/>
                    </a:lnTo>
                    <a:lnTo>
                      <a:pt x="113" y="78"/>
                    </a:lnTo>
                    <a:lnTo>
                      <a:pt x="63" y="2"/>
                    </a:lnTo>
                    <a:lnTo>
                      <a:pt x="36" y="0"/>
                    </a:lnTo>
                    <a:lnTo>
                      <a:pt x="15" y="29"/>
                    </a:lnTo>
                    <a:lnTo>
                      <a:pt x="2" y="70"/>
                    </a:lnTo>
                    <a:lnTo>
                      <a:pt x="2" y="135"/>
                    </a:lnTo>
                    <a:lnTo>
                      <a:pt x="0" y="227"/>
                    </a:lnTo>
                    <a:close/>
                  </a:path>
                </a:pathLst>
              </a:custGeom>
              <a:solidFill>
                <a:srgbClr val="B39C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57" name="Freeform 350"/>
              <p:cNvSpPr>
                <a:spLocks/>
              </p:cNvSpPr>
              <p:nvPr/>
            </p:nvSpPr>
            <p:spPr bwMode="auto">
              <a:xfrm>
                <a:off x="2538" y="3722"/>
                <a:ext cx="113" cy="109"/>
              </a:xfrm>
              <a:custGeom>
                <a:avLst/>
                <a:gdLst>
                  <a:gd name="T0" fmla="*/ 87 w 113"/>
                  <a:gd name="T1" fmla="*/ 30 h 109"/>
                  <a:gd name="T2" fmla="*/ 58 w 113"/>
                  <a:gd name="T3" fmla="*/ 37 h 109"/>
                  <a:gd name="T4" fmla="*/ 58 w 113"/>
                  <a:gd name="T5" fmla="*/ 0 h 109"/>
                  <a:gd name="T6" fmla="*/ 47 w 113"/>
                  <a:gd name="T7" fmla="*/ 2 h 109"/>
                  <a:gd name="T8" fmla="*/ 24 w 113"/>
                  <a:gd name="T9" fmla="*/ 13 h 109"/>
                  <a:gd name="T10" fmla="*/ 13 w 113"/>
                  <a:gd name="T11" fmla="*/ 59 h 109"/>
                  <a:gd name="T12" fmla="*/ 0 w 113"/>
                  <a:gd name="T13" fmla="*/ 102 h 109"/>
                  <a:gd name="T14" fmla="*/ 24 w 113"/>
                  <a:gd name="T15" fmla="*/ 109 h 109"/>
                  <a:gd name="T16" fmla="*/ 113 w 113"/>
                  <a:gd name="T17" fmla="*/ 109 h 109"/>
                  <a:gd name="T18" fmla="*/ 111 w 113"/>
                  <a:gd name="T19" fmla="*/ 21 h 109"/>
                  <a:gd name="T20" fmla="*/ 87 w 113"/>
                  <a:gd name="T21" fmla="*/ 30 h 109"/>
                  <a:gd name="T22" fmla="*/ 87 w 113"/>
                  <a:gd name="T23" fmla="*/ 30 h 10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13"/>
                  <a:gd name="T37" fmla="*/ 0 h 109"/>
                  <a:gd name="T38" fmla="*/ 113 w 113"/>
                  <a:gd name="T39" fmla="*/ 109 h 10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13" h="109">
                    <a:moveTo>
                      <a:pt x="87" y="30"/>
                    </a:moveTo>
                    <a:lnTo>
                      <a:pt x="58" y="37"/>
                    </a:lnTo>
                    <a:lnTo>
                      <a:pt x="58" y="0"/>
                    </a:lnTo>
                    <a:lnTo>
                      <a:pt x="47" y="2"/>
                    </a:lnTo>
                    <a:lnTo>
                      <a:pt x="24" y="13"/>
                    </a:lnTo>
                    <a:lnTo>
                      <a:pt x="13" y="59"/>
                    </a:lnTo>
                    <a:lnTo>
                      <a:pt x="0" y="102"/>
                    </a:lnTo>
                    <a:lnTo>
                      <a:pt x="24" y="109"/>
                    </a:lnTo>
                    <a:lnTo>
                      <a:pt x="113" y="109"/>
                    </a:lnTo>
                    <a:lnTo>
                      <a:pt x="111" y="21"/>
                    </a:lnTo>
                    <a:lnTo>
                      <a:pt x="87" y="30"/>
                    </a:lnTo>
                    <a:close/>
                  </a:path>
                </a:pathLst>
              </a:custGeom>
              <a:solidFill>
                <a:srgbClr val="B39C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58" name="Freeform 351"/>
              <p:cNvSpPr>
                <a:spLocks/>
              </p:cNvSpPr>
              <p:nvPr/>
            </p:nvSpPr>
            <p:spPr bwMode="auto">
              <a:xfrm>
                <a:off x="2596" y="3646"/>
                <a:ext cx="37" cy="60"/>
              </a:xfrm>
              <a:custGeom>
                <a:avLst/>
                <a:gdLst>
                  <a:gd name="T0" fmla="*/ 37 w 37"/>
                  <a:gd name="T1" fmla="*/ 52 h 60"/>
                  <a:gd name="T2" fmla="*/ 16 w 37"/>
                  <a:gd name="T3" fmla="*/ 52 h 60"/>
                  <a:gd name="T4" fmla="*/ 5 w 37"/>
                  <a:gd name="T5" fmla="*/ 0 h 60"/>
                  <a:gd name="T6" fmla="*/ 0 w 37"/>
                  <a:gd name="T7" fmla="*/ 56 h 60"/>
                  <a:gd name="T8" fmla="*/ 22 w 37"/>
                  <a:gd name="T9" fmla="*/ 60 h 60"/>
                  <a:gd name="T10" fmla="*/ 37 w 37"/>
                  <a:gd name="T11" fmla="*/ 52 h 60"/>
                  <a:gd name="T12" fmla="*/ 37 w 37"/>
                  <a:gd name="T13" fmla="*/ 52 h 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"/>
                  <a:gd name="T22" fmla="*/ 0 h 60"/>
                  <a:gd name="T23" fmla="*/ 37 w 37"/>
                  <a:gd name="T24" fmla="*/ 60 h 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" h="60">
                    <a:moveTo>
                      <a:pt x="37" y="52"/>
                    </a:moveTo>
                    <a:lnTo>
                      <a:pt x="16" y="52"/>
                    </a:lnTo>
                    <a:lnTo>
                      <a:pt x="5" y="0"/>
                    </a:lnTo>
                    <a:lnTo>
                      <a:pt x="0" y="56"/>
                    </a:lnTo>
                    <a:lnTo>
                      <a:pt x="22" y="60"/>
                    </a:lnTo>
                    <a:lnTo>
                      <a:pt x="37" y="52"/>
                    </a:lnTo>
                    <a:close/>
                  </a:path>
                </a:pathLst>
              </a:custGeom>
              <a:solidFill>
                <a:srgbClr val="C7C9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59" name="Freeform 352"/>
              <p:cNvSpPr>
                <a:spLocks/>
              </p:cNvSpPr>
              <p:nvPr/>
            </p:nvSpPr>
            <p:spPr bwMode="auto">
              <a:xfrm>
                <a:off x="2544" y="3472"/>
                <a:ext cx="109" cy="359"/>
              </a:xfrm>
              <a:custGeom>
                <a:avLst/>
                <a:gdLst>
                  <a:gd name="T0" fmla="*/ 52 w 109"/>
                  <a:gd name="T1" fmla="*/ 0 h 359"/>
                  <a:gd name="T2" fmla="*/ 79 w 109"/>
                  <a:gd name="T3" fmla="*/ 32 h 359"/>
                  <a:gd name="T4" fmla="*/ 107 w 109"/>
                  <a:gd name="T5" fmla="*/ 76 h 359"/>
                  <a:gd name="T6" fmla="*/ 109 w 109"/>
                  <a:gd name="T7" fmla="*/ 121 h 359"/>
                  <a:gd name="T8" fmla="*/ 109 w 109"/>
                  <a:gd name="T9" fmla="*/ 359 h 359"/>
                  <a:gd name="T10" fmla="*/ 87 w 109"/>
                  <a:gd name="T11" fmla="*/ 346 h 359"/>
                  <a:gd name="T12" fmla="*/ 46 w 109"/>
                  <a:gd name="T13" fmla="*/ 354 h 359"/>
                  <a:gd name="T14" fmla="*/ 15 w 109"/>
                  <a:gd name="T15" fmla="*/ 337 h 359"/>
                  <a:gd name="T16" fmla="*/ 72 w 109"/>
                  <a:gd name="T17" fmla="*/ 324 h 359"/>
                  <a:gd name="T18" fmla="*/ 98 w 109"/>
                  <a:gd name="T19" fmla="*/ 122 h 359"/>
                  <a:gd name="T20" fmla="*/ 81 w 109"/>
                  <a:gd name="T21" fmla="*/ 126 h 359"/>
                  <a:gd name="T22" fmla="*/ 76 w 109"/>
                  <a:gd name="T23" fmla="*/ 159 h 359"/>
                  <a:gd name="T24" fmla="*/ 42 w 109"/>
                  <a:gd name="T25" fmla="*/ 143 h 359"/>
                  <a:gd name="T26" fmla="*/ 61 w 109"/>
                  <a:gd name="T27" fmla="*/ 132 h 359"/>
                  <a:gd name="T28" fmla="*/ 0 w 109"/>
                  <a:gd name="T29" fmla="*/ 126 h 359"/>
                  <a:gd name="T30" fmla="*/ 11 w 109"/>
                  <a:gd name="T31" fmla="*/ 117 h 359"/>
                  <a:gd name="T32" fmla="*/ 50 w 109"/>
                  <a:gd name="T33" fmla="*/ 74 h 359"/>
                  <a:gd name="T34" fmla="*/ 17 w 109"/>
                  <a:gd name="T35" fmla="*/ 39 h 359"/>
                  <a:gd name="T36" fmla="*/ 31 w 109"/>
                  <a:gd name="T37" fmla="*/ 19 h 359"/>
                  <a:gd name="T38" fmla="*/ 52 w 109"/>
                  <a:gd name="T39" fmla="*/ 0 h 359"/>
                  <a:gd name="T40" fmla="*/ 52 w 109"/>
                  <a:gd name="T41" fmla="*/ 0 h 3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9"/>
                  <a:gd name="T64" fmla="*/ 0 h 359"/>
                  <a:gd name="T65" fmla="*/ 109 w 109"/>
                  <a:gd name="T66" fmla="*/ 359 h 35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9" h="359">
                    <a:moveTo>
                      <a:pt x="52" y="0"/>
                    </a:moveTo>
                    <a:lnTo>
                      <a:pt x="79" y="32"/>
                    </a:lnTo>
                    <a:lnTo>
                      <a:pt x="107" y="76"/>
                    </a:lnTo>
                    <a:lnTo>
                      <a:pt x="109" y="121"/>
                    </a:lnTo>
                    <a:lnTo>
                      <a:pt x="109" y="359"/>
                    </a:lnTo>
                    <a:lnTo>
                      <a:pt x="87" y="346"/>
                    </a:lnTo>
                    <a:lnTo>
                      <a:pt x="46" y="354"/>
                    </a:lnTo>
                    <a:lnTo>
                      <a:pt x="15" y="337"/>
                    </a:lnTo>
                    <a:lnTo>
                      <a:pt x="72" y="324"/>
                    </a:lnTo>
                    <a:lnTo>
                      <a:pt x="98" y="122"/>
                    </a:lnTo>
                    <a:lnTo>
                      <a:pt x="81" y="126"/>
                    </a:lnTo>
                    <a:lnTo>
                      <a:pt x="76" y="159"/>
                    </a:lnTo>
                    <a:lnTo>
                      <a:pt x="42" y="143"/>
                    </a:lnTo>
                    <a:lnTo>
                      <a:pt x="61" y="132"/>
                    </a:lnTo>
                    <a:lnTo>
                      <a:pt x="0" y="126"/>
                    </a:lnTo>
                    <a:lnTo>
                      <a:pt x="11" y="117"/>
                    </a:lnTo>
                    <a:lnTo>
                      <a:pt x="50" y="74"/>
                    </a:lnTo>
                    <a:lnTo>
                      <a:pt x="17" y="39"/>
                    </a:lnTo>
                    <a:lnTo>
                      <a:pt x="31" y="19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8F82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60" name="Freeform 353"/>
              <p:cNvSpPr>
                <a:spLocks/>
              </p:cNvSpPr>
              <p:nvPr/>
            </p:nvSpPr>
            <p:spPr bwMode="auto">
              <a:xfrm>
                <a:off x="2572" y="3469"/>
                <a:ext cx="48" cy="85"/>
              </a:xfrm>
              <a:custGeom>
                <a:avLst/>
                <a:gdLst>
                  <a:gd name="T0" fmla="*/ 42 w 48"/>
                  <a:gd name="T1" fmla="*/ 22 h 85"/>
                  <a:gd name="T2" fmla="*/ 38 w 48"/>
                  <a:gd name="T3" fmla="*/ 46 h 85"/>
                  <a:gd name="T4" fmla="*/ 48 w 48"/>
                  <a:gd name="T5" fmla="*/ 61 h 85"/>
                  <a:gd name="T6" fmla="*/ 22 w 48"/>
                  <a:gd name="T7" fmla="*/ 85 h 85"/>
                  <a:gd name="T8" fmla="*/ 14 w 48"/>
                  <a:gd name="T9" fmla="*/ 57 h 85"/>
                  <a:gd name="T10" fmla="*/ 14 w 48"/>
                  <a:gd name="T11" fmla="*/ 44 h 85"/>
                  <a:gd name="T12" fmla="*/ 0 w 48"/>
                  <a:gd name="T13" fmla="*/ 29 h 85"/>
                  <a:gd name="T14" fmla="*/ 22 w 48"/>
                  <a:gd name="T15" fmla="*/ 0 h 85"/>
                  <a:gd name="T16" fmla="*/ 42 w 48"/>
                  <a:gd name="T17" fmla="*/ 22 h 85"/>
                  <a:gd name="T18" fmla="*/ 42 w 48"/>
                  <a:gd name="T19" fmla="*/ 22 h 8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8"/>
                  <a:gd name="T31" fmla="*/ 0 h 85"/>
                  <a:gd name="T32" fmla="*/ 48 w 48"/>
                  <a:gd name="T33" fmla="*/ 85 h 8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8" h="85">
                    <a:moveTo>
                      <a:pt x="42" y="22"/>
                    </a:moveTo>
                    <a:lnTo>
                      <a:pt x="38" y="46"/>
                    </a:lnTo>
                    <a:lnTo>
                      <a:pt x="48" y="61"/>
                    </a:lnTo>
                    <a:lnTo>
                      <a:pt x="22" y="85"/>
                    </a:lnTo>
                    <a:lnTo>
                      <a:pt x="14" y="57"/>
                    </a:lnTo>
                    <a:lnTo>
                      <a:pt x="14" y="44"/>
                    </a:lnTo>
                    <a:lnTo>
                      <a:pt x="0" y="29"/>
                    </a:lnTo>
                    <a:lnTo>
                      <a:pt x="22" y="0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5C61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61" name="Freeform 354"/>
              <p:cNvSpPr>
                <a:spLocks/>
              </p:cNvSpPr>
              <p:nvPr/>
            </p:nvSpPr>
            <p:spPr bwMode="auto">
              <a:xfrm>
                <a:off x="2374" y="3278"/>
                <a:ext cx="101" cy="37"/>
              </a:xfrm>
              <a:custGeom>
                <a:avLst/>
                <a:gdLst>
                  <a:gd name="T0" fmla="*/ 31 w 101"/>
                  <a:gd name="T1" fmla="*/ 0 h 37"/>
                  <a:gd name="T2" fmla="*/ 74 w 101"/>
                  <a:gd name="T3" fmla="*/ 11 h 37"/>
                  <a:gd name="T4" fmla="*/ 101 w 101"/>
                  <a:gd name="T5" fmla="*/ 18 h 37"/>
                  <a:gd name="T6" fmla="*/ 51 w 101"/>
                  <a:gd name="T7" fmla="*/ 31 h 37"/>
                  <a:gd name="T8" fmla="*/ 0 w 101"/>
                  <a:gd name="T9" fmla="*/ 37 h 37"/>
                  <a:gd name="T10" fmla="*/ 31 w 101"/>
                  <a:gd name="T11" fmla="*/ 0 h 37"/>
                  <a:gd name="T12" fmla="*/ 31 w 101"/>
                  <a:gd name="T13" fmla="*/ 0 h 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1"/>
                  <a:gd name="T22" fmla="*/ 0 h 37"/>
                  <a:gd name="T23" fmla="*/ 101 w 101"/>
                  <a:gd name="T24" fmla="*/ 37 h 3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" h="37">
                    <a:moveTo>
                      <a:pt x="31" y="0"/>
                    </a:moveTo>
                    <a:lnTo>
                      <a:pt x="74" y="11"/>
                    </a:lnTo>
                    <a:lnTo>
                      <a:pt x="101" y="18"/>
                    </a:lnTo>
                    <a:lnTo>
                      <a:pt x="51" y="31"/>
                    </a:lnTo>
                    <a:lnTo>
                      <a:pt x="0" y="3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E8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62" name="Freeform 355"/>
              <p:cNvSpPr>
                <a:spLocks/>
              </p:cNvSpPr>
              <p:nvPr/>
            </p:nvSpPr>
            <p:spPr bwMode="auto">
              <a:xfrm>
                <a:off x="2289" y="3496"/>
                <a:ext cx="264" cy="197"/>
              </a:xfrm>
              <a:custGeom>
                <a:avLst/>
                <a:gdLst>
                  <a:gd name="T0" fmla="*/ 98 w 264"/>
                  <a:gd name="T1" fmla="*/ 69 h 197"/>
                  <a:gd name="T2" fmla="*/ 127 w 264"/>
                  <a:gd name="T3" fmla="*/ 63 h 197"/>
                  <a:gd name="T4" fmla="*/ 105 w 264"/>
                  <a:gd name="T5" fmla="*/ 43 h 197"/>
                  <a:gd name="T6" fmla="*/ 136 w 264"/>
                  <a:gd name="T7" fmla="*/ 21 h 197"/>
                  <a:gd name="T8" fmla="*/ 183 w 264"/>
                  <a:gd name="T9" fmla="*/ 0 h 197"/>
                  <a:gd name="T10" fmla="*/ 225 w 264"/>
                  <a:gd name="T11" fmla="*/ 24 h 197"/>
                  <a:gd name="T12" fmla="*/ 225 w 264"/>
                  <a:gd name="T13" fmla="*/ 47 h 197"/>
                  <a:gd name="T14" fmla="*/ 236 w 264"/>
                  <a:gd name="T15" fmla="*/ 67 h 197"/>
                  <a:gd name="T16" fmla="*/ 222 w 264"/>
                  <a:gd name="T17" fmla="*/ 85 h 197"/>
                  <a:gd name="T18" fmla="*/ 148 w 264"/>
                  <a:gd name="T19" fmla="*/ 87 h 197"/>
                  <a:gd name="T20" fmla="*/ 112 w 264"/>
                  <a:gd name="T21" fmla="*/ 102 h 197"/>
                  <a:gd name="T22" fmla="*/ 153 w 264"/>
                  <a:gd name="T23" fmla="*/ 102 h 197"/>
                  <a:gd name="T24" fmla="*/ 196 w 264"/>
                  <a:gd name="T25" fmla="*/ 119 h 197"/>
                  <a:gd name="T26" fmla="*/ 236 w 264"/>
                  <a:gd name="T27" fmla="*/ 119 h 197"/>
                  <a:gd name="T28" fmla="*/ 246 w 264"/>
                  <a:gd name="T29" fmla="*/ 106 h 197"/>
                  <a:gd name="T30" fmla="*/ 264 w 264"/>
                  <a:gd name="T31" fmla="*/ 152 h 197"/>
                  <a:gd name="T32" fmla="*/ 251 w 264"/>
                  <a:gd name="T33" fmla="*/ 197 h 197"/>
                  <a:gd name="T34" fmla="*/ 244 w 264"/>
                  <a:gd name="T35" fmla="*/ 150 h 197"/>
                  <a:gd name="T36" fmla="*/ 218 w 264"/>
                  <a:gd name="T37" fmla="*/ 145 h 197"/>
                  <a:gd name="T38" fmla="*/ 220 w 264"/>
                  <a:gd name="T39" fmla="*/ 171 h 197"/>
                  <a:gd name="T40" fmla="*/ 196 w 264"/>
                  <a:gd name="T41" fmla="*/ 178 h 197"/>
                  <a:gd name="T42" fmla="*/ 179 w 264"/>
                  <a:gd name="T43" fmla="*/ 171 h 197"/>
                  <a:gd name="T44" fmla="*/ 136 w 264"/>
                  <a:gd name="T45" fmla="*/ 180 h 197"/>
                  <a:gd name="T46" fmla="*/ 116 w 264"/>
                  <a:gd name="T47" fmla="*/ 148 h 197"/>
                  <a:gd name="T48" fmla="*/ 85 w 264"/>
                  <a:gd name="T49" fmla="*/ 148 h 197"/>
                  <a:gd name="T50" fmla="*/ 62 w 264"/>
                  <a:gd name="T51" fmla="*/ 139 h 197"/>
                  <a:gd name="T52" fmla="*/ 13 w 264"/>
                  <a:gd name="T53" fmla="*/ 150 h 197"/>
                  <a:gd name="T54" fmla="*/ 0 w 264"/>
                  <a:gd name="T55" fmla="*/ 141 h 197"/>
                  <a:gd name="T56" fmla="*/ 75 w 264"/>
                  <a:gd name="T57" fmla="*/ 97 h 197"/>
                  <a:gd name="T58" fmla="*/ 98 w 264"/>
                  <a:gd name="T59" fmla="*/ 69 h 197"/>
                  <a:gd name="T60" fmla="*/ 98 w 264"/>
                  <a:gd name="T61" fmla="*/ 69 h 19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64"/>
                  <a:gd name="T94" fmla="*/ 0 h 197"/>
                  <a:gd name="T95" fmla="*/ 264 w 264"/>
                  <a:gd name="T96" fmla="*/ 197 h 19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64" h="197">
                    <a:moveTo>
                      <a:pt x="98" y="69"/>
                    </a:moveTo>
                    <a:lnTo>
                      <a:pt x="127" y="63"/>
                    </a:lnTo>
                    <a:lnTo>
                      <a:pt x="105" y="43"/>
                    </a:lnTo>
                    <a:lnTo>
                      <a:pt x="136" y="21"/>
                    </a:lnTo>
                    <a:lnTo>
                      <a:pt x="183" y="0"/>
                    </a:lnTo>
                    <a:lnTo>
                      <a:pt x="225" y="24"/>
                    </a:lnTo>
                    <a:lnTo>
                      <a:pt x="225" y="47"/>
                    </a:lnTo>
                    <a:lnTo>
                      <a:pt x="236" y="67"/>
                    </a:lnTo>
                    <a:lnTo>
                      <a:pt x="222" y="85"/>
                    </a:lnTo>
                    <a:lnTo>
                      <a:pt x="148" y="87"/>
                    </a:lnTo>
                    <a:lnTo>
                      <a:pt x="112" y="102"/>
                    </a:lnTo>
                    <a:lnTo>
                      <a:pt x="153" y="102"/>
                    </a:lnTo>
                    <a:lnTo>
                      <a:pt x="196" y="119"/>
                    </a:lnTo>
                    <a:lnTo>
                      <a:pt x="236" y="119"/>
                    </a:lnTo>
                    <a:lnTo>
                      <a:pt x="246" y="106"/>
                    </a:lnTo>
                    <a:lnTo>
                      <a:pt x="264" y="152"/>
                    </a:lnTo>
                    <a:lnTo>
                      <a:pt x="251" y="197"/>
                    </a:lnTo>
                    <a:lnTo>
                      <a:pt x="244" y="150"/>
                    </a:lnTo>
                    <a:lnTo>
                      <a:pt x="218" y="145"/>
                    </a:lnTo>
                    <a:lnTo>
                      <a:pt x="220" y="171"/>
                    </a:lnTo>
                    <a:lnTo>
                      <a:pt x="196" y="178"/>
                    </a:lnTo>
                    <a:lnTo>
                      <a:pt x="179" y="171"/>
                    </a:lnTo>
                    <a:lnTo>
                      <a:pt x="136" y="180"/>
                    </a:lnTo>
                    <a:lnTo>
                      <a:pt x="116" y="148"/>
                    </a:lnTo>
                    <a:lnTo>
                      <a:pt x="85" y="148"/>
                    </a:lnTo>
                    <a:lnTo>
                      <a:pt x="62" y="139"/>
                    </a:lnTo>
                    <a:lnTo>
                      <a:pt x="13" y="150"/>
                    </a:lnTo>
                    <a:lnTo>
                      <a:pt x="0" y="141"/>
                    </a:lnTo>
                    <a:lnTo>
                      <a:pt x="75" y="97"/>
                    </a:lnTo>
                    <a:lnTo>
                      <a:pt x="98" y="69"/>
                    </a:lnTo>
                    <a:close/>
                  </a:path>
                </a:pathLst>
              </a:custGeom>
              <a:solidFill>
                <a:srgbClr val="C7D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63" name="Freeform 356"/>
              <p:cNvSpPr>
                <a:spLocks/>
              </p:cNvSpPr>
              <p:nvPr/>
            </p:nvSpPr>
            <p:spPr bwMode="auto">
              <a:xfrm>
                <a:off x="2292" y="3574"/>
                <a:ext cx="109" cy="67"/>
              </a:xfrm>
              <a:custGeom>
                <a:avLst/>
                <a:gdLst>
                  <a:gd name="T0" fmla="*/ 0 w 109"/>
                  <a:gd name="T1" fmla="*/ 67 h 67"/>
                  <a:gd name="T2" fmla="*/ 69 w 109"/>
                  <a:gd name="T3" fmla="*/ 33 h 67"/>
                  <a:gd name="T4" fmla="*/ 109 w 109"/>
                  <a:gd name="T5" fmla="*/ 11 h 67"/>
                  <a:gd name="T6" fmla="*/ 95 w 109"/>
                  <a:gd name="T7" fmla="*/ 0 h 67"/>
                  <a:gd name="T8" fmla="*/ 47 w 109"/>
                  <a:gd name="T9" fmla="*/ 24 h 67"/>
                  <a:gd name="T10" fmla="*/ 10 w 109"/>
                  <a:gd name="T11" fmla="*/ 41 h 67"/>
                  <a:gd name="T12" fmla="*/ 0 w 109"/>
                  <a:gd name="T13" fmla="*/ 67 h 67"/>
                  <a:gd name="T14" fmla="*/ 0 w 109"/>
                  <a:gd name="T15" fmla="*/ 67 h 6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9"/>
                  <a:gd name="T25" fmla="*/ 0 h 67"/>
                  <a:gd name="T26" fmla="*/ 109 w 109"/>
                  <a:gd name="T27" fmla="*/ 67 h 6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9" h="67">
                    <a:moveTo>
                      <a:pt x="0" y="67"/>
                    </a:moveTo>
                    <a:lnTo>
                      <a:pt x="69" y="33"/>
                    </a:lnTo>
                    <a:lnTo>
                      <a:pt x="109" y="11"/>
                    </a:lnTo>
                    <a:lnTo>
                      <a:pt x="95" y="0"/>
                    </a:lnTo>
                    <a:lnTo>
                      <a:pt x="47" y="24"/>
                    </a:lnTo>
                    <a:lnTo>
                      <a:pt x="10" y="4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8D4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64" name="Freeform 357"/>
              <p:cNvSpPr>
                <a:spLocks/>
              </p:cNvSpPr>
              <p:nvPr/>
            </p:nvSpPr>
            <p:spPr bwMode="auto">
              <a:xfrm>
                <a:off x="2261" y="3574"/>
                <a:ext cx="50" cy="82"/>
              </a:xfrm>
              <a:custGeom>
                <a:avLst/>
                <a:gdLst>
                  <a:gd name="T0" fmla="*/ 4 w 50"/>
                  <a:gd name="T1" fmla="*/ 0 h 82"/>
                  <a:gd name="T2" fmla="*/ 0 w 50"/>
                  <a:gd name="T3" fmla="*/ 82 h 82"/>
                  <a:gd name="T4" fmla="*/ 26 w 50"/>
                  <a:gd name="T5" fmla="*/ 67 h 82"/>
                  <a:gd name="T6" fmla="*/ 50 w 50"/>
                  <a:gd name="T7" fmla="*/ 35 h 82"/>
                  <a:gd name="T8" fmla="*/ 44 w 50"/>
                  <a:gd name="T9" fmla="*/ 15 h 82"/>
                  <a:gd name="T10" fmla="*/ 4 w 50"/>
                  <a:gd name="T11" fmla="*/ 0 h 82"/>
                  <a:gd name="T12" fmla="*/ 4 w 50"/>
                  <a:gd name="T13" fmla="*/ 0 h 8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0"/>
                  <a:gd name="T22" fmla="*/ 0 h 82"/>
                  <a:gd name="T23" fmla="*/ 50 w 50"/>
                  <a:gd name="T24" fmla="*/ 82 h 8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0" h="82">
                    <a:moveTo>
                      <a:pt x="4" y="0"/>
                    </a:moveTo>
                    <a:lnTo>
                      <a:pt x="0" y="82"/>
                    </a:lnTo>
                    <a:lnTo>
                      <a:pt x="26" y="67"/>
                    </a:lnTo>
                    <a:lnTo>
                      <a:pt x="50" y="35"/>
                    </a:lnTo>
                    <a:lnTo>
                      <a:pt x="44" y="15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2F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65" name="Freeform 358"/>
              <p:cNvSpPr>
                <a:spLocks/>
              </p:cNvSpPr>
              <p:nvPr/>
            </p:nvSpPr>
            <p:spPr bwMode="auto">
              <a:xfrm>
                <a:off x="2257" y="3419"/>
                <a:ext cx="298" cy="231"/>
              </a:xfrm>
              <a:custGeom>
                <a:avLst/>
                <a:gdLst>
                  <a:gd name="T0" fmla="*/ 4 w 298"/>
                  <a:gd name="T1" fmla="*/ 16 h 231"/>
                  <a:gd name="T2" fmla="*/ 48 w 298"/>
                  <a:gd name="T3" fmla="*/ 0 h 231"/>
                  <a:gd name="T4" fmla="*/ 63 w 298"/>
                  <a:gd name="T5" fmla="*/ 24 h 231"/>
                  <a:gd name="T6" fmla="*/ 54 w 298"/>
                  <a:gd name="T7" fmla="*/ 64 h 231"/>
                  <a:gd name="T8" fmla="*/ 98 w 298"/>
                  <a:gd name="T9" fmla="*/ 57 h 231"/>
                  <a:gd name="T10" fmla="*/ 120 w 298"/>
                  <a:gd name="T11" fmla="*/ 33 h 231"/>
                  <a:gd name="T12" fmla="*/ 200 w 298"/>
                  <a:gd name="T13" fmla="*/ 3 h 231"/>
                  <a:gd name="T14" fmla="*/ 272 w 298"/>
                  <a:gd name="T15" fmla="*/ 3 h 231"/>
                  <a:gd name="T16" fmla="*/ 298 w 298"/>
                  <a:gd name="T17" fmla="*/ 0 h 231"/>
                  <a:gd name="T18" fmla="*/ 278 w 298"/>
                  <a:gd name="T19" fmla="*/ 18 h 231"/>
                  <a:gd name="T20" fmla="*/ 211 w 298"/>
                  <a:gd name="T21" fmla="*/ 24 h 231"/>
                  <a:gd name="T22" fmla="*/ 178 w 298"/>
                  <a:gd name="T23" fmla="*/ 57 h 231"/>
                  <a:gd name="T24" fmla="*/ 107 w 298"/>
                  <a:gd name="T25" fmla="*/ 83 h 231"/>
                  <a:gd name="T26" fmla="*/ 135 w 298"/>
                  <a:gd name="T27" fmla="*/ 100 h 231"/>
                  <a:gd name="T28" fmla="*/ 122 w 298"/>
                  <a:gd name="T29" fmla="*/ 113 h 231"/>
                  <a:gd name="T30" fmla="*/ 94 w 298"/>
                  <a:gd name="T31" fmla="*/ 129 h 231"/>
                  <a:gd name="T32" fmla="*/ 52 w 298"/>
                  <a:gd name="T33" fmla="*/ 129 h 231"/>
                  <a:gd name="T34" fmla="*/ 45 w 298"/>
                  <a:gd name="T35" fmla="*/ 159 h 231"/>
                  <a:gd name="T36" fmla="*/ 70 w 298"/>
                  <a:gd name="T37" fmla="*/ 174 h 231"/>
                  <a:gd name="T38" fmla="*/ 45 w 298"/>
                  <a:gd name="T39" fmla="*/ 231 h 231"/>
                  <a:gd name="T40" fmla="*/ 0 w 298"/>
                  <a:gd name="T41" fmla="*/ 231 h 231"/>
                  <a:gd name="T42" fmla="*/ 37 w 298"/>
                  <a:gd name="T43" fmla="*/ 174 h 231"/>
                  <a:gd name="T44" fmla="*/ 11 w 298"/>
                  <a:gd name="T45" fmla="*/ 174 h 231"/>
                  <a:gd name="T46" fmla="*/ 11 w 298"/>
                  <a:gd name="T47" fmla="*/ 100 h 231"/>
                  <a:gd name="T48" fmla="*/ 4 w 298"/>
                  <a:gd name="T49" fmla="*/ 16 h 231"/>
                  <a:gd name="T50" fmla="*/ 4 w 298"/>
                  <a:gd name="T51" fmla="*/ 16 h 23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98"/>
                  <a:gd name="T79" fmla="*/ 0 h 231"/>
                  <a:gd name="T80" fmla="*/ 298 w 298"/>
                  <a:gd name="T81" fmla="*/ 231 h 23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98" h="231">
                    <a:moveTo>
                      <a:pt x="4" y="16"/>
                    </a:moveTo>
                    <a:lnTo>
                      <a:pt x="48" y="0"/>
                    </a:lnTo>
                    <a:lnTo>
                      <a:pt x="63" y="24"/>
                    </a:lnTo>
                    <a:lnTo>
                      <a:pt x="54" y="64"/>
                    </a:lnTo>
                    <a:lnTo>
                      <a:pt x="98" y="57"/>
                    </a:lnTo>
                    <a:lnTo>
                      <a:pt x="120" y="33"/>
                    </a:lnTo>
                    <a:lnTo>
                      <a:pt x="200" y="3"/>
                    </a:lnTo>
                    <a:lnTo>
                      <a:pt x="272" y="3"/>
                    </a:lnTo>
                    <a:lnTo>
                      <a:pt x="298" y="0"/>
                    </a:lnTo>
                    <a:lnTo>
                      <a:pt x="278" y="18"/>
                    </a:lnTo>
                    <a:lnTo>
                      <a:pt x="211" y="24"/>
                    </a:lnTo>
                    <a:lnTo>
                      <a:pt x="178" y="57"/>
                    </a:lnTo>
                    <a:lnTo>
                      <a:pt x="107" y="83"/>
                    </a:lnTo>
                    <a:lnTo>
                      <a:pt x="135" y="100"/>
                    </a:lnTo>
                    <a:lnTo>
                      <a:pt x="122" y="113"/>
                    </a:lnTo>
                    <a:lnTo>
                      <a:pt x="94" y="129"/>
                    </a:lnTo>
                    <a:lnTo>
                      <a:pt x="52" y="129"/>
                    </a:lnTo>
                    <a:lnTo>
                      <a:pt x="45" y="159"/>
                    </a:lnTo>
                    <a:lnTo>
                      <a:pt x="70" y="174"/>
                    </a:lnTo>
                    <a:lnTo>
                      <a:pt x="45" y="231"/>
                    </a:lnTo>
                    <a:lnTo>
                      <a:pt x="0" y="231"/>
                    </a:lnTo>
                    <a:lnTo>
                      <a:pt x="37" y="174"/>
                    </a:lnTo>
                    <a:lnTo>
                      <a:pt x="11" y="174"/>
                    </a:lnTo>
                    <a:lnTo>
                      <a:pt x="11" y="100"/>
                    </a:lnTo>
                    <a:lnTo>
                      <a:pt x="4" y="16"/>
                    </a:lnTo>
                    <a:close/>
                  </a:path>
                </a:pathLst>
              </a:custGeom>
              <a:solidFill>
                <a:srgbClr val="B5BA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66" name="Freeform 359"/>
              <p:cNvSpPr>
                <a:spLocks/>
              </p:cNvSpPr>
              <p:nvPr/>
            </p:nvSpPr>
            <p:spPr bwMode="auto">
              <a:xfrm>
                <a:off x="2239" y="3413"/>
                <a:ext cx="38" cy="152"/>
              </a:xfrm>
              <a:custGeom>
                <a:avLst/>
                <a:gdLst>
                  <a:gd name="T0" fmla="*/ 38 w 38"/>
                  <a:gd name="T1" fmla="*/ 26 h 152"/>
                  <a:gd name="T2" fmla="*/ 29 w 38"/>
                  <a:gd name="T3" fmla="*/ 152 h 152"/>
                  <a:gd name="T4" fmla="*/ 0 w 38"/>
                  <a:gd name="T5" fmla="*/ 59 h 152"/>
                  <a:gd name="T6" fmla="*/ 0 w 38"/>
                  <a:gd name="T7" fmla="*/ 46 h 152"/>
                  <a:gd name="T8" fmla="*/ 37 w 38"/>
                  <a:gd name="T9" fmla="*/ 0 h 152"/>
                  <a:gd name="T10" fmla="*/ 38 w 38"/>
                  <a:gd name="T11" fmla="*/ 26 h 152"/>
                  <a:gd name="T12" fmla="*/ 38 w 38"/>
                  <a:gd name="T13" fmla="*/ 26 h 1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"/>
                  <a:gd name="T22" fmla="*/ 0 h 152"/>
                  <a:gd name="T23" fmla="*/ 38 w 38"/>
                  <a:gd name="T24" fmla="*/ 152 h 1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" h="152">
                    <a:moveTo>
                      <a:pt x="38" y="26"/>
                    </a:moveTo>
                    <a:lnTo>
                      <a:pt x="29" y="152"/>
                    </a:lnTo>
                    <a:lnTo>
                      <a:pt x="0" y="59"/>
                    </a:lnTo>
                    <a:lnTo>
                      <a:pt x="0" y="46"/>
                    </a:lnTo>
                    <a:lnTo>
                      <a:pt x="37" y="0"/>
                    </a:lnTo>
                    <a:lnTo>
                      <a:pt x="38" y="26"/>
                    </a:lnTo>
                    <a:close/>
                  </a:path>
                </a:pathLst>
              </a:custGeom>
              <a:solidFill>
                <a:srgbClr val="9E85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67" name="Freeform 360"/>
              <p:cNvSpPr>
                <a:spLocks/>
              </p:cNvSpPr>
              <p:nvPr/>
            </p:nvSpPr>
            <p:spPr bwMode="auto">
              <a:xfrm>
                <a:off x="2725" y="2754"/>
                <a:ext cx="335" cy="191"/>
              </a:xfrm>
              <a:custGeom>
                <a:avLst/>
                <a:gdLst>
                  <a:gd name="T0" fmla="*/ 267 w 335"/>
                  <a:gd name="T1" fmla="*/ 161 h 191"/>
                  <a:gd name="T2" fmla="*/ 237 w 335"/>
                  <a:gd name="T3" fmla="*/ 139 h 191"/>
                  <a:gd name="T4" fmla="*/ 200 w 335"/>
                  <a:gd name="T5" fmla="*/ 135 h 191"/>
                  <a:gd name="T6" fmla="*/ 241 w 335"/>
                  <a:gd name="T7" fmla="*/ 107 h 191"/>
                  <a:gd name="T8" fmla="*/ 317 w 335"/>
                  <a:gd name="T9" fmla="*/ 117 h 191"/>
                  <a:gd name="T10" fmla="*/ 335 w 335"/>
                  <a:gd name="T11" fmla="*/ 89 h 191"/>
                  <a:gd name="T12" fmla="*/ 274 w 335"/>
                  <a:gd name="T13" fmla="*/ 67 h 191"/>
                  <a:gd name="T14" fmla="*/ 196 w 335"/>
                  <a:gd name="T15" fmla="*/ 30 h 191"/>
                  <a:gd name="T16" fmla="*/ 174 w 335"/>
                  <a:gd name="T17" fmla="*/ 0 h 191"/>
                  <a:gd name="T18" fmla="*/ 80 w 335"/>
                  <a:gd name="T19" fmla="*/ 95 h 191"/>
                  <a:gd name="T20" fmla="*/ 0 w 335"/>
                  <a:gd name="T21" fmla="*/ 187 h 191"/>
                  <a:gd name="T22" fmla="*/ 59 w 335"/>
                  <a:gd name="T23" fmla="*/ 191 h 191"/>
                  <a:gd name="T24" fmla="*/ 96 w 335"/>
                  <a:gd name="T25" fmla="*/ 161 h 191"/>
                  <a:gd name="T26" fmla="*/ 163 w 335"/>
                  <a:gd name="T27" fmla="*/ 135 h 191"/>
                  <a:gd name="T28" fmla="*/ 170 w 335"/>
                  <a:gd name="T29" fmla="*/ 169 h 191"/>
                  <a:gd name="T30" fmla="*/ 215 w 335"/>
                  <a:gd name="T31" fmla="*/ 161 h 191"/>
                  <a:gd name="T32" fmla="*/ 267 w 335"/>
                  <a:gd name="T33" fmla="*/ 161 h 191"/>
                  <a:gd name="T34" fmla="*/ 267 w 335"/>
                  <a:gd name="T35" fmla="*/ 161 h 19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35"/>
                  <a:gd name="T55" fmla="*/ 0 h 191"/>
                  <a:gd name="T56" fmla="*/ 335 w 335"/>
                  <a:gd name="T57" fmla="*/ 191 h 19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35" h="191">
                    <a:moveTo>
                      <a:pt x="267" y="161"/>
                    </a:moveTo>
                    <a:lnTo>
                      <a:pt x="237" y="139"/>
                    </a:lnTo>
                    <a:lnTo>
                      <a:pt x="200" y="135"/>
                    </a:lnTo>
                    <a:lnTo>
                      <a:pt x="241" y="107"/>
                    </a:lnTo>
                    <a:lnTo>
                      <a:pt x="317" y="117"/>
                    </a:lnTo>
                    <a:lnTo>
                      <a:pt x="335" y="89"/>
                    </a:lnTo>
                    <a:lnTo>
                      <a:pt x="274" y="67"/>
                    </a:lnTo>
                    <a:lnTo>
                      <a:pt x="196" y="30"/>
                    </a:lnTo>
                    <a:lnTo>
                      <a:pt x="174" y="0"/>
                    </a:lnTo>
                    <a:lnTo>
                      <a:pt x="80" y="95"/>
                    </a:lnTo>
                    <a:lnTo>
                      <a:pt x="0" y="187"/>
                    </a:lnTo>
                    <a:lnTo>
                      <a:pt x="59" y="191"/>
                    </a:lnTo>
                    <a:lnTo>
                      <a:pt x="96" y="161"/>
                    </a:lnTo>
                    <a:lnTo>
                      <a:pt x="163" y="135"/>
                    </a:lnTo>
                    <a:lnTo>
                      <a:pt x="170" y="169"/>
                    </a:lnTo>
                    <a:lnTo>
                      <a:pt x="215" y="161"/>
                    </a:lnTo>
                    <a:lnTo>
                      <a:pt x="267" y="161"/>
                    </a:lnTo>
                    <a:close/>
                  </a:path>
                </a:pathLst>
              </a:custGeom>
              <a:solidFill>
                <a:srgbClr val="BDC9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68" name="Freeform 361"/>
              <p:cNvSpPr>
                <a:spLocks/>
              </p:cNvSpPr>
              <p:nvPr/>
            </p:nvSpPr>
            <p:spPr bwMode="auto">
              <a:xfrm>
                <a:off x="2684" y="3006"/>
                <a:ext cx="104" cy="29"/>
              </a:xfrm>
              <a:custGeom>
                <a:avLst/>
                <a:gdLst>
                  <a:gd name="T0" fmla="*/ 97 w 104"/>
                  <a:gd name="T1" fmla="*/ 29 h 29"/>
                  <a:gd name="T2" fmla="*/ 0 w 104"/>
                  <a:gd name="T3" fmla="*/ 26 h 29"/>
                  <a:gd name="T4" fmla="*/ 104 w 104"/>
                  <a:gd name="T5" fmla="*/ 0 h 29"/>
                  <a:gd name="T6" fmla="*/ 97 w 104"/>
                  <a:gd name="T7" fmla="*/ 29 h 29"/>
                  <a:gd name="T8" fmla="*/ 97 w 104"/>
                  <a:gd name="T9" fmla="*/ 29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29"/>
                  <a:gd name="T17" fmla="*/ 104 w 104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29">
                    <a:moveTo>
                      <a:pt x="97" y="29"/>
                    </a:moveTo>
                    <a:lnTo>
                      <a:pt x="0" y="26"/>
                    </a:lnTo>
                    <a:lnTo>
                      <a:pt x="104" y="0"/>
                    </a:lnTo>
                    <a:lnTo>
                      <a:pt x="97" y="29"/>
                    </a:lnTo>
                    <a:close/>
                  </a:path>
                </a:pathLst>
              </a:custGeom>
              <a:solidFill>
                <a:srgbClr val="DED6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69" name="Freeform 362"/>
              <p:cNvSpPr>
                <a:spLocks/>
              </p:cNvSpPr>
              <p:nvPr/>
            </p:nvSpPr>
            <p:spPr bwMode="auto">
              <a:xfrm>
                <a:off x="2413" y="3206"/>
                <a:ext cx="255" cy="44"/>
              </a:xfrm>
              <a:custGeom>
                <a:avLst/>
                <a:gdLst>
                  <a:gd name="T0" fmla="*/ 61 w 255"/>
                  <a:gd name="T1" fmla="*/ 0 h 44"/>
                  <a:gd name="T2" fmla="*/ 107 w 255"/>
                  <a:gd name="T3" fmla="*/ 15 h 44"/>
                  <a:gd name="T4" fmla="*/ 162 w 255"/>
                  <a:gd name="T5" fmla="*/ 15 h 44"/>
                  <a:gd name="T6" fmla="*/ 218 w 255"/>
                  <a:gd name="T7" fmla="*/ 3 h 44"/>
                  <a:gd name="T8" fmla="*/ 255 w 255"/>
                  <a:gd name="T9" fmla="*/ 11 h 44"/>
                  <a:gd name="T10" fmla="*/ 214 w 255"/>
                  <a:gd name="T11" fmla="*/ 37 h 44"/>
                  <a:gd name="T12" fmla="*/ 101 w 255"/>
                  <a:gd name="T13" fmla="*/ 37 h 44"/>
                  <a:gd name="T14" fmla="*/ 0 w 255"/>
                  <a:gd name="T15" fmla="*/ 44 h 44"/>
                  <a:gd name="T16" fmla="*/ 61 w 255"/>
                  <a:gd name="T17" fmla="*/ 0 h 44"/>
                  <a:gd name="T18" fmla="*/ 61 w 255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5"/>
                  <a:gd name="T31" fmla="*/ 0 h 44"/>
                  <a:gd name="T32" fmla="*/ 255 w 255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5" h="44">
                    <a:moveTo>
                      <a:pt x="61" y="0"/>
                    </a:moveTo>
                    <a:lnTo>
                      <a:pt x="107" y="15"/>
                    </a:lnTo>
                    <a:lnTo>
                      <a:pt x="162" y="15"/>
                    </a:lnTo>
                    <a:lnTo>
                      <a:pt x="218" y="3"/>
                    </a:lnTo>
                    <a:lnTo>
                      <a:pt x="255" y="11"/>
                    </a:lnTo>
                    <a:lnTo>
                      <a:pt x="214" y="37"/>
                    </a:lnTo>
                    <a:lnTo>
                      <a:pt x="101" y="37"/>
                    </a:lnTo>
                    <a:lnTo>
                      <a:pt x="0" y="4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D9D6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70" name="Freeform 363"/>
              <p:cNvSpPr>
                <a:spLocks/>
              </p:cNvSpPr>
              <p:nvPr/>
            </p:nvSpPr>
            <p:spPr bwMode="auto">
              <a:xfrm>
                <a:off x="2222" y="2747"/>
                <a:ext cx="690" cy="736"/>
              </a:xfrm>
              <a:custGeom>
                <a:avLst/>
                <a:gdLst>
                  <a:gd name="T0" fmla="*/ 642 w 690"/>
                  <a:gd name="T1" fmla="*/ 70 h 736"/>
                  <a:gd name="T2" fmla="*/ 446 w 690"/>
                  <a:gd name="T3" fmla="*/ 270 h 736"/>
                  <a:gd name="T4" fmla="*/ 139 w 690"/>
                  <a:gd name="T5" fmla="*/ 594 h 736"/>
                  <a:gd name="T6" fmla="*/ 18 w 690"/>
                  <a:gd name="T7" fmla="*/ 736 h 736"/>
                  <a:gd name="T8" fmla="*/ 0 w 690"/>
                  <a:gd name="T9" fmla="*/ 696 h 736"/>
                  <a:gd name="T10" fmla="*/ 405 w 690"/>
                  <a:gd name="T11" fmla="*/ 266 h 736"/>
                  <a:gd name="T12" fmla="*/ 590 w 690"/>
                  <a:gd name="T13" fmla="*/ 81 h 736"/>
                  <a:gd name="T14" fmla="*/ 677 w 690"/>
                  <a:gd name="T15" fmla="*/ 0 h 736"/>
                  <a:gd name="T16" fmla="*/ 690 w 690"/>
                  <a:gd name="T17" fmla="*/ 15 h 736"/>
                  <a:gd name="T18" fmla="*/ 642 w 690"/>
                  <a:gd name="T19" fmla="*/ 70 h 736"/>
                  <a:gd name="T20" fmla="*/ 642 w 690"/>
                  <a:gd name="T21" fmla="*/ 70 h 7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90"/>
                  <a:gd name="T34" fmla="*/ 0 h 736"/>
                  <a:gd name="T35" fmla="*/ 690 w 690"/>
                  <a:gd name="T36" fmla="*/ 736 h 7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90" h="736">
                    <a:moveTo>
                      <a:pt x="642" y="70"/>
                    </a:moveTo>
                    <a:lnTo>
                      <a:pt x="446" y="270"/>
                    </a:lnTo>
                    <a:lnTo>
                      <a:pt x="139" y="594"/>
                    </a:lnTo>
                    <a:lnTo>
                      <a:pt x="18" y="736"/>
                    </a:lnTo>
                    <a:lnTo>
                      <a:pt x="0" y="696"/>
                    </a:lnTo>
                    <a:lnTo>
                      <a:pt x="405" y="266"/>
                    </a:lnTo>
                    <a:lnTo>
                      <a:pt x="590" y="81"/>
                    </a:lnTo>
                    <a:lnTo>
                      <a:pt x="677" y="0"/>
                    </a:lnTo>
                    <a:lnTo>
                      <a:pt x="690" y="15"/>
                    </a:lnTo>
                    <a:lnTo>
                      <a:pt x="642" y="70"/>
                    </a:lnTo>
                    <a:close/>
                  </a:path>
                </a:pathLst>
              </a:custGeom>
              <a:solidFill>
                <a:srgbClr val="EBF2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71" name="Freeform 364"/>
              <p:cNvSpPr>
                <a:spLocks/>
              </p:cNvSpPr>
              <p:nvPr/>
            </p:nvSpPr>
            <p:spPr bwMode="auto">
              <a:xfrm>
                <a:off x="2932" y="3302"/>
                <a:ext cx="71" cy="78"/>
              </a:xfrm>
              <a:custGeom>
                <a:avLst/>
                <a:gdLst>
                  <a:gd name="T0" fmla="*/ 69 w 71"/>
                  <a:gd name="T1" fmla="*/ 11 h 78"/>
                  <a:gd name="T2" fmla="*/ 28 w 71"/>
                  <a:gd name="T3" fmla="*/ 78 h 78"/>
                  <a:gd name="T4" fmla="*/ 4 w 71"/>
                  <a:gd name="T5" fmla="*/ 68 h 78"/>
                  <a:gd name="T6" fmla="*/ 34 w 71"/>
                  <a:gd name="T7" fmla="*/ 20 h 78"/>
                  <a:gd name="T8" fmla="*/ 0 w 71"/>
                  <a:gd name="T9" fmla="*/ 17 h 78"/>
                  <a:gd name="T10" fmla="*/ 8 w 71"/>
                  <a:gd name="T11" fmla="*/ 7 h 78"/>
                  <a:gd name="T12" fmla="*/ 71 w 71"/>
                  <a:gd name="T13" fmla="*/ 0 h 78"/>
                  <a:gd name="T14" fmla="*/ 69 w 71"/>
                  <a:gd name="T15" fmla="*/ 11 h 78"/>
                  <a:gd name="T16" fmla="*/ 69 w 71"/>
                  <a:gd name="T17" fmla="*/ 11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1"/>
                  <a:gd name="T28" fmla="*/ 0 h 78"/>
                  <a:gd name="T29" fmla="*/ 71 w 71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1" h="78">
                    <a:moveTo>
                      <a:pt x="69" y="11"/>
                    </a:moveTo>
                    <a:lnTo>
                      <a:pt x="28" y="78"/>
                    </a:lnTo>
                    <a:lnTo>
                      <a:pt x="4" y="68"/>
                    </a:lnTo>
                    <a:lnTo>
                      <a:pt x="34" y="20"/>
                    </a:lnTo>
                    <a:lnTo>
                      <a:pt x="0" y="17"/>
                    </a:lnTo>
                    <a:lnTo>
                      <a:pt x="8" y="7"/>
                    </a:lnTo>
                    <a:lnTo>
                      <a:pt x="71" y="0"/>
                    </a:lnTo>
                    <a:lnTo>
                      <a:pt x="69" y="11"/>
                    </a:lnTo>
                    <a:close/>
                  </a:path>
                </a:pathLst>
              </a:custGeom>
              <a:solidFill>
                <a:srgbClr val="B5A6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72" name="Freeform 365"/>
              <p:cNvSpPr>
                <a:spLocks/>
              </p:cNvSpPr>
              <p:nvPr/>
            </p:nvSpPr>
            <p:spPr bwMode="auto">
              <a:xfrm>
                <a:off x="2943" y="2984"/>
                <a:ext cx="132" cy="333"/>
              </a:xfrm>
              <a:custGeom>
                <a:avLst/>
                <a:gdLst>
                  <a:gd name="T0" fmla="*/ 12 w 132"/>
                  <a:gd name="T1" fmla="*/ 0 h 333"/>
                  <a:gd name="T2" fmla="*/ 108 w 132"/>
                  <a:gd name="T3" fmla="*/ 159 h 333"/>
                  <a:gd name="T4" fmla="*/ 132 w 132"/>
                  <a:gd name="T5" fmla="*/ 233 h 333"/>
                  <a:gd name="T6" fmla="*/ 124 w 132"/>
                  <a:gd name="T7" fmla="*/ 309 h 333"/>
                  <a:gd name="T8" fmla="*/ 100 w 132"/>
                  <a:gd name="T9" fmla="*/ 333 h 333"/>
                  <a:gd name="T10" fmla="*/ 0 w 132"/>
                  <a:gd name="T11" fmla="*/ 322 h 333"/>
                  <a:gd name="T12" fmla="*/ 4 w 132"/>
                  <a:gd name="T13" fmla="*/ 61 h 333"/>
                  <a:gd name="T14" fmla="*/ 12 w 132"/>
                  <a:gd name="T15" fmla="*/ 0 h 333"/>
                  <a:gd name="T16" fmla="*/ 12 w 132"/>
                  <a:gd name="T17" fmla="*/ 0 h 3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2"/>
                  <a:gd name="T28" fmla="*/ 0 h 333"/>
                  <a:gd name="T29" fmla="*/ 132 w 132"/>
                  <a:gd name="T30" fmla="*/ 333 h 33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2" h="333">
                    <a:moveTo>
                      <a:pt x="12" y="0"/>
                    </a:moveTo>
                    <a:lnTo>
                      <a:pt x="108" y="159"/>
                    </a:lnTo>
                    <a:lnTo>
                      <a:pt x="132" y="233"/>
                    </a:lnTo>
                    <a:lnTo>
                      <a:pt x="124" y="309"/>
                    </a:lnTo>
                    <a:lnTo>
                      <a:pt x="100" y="333"/>
                    </a:lnTo>
                    <a:lnTo>
                      <a:pt x="0" y="322"/>
                    </a:lnTo>
                    <a:lnTo>
                      <a:pt x="4" y="6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BFB8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73" name="Freeform 366"/>
              <p:cNvSpPr>
                <a:spLocks/>
              </p:cNvSpPr>
              <p:nvPr/>
            </p:nvSpPr>
            <p:spPr bwMode="auto">
              <a:xfrm>
                <a:off x="2934" y="3080"/>
                <a:ext cx="80" cy="237"/>
              </a:xfrm>
              <a:custGeom>
                <a:avLst/>
                <a:gdLst>
                  <a:gd name="T0" fmla="*/ 67 w 80"/>
                  <a:gd name="T1" fmla="*/ 85 h 237"/>
                  <a:gd name="T2" fmla="*/ 13 w 80"/>
                  <a:gd name="T3" fmla="*/ 96 h 237"/>
                  <a:gd name="T4" fmla="*/ 21 w 80"/>
                  <a:gd name="T5" fmla="*/ 118 h 237"/>
                  <a:gd name="T6" fmla="*/ 80 w 80"/>
                  <a:gd name="T7" fmla="*/ 111 h 237"/>
                  <a:gd name="T8" fmla="*/ 80 w 80"/>
                  <a:gd name="T9" fmla="*/ 146 h 237"/>
                  <a:gd name="T10" fmla="*/ 46 w 80"/>
                  <a:gd name="T11" fmla="*/ 163 h 237"/>
                  <a:gd name="T12" fmla="*/ 65 w 80"/>
                  <a:gd name="T13" fmla="*/ 192 h 237"/>
                  <a:gd name="T14" fmla="*/ 13 w 80"/>
                  <a:gd name="T15" fmla="*/ 237 h 237"/>
                  <a:gd name="T16" fmla="*/ 4 w 80"/>
                  <a:gd name="T17" fmla="*/ 211 h 237"/>
                  <a:gd name="T18" fmla="*/ 0 w 80"/>
                  <a:gd name="T19" fmla="*/ 9 h 237"/>
                  <a:gd name="T20" fmla="*/ 32 w 80"/>
                  <a:gd name="T21" fmla="*/ 0 h 237"/>
                  <a:gd name="T22" fmla="*/ 67 w 80"/>
                  <a:gd name="T23" fmla="*/ 85 h 237"/>
                  <a:gd name="T24" fmla="*/ 67 w 80"/>
                  <a:gd name="T25" fmla="*/ 85 h 2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0"/>
                  <a:gd name="T40" fmla="*/ 0 h 237"/>
                  <a:gd name="T41" fmla="*/ 80 w 80"/>
                  <a:gd name="T42" fmla="*/ 237 h 23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0" h="237">
                    <a:moveTo>
                      <a:pt x="67" y="85"/>
                    </a:moveTo>
                    <a:lnTo>
                      <a:pt x="13" y="96"/>
                    </a:lnTo>
                    <a:lnTo>
                      <a:pt x="21" y="118"/>
                    </a:lnTo>
                    <a:lnTo>
                      <a:pt x="80" y="111"/>
                    </a:lnTo>
                    <a:lnTo>
                      <a:pt x="80" y="146"/>
                    </a:lnTo>
                    <a:lnTo>
                      <a:pt x="46" y="163"/>
                    </a:lnTo>
                    <a:lnTo>
                      <a:pt x="65" y="192"/>
                    </a:lnTo>
                    <a:lnTo>
                      <a:pt x="13" y="237"/>
                    </a:lnTo>
                    <a:lnTo>
                      <a:pt x="4" y="211"/>
                    </a:lnTo>
                    <a:lnTo>
                      <a:pt x="0" y="9"/>
                    </a:lnTo>
                    <a:lnTo>
                      <a:pt x="32" y="0"/>
                    </a:lnTo>
                    <a:lnTo>
                      <a:pt x="67" y="85"/>
                    </a:lnTo>
                    <a:close/>
                  </a:path>
                </a:pathLst>
              </a:custGeom>
              <a:solidFill>
                <a:srgbClr val="C2A1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74" name="Freeform 367"/>
              <p:cNvSpPr>
                <a:spLocks/>
              </p:cNvSpPr>
              <p:nvPr/>
            </p:nvSpPr>
            <p:spPr bwMode="auto">
              <a:xfrm>
                <a:off x="2942" y="2906"/>
                <a:ext cx="135" cy="387"/>
              </a:xfrm>
              <a:custGeom>
                <a:avLst/>
                <a:gdLst>
                  <a:gd name="T0" fmla="*/ 50 w 135"/>
                  <a:gd name="T1" fmla="*/ 0 h 387"/>
                  <a:gd name="T2" fmla="*/ 83 w 135"/>
                  <a:gd name="T3" fmla="*/ 18 h 387"/>
                  <a:gd name="T4" fmla="*/ 118 w 135"/>
                  <a:gd name="T5" fmla="*/ 74 h 387"/>
                  <a:gd name="T6" fmla="*/ 135 w 135"/>
                  <a:gd name="T7" fmla="*/ 131 h 387"/>
                  <a:gd name="T8" fmla="*/ 135 w 135"/>
                  <a:gd name="T9" fmla="*/ 313 h 387"/>
                  <a:gd name="T10" fmla="*/ 114 w 135"/>
                  <a:gd name="T11" fmla="*/ 313 h 387"/>
                  <a:gd name="T12" fmla="*/ 112 w 135"/>
                  <a:gd name="T13" fmla="*/ 329 h 387"/>
                  <a:gd name="T14" fmla="*/ 85 w 135"/>
                  <a:gd name="T15" fmla="*/ 387 h 387"/>
                  <a:gd name="T16" fmla="*/ 51 w 135"/>
                  <a:gd name="T17" fmla="*/ 381 h 387"/>
                  <a:gd name="T18" fmla="*/ 68 w 135"/>
                  <a:gd name="T19" fmla="*/ 313 h 387"/>
                  <a:gd name="T20" fmla="*/ 68 w 135"/>
                  <a:gd name="T21" fmla="*/ 253 h 387"/>
                  <a:gd name="T22" fmla="*/ 16 w 135"/>
                  <a:gd name="T23" fmla="*/ 200 h 387"/>
                  <a:gd name="T24" fmla="*/ 0 w 135"/>
                  <a:gd name="T25" fmla="*/ 102 h 387"/>
                  <a:gd name="T26" fmla="*/ 1 w 135"/>
                  <a:gd name="T27" fmla="*/ 78 h 387"/>
                  <a:gd name="T28" fmla="*/ 16 w 135"/>
                  <a:gd name="T29" fmla="*/ 30 h 387"/>
                  <a:gd name="T30" fmla="*/ 31 w 135"/>
                  <a:gd name="T31" fmla="*/ 13 h 387"/>
                  <a:gd name="T32" fmla="*/ 50 w 135"/>
                  <a:gd name="T33" fmla="*/ 0 h 387"/>
                  <a:gd name="T34" fmla="*/ 50 w 135"/>
                  <a:gd name="T35" fmla="*/ 0 h 38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35"/>
                  <a:gd name="T55" fmla="*/ 0 h 387"/>
                  <a:gd name="T56" fmla="*/ 135 w 135"/>
                  <a:gd name="T57" fmla="*/ 387 h 38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35" h="387">
                    <a:moveTo>
                      <a:pt x="50" y="0"/>
                    </a:moveTo>
                    <a:lnTo>
                      <a:pt x="83" y="18"/>
                    </a:lnTo>
                    <a:lnTo>
                      <a:pt x="118" y="74"/>
                    </a:lnTo>
                    <a:lnTo>
                      <a:pt x="135" y="131"/>
                    </a:lnTo>
                    <a:lnTo>
                      <a:pt x="135" y="313"/>
                    </a:lnTo>
                    <a:lnTo>
                      <a:pt x="114" y="313"/>
                    </a:lnTo>
                    <a:lnTo>
                      <a:pt x="112" y="329"/>
                    </a:lnTo>
                    <a:lnTo>
                      <a:pt x="85" y="387"/>
                    </a:lnTo>
                    <a:lnTo>
                      <a:pt x="51" y="381"/>
                    </a:lnTo>
                    <a:lnTo>
                      <a:pt x="68" y="313"/>
                    </a:lnTo>
                    <a:lnTo>
                      <a:pt x="68" y="253"/>
                    </a:lnTo>
                    <a:lnTo>
                      <a:pt x="16" y="200"/>
                    </a:lnTo>
                    <a:lnTo>
                      <a:pt x="0" y="102"/>
                    </a:lnTo>
                    <a:lnTo>
                      <a:pt x="1" y="78"/>
                    </a:lnTo>
                    <a:lnTo>
                      <a:pt x="16" y="30"/>
                    </a:lnTo>
                    <a:lnTo>
                      <a:pt x="31" y="13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8F8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75" name="Freeform 368"/>
              <p:cNvSpPr>
                <a:spLocks/>
              </p:cNvSpPr>
              <p:nvPr/>
            </p:nvSpPr>
            <p:spPr bwMode="auto">
              <a:xfrm>
                <a:off x="2925" y="2987"/>
                <a:ext cx="142" cy="172"/>
              </a:xfrm>
              <a:custGeom>
                <a:avLst/>
                <a:gdLst>
                  <a:gd name="T0" fmla="*/ 142 w 142"/>
                  <a:gd name="T1" fmla="*/ 52 h 172"/>
                  <a:gd name="T2" fmla="*/ 128 w 142"/>
                  <a:gd name="T3" fmla="*/ 39 h 172"/>
                  <a:gd name="T4" fmla="*/ 109 w 142"/>
                  <a:gd name="T5" fmla="*/ 50 h 172"/>
                  <a:gd name="T6" fmla="*/ 117 w 142"/>
                  <a:gd name="T7" fmla="*/ 93 h 172"/>
                  <a:gd name="T8" fmla="*/ 102 w 142"/>
                  <a:gd name="T9" fmla="*/ 111 h 172"/>
                  <a:gd name="T10" fmla="*/ 65 w 142"/>
                  <a:gd name="T11" fmla="*/ 134 h 172"/>
                  <a:gd name="T12" fmla="*/ 70 w 142"/>
                  <a:gd name="T13" fmla="*/ 172 h 172"/>
                  <a:gd name="T14" fmla="*/ 0 w 142"/>
                  <a:gd name="T15" fmla="*/ 139 h 172"/>
                  <a:gd name="T16" fmla="*/ 7 w 142"/>
                  <a:gd name="T17" fmla="*/ 65 h 172"/>
                  <a:gd name="T18" fmla="*/ 89 w 142"/>
                  <a:gd name="T19" fmla="*/ 74 h 172"/>
                  <a:gd name="T20" fmla="*/ 96 w 142"/>
                  <a:gd name="T21" fmla="*/ 28 h 172"/>
                  <a:gd name="T22" fmla="*/ 113 w 142"/>
                  <a:gd name="T23" fmla="*/ 23 h 172"/>
                  <a:gd name="T24" fmla="*/ 92 w 142"/>
                  <a:gd name="T25" fmla="*/ 2 h 172"/>
                  <a:gd name="T26" fmla="*/ 107 w 142"/>
                  <a:gd name="T27" fmla="*/ 0 h 172"/>
                  <a:gd name="T28" fmla="*/ 141 w 142"/>
                  <a:gd name="T29" fmla="*/ 26 h 172"/>
                  <a:gd name="T30" fmla="*/ 142 w 142"/>
                  <a:gd name="T31" fmla="*/ 52 h 172"/>
                  <a:gd name="T32" fmla="*/ 142 w 142"/>
                  <a:gd name="T33" fmla="*/ 52 h 1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2"/>
                  <a:gd name="T52" fmla="*/ 0 h 172"/>
                  <a:gd name="T53" fmla="*/ 142 w 142"/>
                  <a:gd name="T54" fmla="*/ 172 h 1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2" h="172">
                    <a:moveTo>
                      <a:pt x="142" y="52"/>
                    </a:moveTo>
                    <a:lnTo>
                      <a:pt x="128" y="39"/>
                    </a:lnTo>
                    <a:lnTo>
                      <a:pt x="109" y="50"/>
                    </a:lnTo>
                    <a:lnTo>
                      <a:pt x="117" y="93"/>
                    </a:lnTo>
                    <a:lnTo>
                      <a:pt x="102" y="111"/>
                    </a:lnTo>
                    <a:lnTo>
                      <a:pt x="65" y="134"/>
                    </a:lnTo>
                    <a:lnTo>
                      <a:pt x="70" y="172"/>
                    </a:lnTo>
                    <a:lnTo>
                      <a:pt x="0" y="139"/>
                    </a:lnTo>
                    <a:lnTo>
                      <a:pt x="7" y="65"/>
                    </a:lnTo>
                    <a:lnTo>
                      <a:pt x="89" y="74"/>
                    </a:lnTo>
                    <a:lnTo>
                      <a:pt x="96" y="28"/>
                    </a:lnTo>
                    <a:lnTo>
                      <a:pt x="113" y="23"/>
                    </a:lnTo>
                    <a:lnTo>
                      <a:pt x="92" y="2"/>
                    </a:lnTo>
                    <a:lnTo>
                      <a:pt x="107" y="0"/>
                    </a:lnTo>
                    <a:lnTo>
                      <a:pt x="141" y="26"/>
                    </a:lnTo>
                    <a:lnTo>
                      <a:pt x="142" y="52"/>
                    </a:lnTo>
                    <a:close/>
                  </a:path>
                </a:pathLst>
              </a:custGeom>
              <a:solidFill>
                <a:srgbClr val="8575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76" name="Freeform 369"/>
              <p:cNvSpPr>
                <a:spLocks/>
              </p:cNvSpPr>
              <p:nvPr/>
            </p:nvSpPr>
            <p:spPr bwMode="auto">
              <a:xfrm>
                <a:off x="2971" y="3245"/>
                <a:ext cx="108" cy="77"/>
              </a:xfrm>
              <a:custGeom>
                <a:avLst/>
                <a:gdLst>
                  <a:gd name="T0" fmla="*/ 0 w 108"/>
                  <a:gd name="T1" fmla="*/ 27 h 77"/>
                  <a:gd name="T2" fmla="*/ 63 w 108"/>
                  <a:gd name="T3" fmla="*/ 24 h 77"/>
                  <a:gd name="T4" fmla="*/ 108 w 108"/>
                  <a:gd name="T5" fmla="*/ 0 h 77"/>
                  <a:gd name="T6" fmla="*/ 102 w 108"/>
                  <a:gd name="T7" fmla="*/ 63 h 77"/>
                  <a:gd name="T8" fmla="*/ 83 w 108"/>
                  <a:gd name="T9" fmla="*/ 77 h 77"/>
                  <a:gd name="T10" fmla="*/ 9 w 108"/>
                  <a:gd name="T11" fmla="*/ 72 h 77"/>
                  <a:gd name="T12" fmla="*/ 0 w 108"/>
                  <a:gd name="T13" fmla="*/ 27 h 77"/>
                  <a:gd name="T14" fmla="*/ 0 w 108"/>
                  <a:gd name="T15" fmla="*/ 27 h 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8"/>
                  <a:gd name="T25" fmla="*/ 0 h 77"/>
                  <a:gd name="T26" fmla="*/ 108 w 108"/>
                  <a:gd name="T27" fmla="*/ 77 h 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8" h="77">
                    <a:moveTo>
                      <a:pt x="0" y="27"/>
                    </a:moveTo>
                    <a:lnTo>
                      <a:pt x="63" y="24"/>
                    </a:lnTo>
                    <a:lnTo>
                      <a:pt x="108" y="0"/>
                    </a:lnTo>
                    <a:lnTo>
                      <a:pt x="102" y="63"/>
                    </a:lnTo>
                    <a:lnTo>
                      <a:pt x="83" y="77"/>
                    </a:lnTo>
                    <a:lnTo>
                      <a:pt x="9" y="72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8F82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77" name="Freeform 370"/>
              <p:cNvSpPr>
                <a:spLocks/>
              </p:cNvSpPr>
              <p:nvPr/>
            </p:nvSpPr>
            <p:spPr bwMode="auto">
              <a:xfrm>
                <a:off x="2962" y="2923"/>
                <a:ext cx="81" cy="394"/>
              </a:xfrm>
              <a:custGeom>
                <a:avLst/>
                <a:gdLst>
                  <a:gd name="T0" fmla="*/ 31 w 81"/>
                  <a:gd name="T1" fmla="*/ 394 h 394"/>
                  <a:gd name="T2" fmla="*/ 61 w 81"/>
                  <a:gd name="T3" fmla="*/ 299 h 394"/>
                  <a:gd name="T4" fmla="*/ 61 w 81"/>
                  <a:gd name="T5" fmla="*/ 242 h 394"/>
                  <a:gd name="T6" fmla="*/ 24 w 81"/>
                  <a:gd name="T7" fmla="*/ 183 h 394"/>
                  <a:gd name="T8" fmla="*/ 61 w 81"/>
                  <a:gd name="T9" fmla="*/ 148 h 394"/>
                  <a:gd name="T10" fmla="*/ 13 w 81"/>
                  <a:gd name="T11" fmla="*/ 90 h 394"/>
                  <a:gd name="T12" fmla="*/ 41 w 81"/>
                  <a:gd name="T13" fmla="*/ 63 h 394"/>
                  <a:gd name="T14" fmla="*/ 81 w 81"/>
                  <a:gd name="T15" fmla="*/ 37 h 394"/>
                  <a:gd name="T16" fmla="*/ 61 w 81"/>
                  <a:gd name="T17" fmla="*/ 0 h 394"/>
                  <a:gd name="T18" fmla="*/ 4 w 81"/>
                  <a:gd name="T19" fmla="*/ 59 h 394"/>
                  <a:gd name="T20" fmla="*/ 4 w 81"/>
                  <a:gd name="T21" fmla="*/ 114 h 394"/>
                  <a:gd name="T22" fmla="*/ 0 w 81"/>
                  <a:gd name="T23" fmla="*/ 211 h 394"/>
                  <a:gd name="T24" fmla="*/ 41 w 81"/>
                  <a:gd name="T25" fmla="*/ 248 h 394"/>
                  <a:gd name="T26" fmla="*/ 37 w 81"/>
                  <a:gd name="T27" fmla="*/ 329 h 394"/>
                  <a:gd name="T28" fmla="*/ 13 w 81"/>
                  <a:gd name="T29" fmla="*/ 386 h 394"/>
                  <a:gd name="T30" fmla="*/ 31 w 81"/>
                  <a:gd name="T31" fmla="*/ 394 h 394"/>
                  <a:gd name="T32" fmla="*/ 31 w 81"/>
                  <a:gd name="T33" fmla="*/ 394 h 39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394"/>
                  <a:gd name="T53" fmla="*/ 81 w 81"/>
                  <a:gd name="T54" fmla="*/ 394 h 39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394">
                    <a:moveTo>
                      <a:pt x="31" y="394"/>
                    </a:moveTo>
                    <a:lnTo>
                      <a:pt x="61" y="299"/>
                    </a:lnTo>
                    <a:lnTo>
                      <a:pt x="61" y="242"/>
                    </a:lnTo>
                    <a:lnTo>
                      <a:pt x="24" y="183"/>
                    </a:lnTo>
                    <a:lnTo>
                      <a:pt x="61" y="148"/>
                    </a:lnTo>
                    <a:lnTo>
                      <a:pt x="13" y="90"/>
                    </a:lnTo>
                    <a:lnTo>
                      <a:pt x="41" y="63"/>
                    </a:lnTo>
                    <a:lnTo>
                      <a:pt x="81" y="37"/>
                    </a:lnTo>
                    <a:lnTo>
                      <a:pt x="61" y="0"/>
                    </a:lnTo>
                    <a:lnTo>
                      <a:pt x="4" y="59"/>
                    </a:lnTo>
                    <a:lnTo>
                      <a:pt x="4" y="114"/>
                    </a:lnTo>
                    <a:lnTo>
                      <a:pt x="0" y="211"/>
                    </a:lnTo>
                    <a:lnTo>
                      <a:pt x="41" y="248"/>
                    </a:lnTo>
                    <a:lnTo>
                      <a:pt x="37" y="329"/>
                    </a:lnTo>
                    <a:lnTo>
                      <a:pt x="13" y="386"/>
                    </a:lnTo>
                    <a:lnTo>
                      <a:pt x="31" y="394"/>
                    </a:lnTo>
                    <a:close/>
                  </a:path>
                </a:pathLst>
              </a:custGeom>
              <a:solidFill>
                <a:srgbClr val="7869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78" name="Freeform 371"/>
              <p:cNvSpPr>
                <a:spLocks/>
              </p:cNvSpPr>
              <p:nvPr/>
            </p:nvSpPr>
            <p:spPr bwMode="auto">
              <a:xfrm>
                <a:off x="2938" y="2960"/>
                <a:ext cx="135" cy="170"/>
              </a:xfrm>
              <a:custGeom>
                <a:avLst/>
                <a:gdLst>
                  <a:gd name="T0" fmla="*/ 30 w 135"/>
                  <a:gd name="T1" fmla="*/ 0 h 170"/>
                  <a:gd name="T2" fmla="*/ 100 w 135"/>
                  <a:gd name="T3" fmla="*/ 26 h 170"/>
                  <a:gd name="T4" fmla="*/ 48 w 135"/>
                  <a:gd name="T5" fmla="*/ 59 h 170"/>
                  <a:gd name="T6" fmla="*/ 83 w 135"/>
                  <a:gd name="T7" fmla="*/ 87 h 170"/>
                  <a:gd name="T8" fmla="*/ 135 w 135"/>
                  <a:gd name="T9" fmla="*/ 83 h 170"/>
                  <a:gd name="T10" fmla="*/ 135 w 135"/>
                  <a:gd name="T11" fmla="*/ 109 h 170"/>
                  <a:gd name="T12" fmla="*/ 85 w 135"/>
                  <a:gd name="T13" fmla="*/ 114 h 170"/>
                  <a:gd name="T14" fmla="*/ 42 w 135"/>
                  <a:gd name="T15" fmla="*/ 170 h 170"/>
                  <a:gd name="T16" fmla="*/ 24 w 135"/>
                  <a:gd name="T17" fmla="*/ 164 h 170"/>
                  <a:gd name="T18" fmla="*/ 28 w 135"/>
                  <a:gd name="T19" fmla="*/ 129 h 170"/>
                  <a:gd name="T20" fmla="*/ 5 w 135"/>
                  <a:gd name="T21" fmla="*/ 111 h 170"/>
                  <a:gd name="T22" fmla="*/ 0 w 135"/>
                  <a:gd name="T23" fmla="*/ 87 h 170"/>
                  <a:gd name="T24" fmla="*/ 2 w 135"/>
                  <a:gd name="T25" fmla="*/ 37 h 170"/>
                  <a:gd name="T26" fmla="*/ 30 w 135"/>
                  <a:gd name="T27" fmla="*/ 0 h 170"/>
                  <a:gd name="T28" fmla="*/ 30 w 135"/>
                  <a:gd name="T29" fmla="*/ 0 h 17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5"/>
                  <a:gd name="T46" fmla="*/ 0 h 170"/>
                  <a:gd name="T47" fmla="*/ 135 w 135"/>
                  <a:gd name="T48" fmla="*/ 170 h 17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5" h="170">
                    <a:moveTo>
                      <a:pt x="30" y="0"/>
                    </a:moveTo>
                    <a:lnTo>
                      <a:pt x="100" y="26"/>
                    </a:lnTo>
                    <a:lnTo>
                      <a:pt x="48" y="59"/>
                    </a:lnTo>
                    <a:lnTo>
                      <a:pt x="83" y="87"/>
                    </a:lnTo>
                    <a:lnTo>
                      <a:pt x="135" y="83"/>
                    </a:lnTo>
                    <a:lnTo>
                      <a:pt x="135" y="109"/>
                    </a:lnTo>
                    <a:lnTo>
                      <a:pt x="85" y="114"/>
                    </a:lnTo>
                    <a:lnTo>
                      <a:pt x="42" y="170"/>
                    </a:lnTo>
                    <a:lnTo>
                      <a:pt x="24" y="164"/>
                    </a:lnTo>
                    <a:lnTo>
                      <a:pt x="28" y="129"/>
                    </a:lnTo>
                    <a:lnTo>
                      <a:pt x="5" y="111"/>
                    </a:lnTo>
                    <a:lnTo>
                      <a:pt x="0" y="87"/>
                    </a:lnTo>
                    <a:lnTo>
                      <a:pt x="2" y="37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6B59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79" name="Freeform 372"/>
              <p:cNvSpPr>
                <a:spLocks/>
              </p:cNvSpPr>
              <p:nvPr/>
            </p:nvSpPr>
            <p:spPr bwMode="auto">
              <a:xfrm>
                <a:off x="2884" y="2643"/>
                <a:ext cx="972" cy="950"/>
              </a:xfrm>
              <a:custGeom>
                <a:avLst/>
                <a:gdLst>
                  <a:gd name="T0" fmla="*/ 59 w 972"/>
                  <a:gd name="T1" fmla="*/ 0 h 950"/>
                  <a:gd name="T2" fmla="*/ 154 w 972"/>
                  <a:gd name="T3" fmla="*/ 0 h 950"/>
                  <a:gd name="T4" fmla="*/ 206 w 972"/>
                  <a:gd name="T5" fmla="*/ 28 h 950"/>
                  <a:gd name="T6" fmla="*/ 230 w 972"/>
                  <a:gd name="T7" fmla="*/ 111 h 950"/>
                  <a:gd name="T8" fmla="*/ 642 w 972"/>
                  <a:gd name="T9" fmla="*/ 518 h 950"/>
                  <a:gd name="T10" fmla="*/ 886 w 972"/>
                  <a:gd name="T11" fmla="*/ 748 h 950"/>
                  <a:gd name="T12" fmla="*/ 949 w 972"/>
                  <a:gd name="T13" fmla="*/ 785 h 950"/>
                  <a:gd name="T14" fmla="*/ 894 w 972"/>
                  <a:gd name="T15" fmla="*/ 803 h 950"/>
                  <a:gd name="T16" fmla="*/ 890 w 972"/>
                  <a:gd name="T17" fmla="*/ 826 h 950"/>
                  <a:gd name="T18" fmla="*/ 953 w 972"/>
                  <a:gd name="T19" fmla="*/ 837 h 950"/>
                  <a:gd name="T20" fmla="*/ 972 w 972"/>
                  <a:gd name="T21" fmla="*/ 896 h 950"/>
                  <a:gd name="T22" fmla="*/ 922 w 972"/>
                  <a:gd name="T23" fmla="*/ 900 h 950"/>
                  <a:gd name="T24" fmla="*/ 885 w 972"/>
                  <a:gd name="T25" fmla="*/ 950 h 950"/>
                  <a:gd name="T26" fmla="*/ 788 w 972"/>
                  <a:gd name="T27" fmla="*/ 933 h 950"/>
                  <a:gd name="T28" fmla="*/ 738 w 972"/>
                  <a:gd name="T29" fmla="*/ 846 h 950"/>
                  <a:gd name="T30" fmla="*/ 642 w 972"/>
                  <a:gd name="T31" fmla="*/ 790 h 950"/>
                  <a:gd name="T32" fmla="*/ 670 w 972"/>
                  <a:gd name="T33" fmla="*/ 776 h 950"/>
                  <a:gd name="T34" fmla="*/ 762 w 972"/>
                  <a:gd name="T35" fmla="*/ 850 h 950"/>
                  <a:gd name="T36" fmla="*/ 812 w 972"/>
                  <a:gd name="T37" fmla="*/ 833 h 950"/>
                  <a:gd name="T38" fmla="*/ 646 w 972"/>
                  <a:gd name="T39" fmla="*/ 698 h 950"/>
                  <a:gd name="T40" fmla="*/ 387 w 972"/>
                  <a:gd name="T41" fmla="*/ 454 h 950"/>
                  <a:gd name="T42" fmla="*/ 183 w 972"/>
                  <a:gd name="T43" fmla="*/ 239 h 950"/>
                  <a:gd name="T44" fmla="*/ 91 w 972"/>
                  <a:gd name="T45" fmla="*/ 159 h 950"/>
                  <a:gd name="T46" fmla="*/ 0 w 972"/>
                  <a:gd name="T47" fmla="*/ 159 h 950"/>
                  <a:gd name="T48" fmla="*/ 87 w 972"/>
                  <a:gd name="T49" fmla="*/ 45 h 950"/>
                  <a:gd name="T50" fmla="*/ 50 w 972"/>
                  <a:gd name="T51" fmla="*/ 41 h 950"/>
                  <a:gd name="T52" fmla="*/ 59 w 972"/>
                  <a:gd name="T53" fmla="*/ 0 h 950"/>
                  <a:gd name="T54" fmla="*/ 59 w 972"/>
                  <a:gd name="T55" fmla="*/ 0 h 95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972"/>
                  <a:gd name="T85" fmla="*/ 0 h 950"/>
                  <a:gd name="T86" fmla="*/ 972 w 972"/>
                  <a:gd name="T87" fmla="*/ 950 h 95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972" h="950">
                    <a:moveTo>
                      <a:pt x="59" y="0"/>
                    </a:moveTo>
                    <a:lnTo>
                      <a:pt x="154" y="0"/>
                    </a:lnTo>
                    <a:lnTo>
                      <a:pt x="206" y="28"/>
                    </a:lnTo>
                    <a:lnTo>
                      <a:pt x="230" y="111"/>
                    </a:lnTo>
                    <a:lnTo>
                      <a:pt x="642" y="518"/>
                    </a:lnTo>
                    <a:lnTo>
                      <a:pt x="886" y="748"/>
                    </a:lnTo>
                    <a:lnTo>
                      <a:pt x="949" y="785"/>
                    </a:lnTo>
                    <a:lnTo>
                      <a:pt x="894" y="803"/>
                    </a:lnTo>
                    <a:lnTo>
                      <a:pt x="890" y="826"/>
                    </a:lnTo>
                    <a:lnTo>
                      <a:pt x="953" y="837"/>
                    </a:lnTo>
                    <a:lnTo>
                      <a:pt x="972" y="896"/>
                    </a:lnTo>
                    <a:lnTo>
                      <a:pt x="922" y="900"/>
                    </a:lnTo>
                    <a:lnTo>
                      <a:pt x="885" y="950"/>
                    </a:lnTo>
                    <a:lnTo>
                      <a:pt x="788" y="933"/>
                    </a:lnTo>
                    <a:lnTo>
                      <a:pt x="738" y="846"/>
                    </a:lnTo>
                    <a:lnTo>
                      <a:pt x="642" y="790"/>
                    </a:lnTo>
                    <a:lnTo>
                      <a:pt x="670" y="776"/>
                    </a:lnTo>
                    <a:lnTo>
                      <a:pt x="762" y="850"/>
                    </a:lnTo>
                    <a:lnTo>
                      <a:pt x="812" y="833"/>
                    </a:lnTo>
                    <a:lnTo>
                      <a:pt x="646" y="698"/>
                    </a:lnTo>
                    <a:lnTo>
                      <a:pt x="387" y="454"/>
                    </a:lnTo>
                    <a:lnTo>
                      <a:pt x="183" y="239"/>
                    </a:lnTo>
                    <a:lnTo>
                      <a:pt x="91" y="159"/>
                    </a:lnTo>
                    <a:lnTo>
                      <a:pt x="0" y="159"/>
                    </a:lnTo>
                    <a:lnTo>
                      <a:pt x="87" y="45"/>
                    </a:lnTo>
                    <a:lnTo>
                      <a:pt x="50" y="41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B39C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80" name="Freeform 373"/>
              <p:cNvSpPr>
                <a:spLocks/>
              </p:cNvSpPr>
              <p:nvPr/>
            </p:nvSpPr>
            <p:spPr bwMode="auto">
              <a:xfrm>
                <a:off x="3341" y="2849"/>
                <a:ext cx="185" cy="1158"/>
              </a:xfrm>
              <a:custGeom>
                <a:avLst/>
                <a:gdLst>
                  <a:gd name="T0" fmla="*/ 24 w 185"/>
                  <a:gd name="T1" fmla="*/ 12 h 1158"/>
                  <a:gd name="T2" fmla="*/ 24 w 185"/>
                  <a:gd name="T3" fmla="*/ 188 h 1158"/>
                  <a:gd name="T4" fmla="*/ 0 w 185"/>
                  <a:gd name="T5" fmla="*/ 220 h 1158"/>
                  <a:gd name="T6" fmla="*/ 34 w 185"/>
                  <a:gd name="T7" fmla="*/ 403 h 1158"/>
                  <a:gd name="T8" fmla="*/ 34 w 185"/>
                  <a:gd name="T9" fmla="*/ 527 h 1158"/>
                  <a:gd name="T10" fmla="*/ 17 w 185"/>
                  <a:gd name="T11" fmla="*/ 603 h 1158"/>
                  <a:gd name="T12" fmla="*/ 72 w 185"/>
                  <a:gd name="T13" fmla="*/ 764 h 1158"/>
                  <a:gd name="T14" fmla="*/ 28 w 185"/>
                  <a:gd name="T15" fmla="*/ 771 h 1158"/>
                  <a:gd name="T16" fmla="*/ 52 w 185"/>
                  <a:gd name="T17" fmla="*/ 919 h 1158"/>
                  <a:gd name="T18" fmla="*/ 85 w 185"/>
                  <a:gd name="T19" fmla="*/ 979 h 1158"/>
                  <a:gd name="T20" fmla="*/ 108 w 185"/>
                  <a:gd name="T21" fmla="*/ 1153 h 1158"/>
                  <a:gd name="T22" fmla="*/ 139 w 185"/>
                  <a:gd name="T23" fmla="*/ 1158 h 1158"/>
                  <a:gd name="T24" fmla="*/ 126 w 185"/>
                  <a:gd name="T25" fmla="*/ 1086 h 1158"/>
                  <a:gd name="T26" fmla="*/ 148 w 185"/>
                  <a:gd name="T27" fmla="*/ 1112 h 1158"/>
                  <a:gd name="T28" fmla="*/ 180 w 185"/>
                  <a:gd name="T29" fmla="*/ 1086 h 1158"/>
                  <a:gd name="T30" fmla="*/ 185 w 185"/>
                  <a:gd name="T31" fmla="*/ 979 h 1158"/>
                  <a:gd name="T32" fmla="*/ 148 w 185"/>
                  <a:gd name="T33" fmla="*/ 762 h 1158"/>
                  <a:gd name="T34" fmla="*/ 148 w 185"/>
                  <a:gd name="T35" fmla="*/ 690 h 1158"/>
                  <a:gd name="T36" fmla="*/ 124 w 185"/>
                  <a:gd name="T37" fmla="*/ 616 h 1158"/>
                  <a:gd name="T38" fmla="*/ 102 w 185"/>
                  <a:gd name="T39" fmla="*/ 414 h 1158"/>
                  <a:gd name="T40" fmla="*/ 93 w 185"/>
                  <a:gd name="T41" fmla="*/ 235 h 1158"/>
                  <a:gd name="T42" fmla="*/ 83 w 185"/>
                  <a:gd name="T43" fmla="*/ 68 h 1158"/>
                  <a:gd name="T44" fmla="*/ 65 w 185"/>
                  <a:gd name="T45" fmla="*/ 0 h 1158"/>
                  <a:gd name="T46" fmla="*/ 24 w 185"/>
                  <a:gd name="T47" fmla="*/ 12 h 1158"/>
                  <a:gd name="T48" fmla="*/ 24 w 185"/>
                  <a:gd name="T49" fmla="*/ 12 h 115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85"/>
                  <a:gd name="T76" fmla="*/ 0 h 1158"/>
                  <a:gd name="T77" fmla="*/ 185 w 185"/>
                  <a:gd name="T78" fmla="*/ 1158 h 115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85" h="1158">
                    <a:moveTo>
                      <a:pt x="24" y="12"/>
                    </a:moveTo>
                    <a:lnTo>
                      <a:pt x="24" y="188"/>
                    </a:lnTo>
                    <a:lnTo>
                      <a:pt x="0" y="220"/>
                    </a:lnTo>
                    <a:lnTo>
                      <a:pt x="34" y="403"/>
                    </a:lnTo>
                    <a:lnTo>
                      <a:pt x="34" y="527"/>
                    </a:lnTo>
                    <a:lnTo>
                      <a:pt x="17" y="603"/>
                    </a:lnTo>
                    <a:lnTo>
                      <a:pt x="72" y="764"/>
                    </a:lnTo>
                    <a:lnTo>
                      <a:pt x="28" y="771"/>
                    </a:lnTo>
                    <a:lnTo>
                      <a:pt x="52" y="919"/>
                    </a:lnTo>
                    <a:lnTo>
                      <a:pt x="85" y="979"/>
                    </a:lnTo>
                    <a:lnTo>
                      <a:pt x="108" y="1153"/>
                    </a:lnTo>
                    <a:lnTo>
                      <a:pt x="139" y="1158"/>
                    </a:lnTo>
                    <a:lnTo>
                      <a:pt x="126" y="1086"/>
                    </a:lnTo>
                    <a:lnTo>
                      <a:pt x="148" y="1112"/>
                    </a:lnTo>
                    <a:lnTo>
                      <a:pt x="180" y="1086"/>
                    </a:lnTo>
                    <a:lnTo>
                      <a:pt x="185" y="979"/>
                    </a:lnTo>
                    <a:lnTo>
                      <a:pt x="148" y="762"/>
                    </a:lnTo>
                    <a:lnTo>
                      <a:pt x="148" y="690"/>
                    </a:lnTo>
                    <a:lnTo>
                      <a:pt x="124" y="616"/>
                    </a:lnTo>
                    <a:lnTo>
                      <a:pt x="102" y="414"/>
                    </a:lnTo>
                    <a:lnTo>
                      <a:pt x="93" y="235"/>
                    </a:lnTo>
                    <a:lnTo>
                      <a:pt x="83" y="68"/>
                    </a:lnTo>
                    <a:lnTo>
                      <a:pt x="65" y="0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9463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81" name="Freeform 374"/>
              <p:cNvSpPr>
                <a:spLocks/>
              </p:cNvSpPr>
              <p:nvPr/>
            </p:nvSpPr>
            <p:spPr bwMode="auto">
              <a:xfrm>
                <a:off x="2838" y="2460"/>
                <a:ext cx="285" cy="261"/>
              </a:xfrm>
              <a:custGeom>
                <a:avLst/>
                <a:gdLst>
                  <a:gd name="T0" fmla="*/ 133 w 285"/>
                  <a:gd name="T1" fmla="*/ 7 h 261"/>
                  <a:gd name="T2" fmla="*/ 285 w 285"/>
                  <a:gd name="T3" fmla="*/ 0 h 261"/>
                  <a:gd name="T4" fmla="*/ 276 w 285"/>
                  <a:gd name="T5" fmla="*/ 196 h 261"/>
                  <a:gd name="T6" fmla="*/ 263 w 285"/>
                  <a:gd name="T7" fmla="*/ 261 h 261"/>
                  <a:gd name="T8" fmla="*/ 253 w 285"/>
                  <a:gd name="T9" fmla="*/ 224 h 261"/>
                  <a:gd name="T10" fmla="*/ 179 w 285"/>
                  <a:gd name="T11" fmla="*/ 190 h 261"/>
                  <a:gd name="T12" fmla="*/ 65 w 285"/>
                  <a:gd name="T13" fmla="*/ 187 h 261"/>
                  <a:gd name="T14" fmla="*/ 9 w 285"/>
                  <a:gd name="T15" fmla="*/ 170 h 261"/>
                  <a:gd name="T16" fmla="*/ 4 w 285"/>
                  <a:gd name="T17" fmla="*/ 68 h 261"/>
                  <a:gd name="T18" fmla="*/ 0 w 285"/>
                  <a:gd name="T19" fmla="*/ 22 h 261"/>
                  <a:gd name="T20" fmla="*/ 133 w 285"/>
                  <a:gd name="T21" fmla="*/ 7 h 261"/>
                  <a:gd name="T22" fmla="*/ 133 w 285"/>
                  <a:gd name="T23" fmla="*/ 7 h 26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85"/>
                  <a:gd name="T37" fmla="*/ 0 h 261"/>
                  <a:gd name="T38" fmla="*/ 285 w 285"/>
                  <a:gd name="T39" fmla="*/ 261 h 26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85" h="261">
                    <a:moveTo>
                      <a:pt x="133" y="7"/>
                    </a:moveTo>
                    <a:lnTo>
                      <a:pt x="285" y="0"/>
                    </a:lnTo>
                    <a:lnTo>
                      <a:pt x="276" y="196"/>
                    </a:lnTo>
                    <a:lnTo>
                      <a:pt x="263" y="261"/>
                    </a:lnTo>
                    <a:lnTo>
                      <a:pt x="253" y="224"/>
                    </a:lnTo>
                    <a:lnTo>
                      <a:pt x="179" y="190"/>
                    </a:lnTo>
                    <a:lnTo>
                      <a:pt x="65" y="187"/>
                    </a:lnTo>
                    <a:lnTo>
                      <a:pt x="9" y="170"/>
                    </a:lnTo>
                    <a:lnTo>
                      <a:pt x="4" y="68"/>
                    </a:lnTo>
                    <a:lnTo>
                      <a:pt x="0" y="22"/>
                    </a:lnTo>
                    <a:lnTo>
                      <a:pt x="133" y="7"/>
                    </a:lnTo>
                    <a:close/>
                  </a:path>
                </a:pathLst>
              </a:custGeom>
              <a:solidFill>
                <a:srgbClr val="A39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82" name="Freeform 375"/>
              <p:cNvSpPr>
                <a:spLocks/>
              </p:cNvSpPr>
              <p:nvPr/>
            </p:nvSpPr>
            <p:spPr bwMode="auto">
              <a:xfrm>
                <a:off x="2855" y="2541"/>
                <a:ext cx="100" cy="61"/>
              </a:xfrm>
              <a:custGeom>
                <a:avLst/>
                <a:gdLst>
                  <a:gd name="T0" fmla="*/ 100 w 100"/>
                  <a:gd name="T1" fmla="*/ 10 h 61"/>
                  <a:gd name="T2" fmla="*/ 0 w 100"/>
                  <a:gd name="T3" fmla="*/ 0 h 61"/>
                  <a:gd name="T4" fmla="*/ 0 w 100"/>
                  <a:gd name="T5" fmla="*/ 56 h 61"/>
                  <a:gd name="T6" fmla="*/ 88 w 100"/>
                  <a:gd name="T7" fmla="*/ 61 h 61"/>
                  <a:gd name="T8" fmla="*/ 100 w 100"/>
                  <a:gd name="T9" fmla="*/ 10 h 61"/>
                  <a:gd name="T10" fmla="*/ 100 w 100"/>
                  <a:gd name="T11" fmla="*/ 1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0"/>
                  <a:gd name="T19" fmla="*/ 0 h 61"/>
                  <a:gd name="T20" fmla="*/ 100 w 100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0" h="61">
                    <a:moveTo>
                      <a:pt x="100" y="10"/>
                    </a:moveTo>
                    <a:lnTo>
                      <a:pt x="0" y="0"/>
                    </a:lnTo>
                    <a:lnTo>
                      <a:pt x="0" y="56"/>
                    </a:lnTo>
                    <a:lnTo>
                      <a:pt x="88" y="61"/>
                    </a:lnTo>
                    <a:lnTo>
                      <a:pt x="100" y="10"/>
                    </a:lnTo>
                    <a:close/>
                  </a:path>
                </a:pathLst>
              </a:custGeom>
              <a:solidFill>
                <a:srgbClr val="E3DB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83" name="Freeform 376"/>
              <p:cNvSpPr>
                <a:spLocks/>
              </p:cNvSpPr>
              <p:nvPr/>
            </p:nvSpPr>
            <p:spPr bwMode="auto">
              <a:xfrm>
                <a:off x="2866" y="2597"/>
                <a:ext cx="74" cy="59"/>
              </a:xfrm>
              <a:custGeom>
                <a:avLst/>
                <a:gdLst>
                  <a:gd name="T0" fmla="*/ 24 w 74"/>
                  <a:gd name="T1" fmla="*/ 0 h 59"/>
                  <a:gd name="T2" fmla="*/ 68 w 74"/>
                  <a:gd name="T3" fmla="*/ 18 h 59"/>
                  <a:gd name="T4" fmla="*/ 74 w 74"/>
                  <a:gd name="T5" fmla="*/ 59 h 59"/>
                  <a:gd name="T6" fmla="*/ 0 w 74"/>
                  <a:gd name="T7" fmla="*/ 26 h 59"/>
                  <a:gd name="T8" fmla="*/ 24 w 74"/>
                  <a:gd name="T9" fmla="*/ 0 h 59"/>
                  <a:gd name="T10" fmla="*/ 24 w 74"/>
                  <a:gd name="T11" fmla="*/ 0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4"/>
                  <a:gd name="T19" fmla="*/ 0 h 59"/>
                  <a:gd name="T20" fmla="*/ 74 w 74"/>
                  <a:gd name="T21" fmla="*/ 59 h 5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4" h="59">
                    <a:moveTo>
                      <a:pt x="24" y="0"/>
                    </a:moveTo>
                    <a:lnTo>
                      <a:pt x="68" y="18"/>
                    </a:lnTo>
                    <a:lnTo>
                      <a:pt x="74" y="59"/>
                    </a:lnTo>
                    <a:lnTo>
                      <a:pt x="0" y="2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CCC2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84" name="Freeform 377"/>
              <p:cNvSpPr>
                <a:spLocks/>
              </p:cNvSpPr>
              <p:nvPr/>
            </p:nvSpPr>
            <p:spPr bwMode="auto">
              <a:xfrm>
                <a:off x="2844" y="2575"/>
                <a:ext cx="111" cy="205"/>
              </a:xfrm>
              <a:custGeom>
                <a:avLst/>
                <a:gdLst>
                  <a:gd name="T0" fmla="*/ 46 w 111"/>
                  <a:gd name="T1" fmla="*/ 16 h 205"/>
                  <a:gd name="T2" fmla="*/ 46 w 111"/>
                  <a:gd name="T3" fmla="*/ 50 h 205"/>
                  <a:gd name="T4" fmla="*/ 111 w 111"/>
                  <a:gd name="T5" fmla="*/ 103 h 205"/>
                  <a:gd name="T6" fmla="*/ 18 w 111"/>
                  <a:gd name="T7" fmla="*/ 205 h 205"/>
                  <a:gd name="T8" fmla="*/ 0 w 111"/>
                  <a:gd name="T9" fmla="*/ 68 h 205"/>
                  <a:gd name="T10" fmla="*/ 3 w 111"/>
                  <a:gd name="T11" fmla="*/ 0 h 205"/>
                  <a:gd name="T12" fmla="*/ 46 w 111"/>
                  <a:gd name="T13" fmla="*/ 16 h 205"/>
                  <a:gd name="T14" fmla="*/ 46 w 111"/>
                  <a:gd name="T15" fmla="*/ 16 h 20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1"/>
                  <a:gd name="T25" fmla="*/ 0 h 205"/>
                  <a:gd name="T26" fmla="*/ 111 w 111"/>
                  <a:gd name="T27" fmla="*/ 205 h 20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1" h="205">
                    <a:moveTo>
                      <a:pt x="46" y="16"/>
                    </a:moveTo>
                    <a:lnTo>
                      <a:pt x="46" y="50"/>
                    </a:lnTo>
                    <a:lnTo>
                      <a:pt x="111" y="103"/>
                    </a:lnTo>
                    <a:lnTo>
                      <a:pt x="18" y="205"/>
                    </a:lnTo>
                    <a:lnTo>
                      <a:pt x="0" y="68"/>
                    </a:lnTo>
                    <a:lnTo>
                      <a:pt x="3" y="0"/>
                    </a:lnTo>
                    <a:lnTo>
                      <a:pt x="46" y="16"/>
                    </a:lnTo>
                    <a:close/>
                  </a:path>
                </a:pathLst>
              </a:custGeom>
              <a:solidFill>
                <a:srgbClr val="94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85" name="Freeform 378"/>
              <p:cNvSpPr>
                <a:spLocks/>
              </p:cNvSpPr>
              <p:nvPr/>
            </p:nvSpPr>
            <p:spPr bwMode="auto">
              <a:xfrm>
                <a:off x="2866" y="2684"/>
                <a:ext cx="81" cy="102"/>
              </a:xfrm>
              <a:custGeom>
                <a:avLst/>
                <a:gdLst>
                  <a:gd name="T0" fmla="*/ 81 w 81"/>
                  <a:gd name="T1" fmla="*/ 0 h 102"/>
                  <a:gd name="T2" fmla="*/ 0 w 81"/>
                  <a:gd name="T3" fmla="*/ 102 h 102"/>
                  <a:gd name="T4" fmla="*/ 0 w 81"/>
                  <a:gd name="T5" fmla="*/ 59 h 102"/>
                  <a:gd name="T6" fmla="*/ 46 w 81"/>
                  <a:gd name="T7" fmla="*/ 9 h 102"/>
                  <a:gd name="T8" fmla="*/ 81 w 81"/>
                  <a:gd name="T9" fmla="*/ 0 h 102"/>
                  <a:gd name="T10" fmla="*/ 81 w 81"/>
                  <a:gd name="T11" fmla="*/ 0 h 1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1"/>
                  <a:gd name="T19" fmla="*/ 0 h 102"/>
                  <a:gd name="T20" fmla="*/ 81 w 81"/>
                  <a:gd name="T21" fmla="*/ 102 h 10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1" h="102">
                    <a:moveTo>
                      <a:pt x="81" y="0"/>
                    </a:moveTo>
                    <a:lnTo>
                      <a:pt x="0" y="102"/>
                    </a:lnTo>
                    <a:lnTo>
                      <a:pt x="0" y="59"/>
                    </a:lnTo>
                    <a:lnTo>
                      <a:pt x="46" y="9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7869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86" name="Freeform 379"/>
              <p:cNvSpPr>
                <a:spLocks/>
              </p:cNvSpPr>
              <p:nvPr/>
            </p:nvSpPr>
            <p:spPr bwMode="auto">
              <a:xfrm>
                <a:off x="2995" y="2625"/>
                <a:ext cx="143" cy="161"/>
              </a:xfrm>
              <a:custGeom>
                <a:avLst/>
                <a:gdLst>
                  <a:gd name="T0" fmla="*/ 56 w 143"/>
                  <a:gd name="T1" fmla="*/ 0 h 161"/>
                  <a:gd name="T2" fmla="*/ 119 w 143"/>
                  <a:gd name="T3" fmla="*/ 22 h 161"/>
                  <a:gd name="T4" fmla="*/ 124 w 143"/>
                  <a:gd name="T5" fmla="*/ 114 h 161"/>
                  <a:gd name="T6" fmla="*/ 143 w 143"/>
                  <a:gd name="T7" fmla="*/ 161 h 161"/>
                  <a:gd name="T8" fmla="*/ 32 w 143"/>
                  <a:gd name="T9" fmla="*/ 74 h 161"/>
                  <a:gd name="T10" fmla="*/ 87 w 143"/>
                  <a:gd name="T11" fmla="*/ 68 h 161"/>
                  <a:gd name="T12" fmla="*/ 0 w 143"/>
                  <a:gd name="T13" fmla="*/ 31 h 161"/>
                  <a:gd name="T14" fmla="*/ 22 w 143"/>
                  <a:gd name="T15" fmla="*/ 14 h 161"/>
                  <a:gd name="T16" fmla="*/ 48 w 143"/>
                  <a:gd name="T17" fmla="*/ 29 h 161"/>
                  <a:gd name="T18" fmla="*/ 56 w 143"/>
                  <a:gd name="T19" fmla="*/ 0 h 161"/>
                  <a:gd name="T20" fmla="*/ 56 w 143"/>
                  <a:gd name="T21" fmla="*/ 0 h 16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3"/>
                  <a:gd name="T34" fmla="*/ 0 h 161"/>
                  <a:gd name="T35" fmla="*/ 143 w 143"/>
                  <a:gd name="T36" fmla="*/ 161 h 16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3" h="161">
                    <a:moveTo>
                      <a:pt x="56" y="0"/>
                    </a:moveTo>
                    <a:lnTo>
                      <a:pt x="119" y="22"/>
                    </a:lnTo>
                    <a:lnTo>
                      <a:pt x="124" y="114"/>
                    </a:lnTo>
                    <a:lnTo>
                      <a:pt x="143" y="161"/>
                    </a:lnTo>
                    <a:lnTo>
                      <a:pt x="32" y="74"/>
                    </a:lnTo>
                    <a:lnTo>
                      <a:pt x="87" y="68"/>
                    </a:lnTo>
                    <a:lnTo>
                      <a:pt x="0" y="31"/>
                    </a:lnTo>
                    <a:lnTo>
                      <a:pt x="22" y="14"/>
                    </a:lnTo>
                    <a:lnTo>
                      <a:pt x="48" y="29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8F8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87" name="Freeform 380"/>
              <p:cNvSpPr>
                <a:spLocks/>
              </p:cNvSpPr>
              <p:nvPr/>
            </p:nvSpPr>
            <p:spPr bwMode="auto">
              <a:xfrm>
                <a:off x="3049" y="2606"/>
                <a:ext cx="65" cy="44"/>
              </a:xfrm>
              <a:custGeom>
                <a:avLst/>
                <a:gdLst>
                  <a:gd name="T0" fmla="*/ 13 w 65"/>
                  <a:gd name="T1" fmla="*/ 0 h 44"/>
                  <a:gd name="T2" fmla="*/ 65 w 65"/>
                  <a:gd name="T3" fmla="*/ 17 h 44"/>
                  <a:gd name="T4" fmla="*/ 41 w 65"/>
                  <a:gd name="T5" fmla="*/ 44 h 44"/>
                  <a:gd name="T6" fmla="*/ 0 w 65"/>
                  <a:gd name="T7" fmla="*/ 24 h 44"/>
                  <a:gd name="T8" fmla="*/ 13 w 65"/>
                  <a:gd name="T9" fmla="*/ 0 h 44"/>
                  <a:gd name="T10" fmla="*/ 13 w 65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5"/>
                  <a:gd name="T19" fmla="*/ 0 h 44"/>
                  <a:gd name="T20" fmla="*/ 65 w 65"/>
                  <a:gd name="T21" fmla="*/ 44 h 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5" h="44">
                    <a:moveTo>
                      <a:pt x="13" y="0"/>
                    </a:moveTo>
                    <a:lnTo>
                      <a:pt x="65" y="17"/>
                    </a:lnTo>
                    <a:lnTo>
                      <a:pt x="41" y="44"/>
                    </a:lnTo>
                    <a:lnTo>
                      <a:pt x="0" y="2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CCC2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88" name="Freeform 381"/>
              <p:cNvSpPr>
                <a:spLocks/>
              </p:cNvSpPr>
              <p:nvPr/>
            </p:nvSpPr>
            <p:spPr bwMode="auto">
              <a:xfrm>
                <a:off x="3030" y="2560"/>
                <a:ext cx="60" cy="24"/>
              </a:xfrm>
              <a:custGeom>
                <a:avLst/>
                <a:gdLst>
                  <a:gd name="T0" fmla="*/ 60 w 60"/>
                  <a:gd name="T1" fmla="*/ 0 h 24"/>
                  <a:gd name="T2" fmla="*/ 24 w 60"/>
                  <a:gd name="T3" fmla="*/ 7 h 24"/>
                  <a:gd name="T4" fmla="*/ 0 w 60"/>
                  <a:gd name="T5" fmla="*/ 22 h 24"/>
                  <a:gd name="T6" fmla="*/ 60 w 60"/>
                  <a:gd name="T7" fmla="*/ 24 h 24"/>
                  <a:gd name="T8" fmla="*/ 60 w 60"/>
                  <a:gd name="T9" fmla="*/ 0 h 24"/>
                  <a:gd name="T10" fmla="*/ 60 w 6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24"/>
                  <a:gd name="T20" fmla="*/ 60 w 6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24">
                    <a:moveTo>
                      <a:pt x="60" y="0"/>
                    </a:moveTo>
                    <a:lnTo>
                      <a:pt x="24" y="7"/>
                    </a:lnTo>
                    <a:lnTo>
                      <a:pt x="0" y="22"/>
                    </a:lnTo>
                    <a:lnTo>
                      <a:pt x="60" y="24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CCC2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89" name="Freeform 382"/>
              <p:cNvSpPr>
                <a:spLocks/>
              </p:cNvSpPr>
              <p:nvPr/>
            </p:nvSpPr>
            <p:spPr bwMode="auto">
              <a:xfrm>
                <a:off x="3034" y="2515"/>
                <a:ext cx="67" cy="39"/>
              </a:xfrm>
              <a:custGeom>
                <a:avLst/>
                <a:gdLst>
                  <a:gd name="T0" fmla="*/ 0 w 67"/>
                  <a:gd name="T1" fmla="*/ 0 h 39"/>
                  <a:gd name="T2" fmla="*/ 67 w 67"/>
                  <a:gd name="T3" fmla="*/ 23 h 39"/>
                  <a:gd name="T4" fmla="*/ 39 w 67"/>
                  <a:gd name="T5" fmla="*/ 39 h 39"/>
                  <a:gd name="T6" fmla="*/ 15 w 67"/>
                  <a:gd name="T7" fmla="*/ 23 h 39"/>
                  <a:gd name="T8" fmla="*/ 0 w 67"/>
                  <a:gd name="T9" fmla="*/ 0 h 39"/>
                  <a:gd name="T10" fmla="*/ 0 w 67"/>
                  <a:gd name="T11" fmla="*/ 0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7"/>
                  <a:gd name="T19" fmla="*/ 0 h 39"/>
                  <a:gd name="T20" fmla="*/ 67 w 67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7" h="39">
                    <a:moveTo>
                      <a:pt x="0" y="0"/>
                    </a:moveTo>
                    <a:lnTo>
                      <a:pt x="67" y="23"/>
                    </a:lnTo>
                    <a:lnTo>
                      <a:pt x="39" y="39"/>
                    </a:lnTo>
                    <a:lnTo>
                      <a:pt x="15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DB3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90" name="Freeform 383"/>
              <p:cNvSpPr>
                <a:spLocks/>
              </p:cNvSpPr>
              <p:nvPr/>
            </p:nvSpPr>
            <p:spPr bwMode="auto">
              <a:xfrm>
                <a:off x="2947" y="2501"/>
                <a:ext cx="83" cy="155"/>
              </a:xfrm>
              <a:custGeom>
                <a:avLst/>
                <a:gdLst>
                  <a:gd name="T0" fmla="*/ 70 w 83"/>
                  <a:gd name="T1" fmla="*/ 20 h 155"/>
                  <a:gd name="T2" fmla="*/ 83 w 83"/>
                  <a:gd name="T3" fmla="*/ 42 h 155"/>
                  <a:gd name="T4" fmla="*/ 80 w 83"/>
                  <a:gd name="T5" fmla="*/ 155 h 155"/>
                  <a:gd name="T6" fmla="*/ 0 w 83"/>
                  <a:gd name="T7" fmla="*/ 149 h 155"/>
                  <a:gd name="T8" fmla="*/ 4 w 83"/>
                  <a:gd name="T9" fmla="*/ 33 h 155"/>
                  <a:gd name="T10" fmla="*/ 19 w 83"/>
                  <a:gd name="T11" fmla="*/ 9 h 155"/>
                  <a:gd name="T12" fmla="*/ 56 w 83"/>
                  <a:gd name="T13" fmla="*/ 0 h 155"/>
                  <a:gd name="T14" fmla="*/ 70 w 83"/>
                  <a:gd name="T15" fmla="*/ 20 h 155"/>
                  <a:gd name="T16" fmla="*/ 70 w 83"/>
                  <a:gd name="T17" fmla="*/ 20 h 1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3"/>
                  <a:gd name="T28" fmla="*/ 0 h 155"/>
                  <a:gd name="T29" fmla="*/ 83 w 83"/>
                  <a:gd name="T30" fmla="*/ 155 h 1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3" h="155">
                    <a:moveTo>
                      <a:pt x="70" y="20"/>
                    </a:moveTo>
                    <a:lnTo>
                      <a:pt x="83" y="42"/>
                    </a:lnTo>
                    <a:lnTo>
                      <a:pt x="80" y="155"/>
                    </a:lnTo>
                    <a:lnTo>
                      <a:pt x="0" y="149"/>
                    </a:lnTo>
                    <a:lnTo>
                      <a:pt x="4" y="33"/>
                    </a:lnTo>
                    <a:lnTo>
                      <a:pt x="19" y="9"/>
                    </a:lnTo>
                    <a:lnTo>
                      <a:pt x="56" y="0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6B59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91" name="Freeform 384"/>
              <p:cNvSpPr>
                <a:spLocks/>
              </p:cNvSpPr>
              <p:nvPr/>
            </p:nvSpPr>
            <p:spPr bwMode="auto">
              <a:xfrm>
                <a:off x="2980" y="2515"/>
                <a:ext cx="23" cy="145"/>
              </a:xfrm>
              <a:custGeom>
                <a:avLst/>
                <a:gdLst>
                  <a:gd name="T0" fmla="*/ 0 w 23"/>
                  <a:gd name="T1" fmla="*/ 19 h 145"/>
                  <a:gd name="T2" fmla="*/ 0 w 23"/>
                  <a:gd name="T3" fmla="*/ 141 h 145"/>
                  <a:gd name="T4" fmla="*/ 23 w 23"/>
                  <a:gd name="T5" fmla="*/ 145 h 145"/>
                  <a:gd name="T6" fmla="*/ 23 w 23"/>
                  <a:gd name="T7" fmla="*/ 82 h 145"/>
                  <a:gd name="T8" fmla="*/ 15 w 23"/>
                  <a:gd name="T9" fmla="*/ 0 h 145"/>
                  <a:gd name="T10" fmla="*/ 0 w 23"/>
                  <a:gd name="T11" fmla="*/ 19 h 145"/>
                  <a:gd name="T12" fmla="*/ 0 w 23"/>
                  <a:gd name="T13" fmla="*/ 19 h 1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"/>
                  <a:gd name="T22" fmla="*/ 0 h 145"/>
                  <a:gd name="T23" fmla="*/ 23 w 23"/>
                  <a:gd name="T24" fmla="*/ 145 h 14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" h="145">
                    <a:moveTo>
                      <a:pt x="0" y="19"/>
                    </a:moveTo>
                    <a:lnTo>
                      <a:pt x="0" y="141"/>
                    </a:lnTo>
                    <a:lnTo>
                      <a:pt x="23" y="145"/>
                    </a:lnTo>
                    <a:lnTo>
                      <a:pt x="23" y="82"/>
                    </a:lnTo>
                    <a:lnTo>
                      <a:pt x="15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7A87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92" name="Freeform 385"/>
              <p:cNvSpPr>
                <a:spLocks/>
              </p:cNvSpPr>
              <p:nvPr/>
            </p:nvSpPr>
            <p:spPr bwMode="auto">
              <a:xfrm>
                <a:off x="2829" y="2460"/>
                <a:ext cx="312" cy="150"/>
              </a:xfrm>
              <a:custGeom>
                <a:avLst/>
                <a:gdLst>
                  <a:gd name="T0" fmla="*/ 13 w 312"/>
                  <a:gd name="T1" fmla="*/ 0 h 150"/>
                  <a:gd name="T2" fmla="*/ 277 w 312"/>
                  <a:gd name="T3" fmla="*/ 4 h 150"/>
                  <a:gd name="T4" fmla="*/ 312 w 312"/>
                  <a:gd name="T5" fmla="*/ 15 h 150"/>
                  <a:gd name="T6" fmla="*/ 312 w 312"/>
                  <a:gd name="T7" fmla="*/ 74 h 150"/>
                  <a:gd name="T8" fmla="*/ 309 w 312"/>
                  <a:gd name="T9" fmla="*/ 100 h 150"/>
                  <a:gd name="T10" fmla="*/ 288 w 312"/>
                  <a:gd name="T11" fmla="*/ 124 h 150"/>
                  <a:gd name="T12" fmla="*/ 288 w 312"/>
                  <a:gd name="T13" fmla="*/ 28 h 150"/>
                  <a:gd name="T14" fmla="*/ 26 w 312"/>
                  <a:gd name="T15" fmla="*/ 31 h 150"/>
                  <a:gd name="T16" fmla="*/ 22 w 312"/>
                  <a:gd name="T17" fmla="*/ 111 h 150"/>
                  <a:gd name="T18" fmla="*/ 22 w 312"/>
                  <a:gd name="T19" fmla="*/ 150 h 150"/>
                  <a:gd name="T20" fmla="*/ 2 w 312"/>
                  <a:gd name="T21" fmla="*/ 128 h 150"/>
                  <a:gd name="T22" fmla="*/ 0 w 312"/>
                  <a:gd name="T23" fmla="*/ 17 h 150"/>
                  <a:gd name="T24" fmla="*/ 13 w 312"/>
                  <a:gd name="T25" fmla="*/ 0 h 150"/>
                  <a:gd name="T26" fmla="*/ 13 w 312"/>
                  <a:gd name="T27" fmla="*/ 0 h 15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12"/>
                  <a:gd name="T43" fmla="*/ 0 h 150"/>
                  <a:gd name="T44" fmla="*/ 312 w 312"/>
                  <a:gd name="T45" fmla="*/ 150 h 15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12" h="150">
                    <a:moveTo>
                      <a:pt x="13" y="0"/>
                    </a:moveTo>
                    <a:lnTo>
                      <a:pt x="277" y="4"/>
                    </a:lnTo>
                    <a:lnTo>
                      <a:pt x="312" y="15"/>
                    </a:lnTo>
                    <a:lnTo>
                      <a:pt x="312" y="74"/>
                    </a:lnTo>
                    <a:lnTo>
                      <a:pt x="309" y="100"/>
                    </a:lnTo>
                    <a:lnTo>
                      <a:pt x="288" y="124"/>
                    </a:lnTo>
                    <a:lnTo>
                      <a:pt x="288" y="28"/>
                    </a:lnTo>
                    <a:lnTo>
                      <a:pt x="26" y="31"/>
                    </a:lnTo>
                    <a:lnTo>
                      <a:pt x="22" y="111"/>
                    </a:lnTo>
                    <a:lnTo>
                      <a:pt x="22" y="150"/>
                    </a:lnTo>
                    <a:lnTo>
                      <a:pt x="2" y="128"/>
                    </a:lnTo>
                    <a:lnTo>
                      <a:pt x="0" y="17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5442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93" name="Freeform 386"/>
              <p:cNvSpPr>
                <a:spLocks/>
              </p:cNvSpPr>
              <p:nvPr/>
            </p:nvSpPr>
            <p:spPr bwMode="auto">
              <a:xfrm>
                <a:off x="2831" y="2204"/>
                <a:ext cx="307" cy="273"/>
              </a:xfrm>
              <a:custGeom>
                <a:avLst/>
                <a:gdLst>
                  <a:gd name="T0" fmla="*/ 162 w 307"/>
                  <a:gd name="T1" fmla="*/ 17 h 273"/>
                  <a:gd name="T2" fmla="*/ 196 w 307"/>
                  <a:gd name="T3" fmla="*/ 117 h 273"/>
                  <a:gd name="T4" fmla="*/ 264 w 307"/>
                  <a:gd name="T5" fmla="*/ 223 h 273"/>
                  <a:gd name="T6" fmla="*/ 307 w 307"/>
                  <a:gd name="T7" fmla="*/ 273 h 273"/>
                  <a:gd name="T8" fmla="*/ 16 w 307"/>
                  <a:gd name="T9" fmla="*/ 271 h 273"/>
                  <a:gd name="T10" fmla="*/ 0 w 307"/>
                  <a:gd name="T11" fmla="*/ 271 h 273"/>
                  <a:gd name="T12" fmla="*/ 35 w 307"/>
                  <a:gd name="T13" fmla="*/ 219 h 273"/>
                  <a:gd name="T14" fmla="*/ 94 w 307"/>
                  <a:gd name="T15" fmla="*/ 139 h 273"/>
                  <a:gd name="T16" fmla="*/ 131 w 307"/>
                  <a:gd name="T17" fmla="*/ 43 h 273"/>
                  <a:gd name="T18" fmla="*/ 144 w 307"/>
                  <a:gd name="T19" fmla="*/ 0 h 273"/>
                  <a:gd name="T20" fmla="*/ 162 w 307"/>
                  <a:gd name="T21" fmla="*/ 17 h 273"/>
                  <a:gd name="T22" fmla="*/ 162 w 307"/>
                  <a:gd name="T23" fmla="*/ 17 h 27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07"/>
                  <a:gd name="T37" fmla="*/ 0 h 273"/>
                  <a:gd name="T38" fmla="*/ 307 w 307"/>
                  <a:gd name="T39" fmla="*/ 273 h 27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07" h="273">
                    <a:moveTo>
                      <a:pt x="162" y="17"/>
                    </a:moveTo>
                    <a:lnTo>
                      <a:pt x="196" y="117"/>
                    </a:lnTo>
                    <a:lnTo>
                      <a:pt x="264" y="223"/>
                    </a:lnTo>
                    <a:lnTo>
                      <a:pt x="307" y="273"/>
                    </a:lnTo>
                    <a:lnTo>
                      <a:pt x="16" y="271"/>
                    </a:lnTo>
                    <a:lnTo>
                      <a:pt x="0" y="271"/>
                    </a:lnTo>
                    <a:lnTo>
                      <a:pt x="35" y="219"/>
                    </a:lnTo>
                    <a:lnTo>
                      <a:pt x="94" y="139"/>
                    </a:lnTo>
                    <a:lnTo>
                      <a:pt x="131" y="43"/>
                    </a:lnTo>
                    <a:lnTo>
                      <a:pt x="144" y="0"/>
                    </a:lnTo>
                    <a:lnTo>
                      <a:pt x="162" y="17"/>
                    </a:lnTo>
                    <a:close/>
                  </a:path>
                </a:pathLst>
              </a:custGeom>
              <a:solidFill>
                <a:srgbClr val="667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94" name="Freeform 387"/>
              <p:cNvSpPr>
                <a:spLocks/>
              </p:cNvSpPr>
              <p:nvPr/>
            </p:nvSpPr>
            <p:spPr bwMode="auto">
              <a:xfrm>
                <a:off x="2971" y="2315"/>
                <a:ext cx="93" cy="62"/>
              </a:xfrm>
              <a:custGeom>
                <a:avLst/>
                <a:gdLst>
                  <a:gd name="T0" fmla="*/ 24 w 93"/>
                  <a:gd name="T1" fmla="*/ 21 h 62"/>
                  <a:gd name="T2" fmla="*/ 93 w 93"/>
                  <a:gd name="T3" fmla="*/ 62 h 62"/>
                  <a:gd name="T4" fmla="*/ 80 w 93"/>
                  <a:gd name="T5" fmla="*/ 25 h 62"/>
                  <a:gd name="T6" fmla="*/ 0 w 93"/>
                  <a:gd name="T7" fmla="*/ 0 h 62"/>
                  <a:gd name="T8" fmla="*/ 24 w 93"/>
                  <a:gd name="T9" fmla="*/ 21 h 62"/>
                  <a:gd name="T10" fmla="*/ 24 w 93"/>
                  <a:gd name="T11" fmla="*/ 21 h 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3"/>
                  <a:gd name="T19" fmla="*/ 0 h 62"/>
                  <a:gd name="T20" fmla="*/ 93 w 93"/>
                  <a:gd name="T21" fmla="*/ 62 h 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3" h="62">
                    <a:moveTo>
                      <a:pt x="24" y="21"/>
                    </a:moveTo>
                    <a:lnTo>
                      <a:pt x="93" y="62"/>
                    </a:lnTo>
                    <a:lnTo>
                      <a:pt x="80" y="25"/>
                    </a:lnTo>
                    <a:lnTo>
                      <a:pt x="0" y="0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rgbClr val="7A87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95" name="Freeform 388"/>
              <p:cNvSpPr>
                <a:spLocks/>
              </p:cNvSpPr>
              <p:nvPr/>
            </p:nvSpPr>
            <p:spPr bwMode="auto">
              <a:xfrm>
                <a:off x="2962" y="2412"/>
                <a:ext cx="65" cy="42"/>
              </a:xfrm>
              <a:custGeom>
                <a:avLst/>
                <a:gdLst>
                  <a:gd name="T0" fmla="*/ 37 w 65"/>
                  <a:gd name="T1" fmla="*/ 0 h 42"/>
                  <a:gd name="T2" fmla="*/ 65 w 65"/>
                  <a:gd name="T3" fmla="*/ 42 h 42"/>
                  <a:gd name="T4" fmla="*/ 0 w 65"/>
                  <a:gd name="T5" fmla="*/ 42 h 42"/>
                  <a:gd name="T6" fmla="*/ 37 w 65"/>
                  <a:gd name="T7" fmla="*/ 0 h 42"/>
                  <a:gd name="T8" fmla="*/ 37 w 65"/>
                  <a:gd name="T9" fmla="*/ 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"/>
                  <a:gd name="T16" fmla="*/ 0 h 42"/>
                  <a:gd name="T17" fmla="*/ 65 w 65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" h="42">
                    <a:moveTo>
                      <a:pt x="37" y="0"/>
                    </a:moveTo>
                    <a:lnTo>
                      <a:pt x="65" y="42"/>
                    </a:lnTo>
                    <a:lnTo>
                      <a:pt x="0" y="4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6B6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96" name="Freeform 389"/>
              <p:cNvSpPr>
                <a:spLocks/>
              </p:cNvSpPr>
              <p:nvPr/>
            </p:nvSpPr>
            <p:spPr bwMode="auto">
              <a:xfrm>
                <a:off x="2884" y="2367"/>
                <a:ext cx="96" cy="28"/>
              </a:xfrm>
              <a:custGeom>
                <a:avLst/>
                <a:gdLst>
                  <a:gd name="T0" fmla="*/ 96 w 96"/>
                  <a:gd name="T1" fmla="*/ 28 h 28"/>
                  <a:gd name="T2" fmla="*/ 0 w 96"/>
                  <a:gd name="T3" fmla="*/ 24 h 28"/>
                  <a:gd name="T4" fmla="*/ 37 w 96"/>
                  <a:gd name="T5" fmla="*/ 10 h 28"/>
                  <a:gd name="T6" fmla="*/ 82 w 96"/>
                  <a:gd name="T7" fmla="*/ 0 h 28"/>
                  <a:gd name="T8" fmla="*/ 96 w 96"/>
                  <a:gd name="T9" fmla="*/ 28 h 28"/>
                  <a:gd name="T10" fmla="*/ 96 w 96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28"/>
                  <a:gd name="T20" fmla="*/ 96 w 96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28">
                    <a:moveTo>
                      <a:pt x="96" y="28"/>
                    </a:moveTo>
                    <a:lnTo>
                      <a:pt x="0" y="24"/>
                    </a:lnTo>
                    <a:lnTo>
                      <a:pt x="37" y="10"/>
                    </a:lnTo>
                    <a:lnTo>
                      <a:pt x="82" y="0"/>
                    </a:lnTo>
                    <a:lnTo>
                      <a:pt x="96" y="28"/>
                    </a:lnTo>
                    <a:close/>
                  </a:path>
                </a:pathLst>
              </a:custGeom>
              <a:solidFill>
                <a:srgbClr val="A199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97" name="Freeform 390"/>
              <p:cNvSpPr>
                <a:spLocks/>
              </p:cNvSpPr>
              <p:nvPr/>
            </p:nvSpPr>
            <p:spPr bwMode="auto">
              <a:xfrm>
                <a:off x="3389" y="2750"/>
                <a:ext cx="17" cy="93"/>
              </a:xfrm>
              <a:custGeom>
                <a:avLst/>
                <a:gdLst>
                  <a:gd name="T0" fmla="*/ 10 w 17"/>
                  <a:gd name="T1" fmla="*/ 10 h 93"/>
                  <a:gd name="T2" fmla="*/ 17 w 17"/>
                  <a:gd name="T3" fmla="*/ 93 h 93"/>
                  <a:gd name="T4" fmla="*/ 4 w 17"/>
                  <a:gd name="T5" fmla="*/ 41 h 93"/>
                  <a:gd name="T6" fmla="*/ 0 w 17"/>
                  <a:gd name="T7" fmla="*/ 0 h 93"/>
                  <a:gd name="T8" fmla="*/ 10 w 17"/>
                  <a:gd name="T9" fmla="*/ 10 h 93"/>
                  <a:gd name="T10" fmla="*/ 10 w 17"/>
                  <a:gd name="T11" fmla="*/ 10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93"/>
                  <a:gd name="T20" fmla="*/ 17 w 17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93">
                    <a:moveTo>
                      <a:pt x="10" y="10"/>
                    </a:moveTo>
                    <a:lnTo>
                      <a:pt x="17" y="93"/>
                    </a:lnTo>
                    <a:lnTo>
                      <a:pt x="4" y="41"/>
                    </a:lnTo>
                    <a:lnTo>
                      <a:pt x="0" y="0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9463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98" name="Freeform 391"/>
              <p:cNvSpPr>
                <a:spLocks/>
              </p:cNvSpPr>
              <p:nvPr/>
            </p:nvSpPr>
            <p:spPr bwMode="auto">
              <a:xfrm>
                <a:off x="3197" y="2528"/>
                <a:ext cx="70" cy="35"/>
              </a:xfrm>
              <a:custGeom>
                <a:avLst/>
                <a:gdLst>
                  <a:gd name="T0" fmla="*/ 70 w 70"/>
                  <a:gd name="T1" fmla="*/ 17 h 35"/>
                  <a:gd name="T2" fmla="*/ 17 w 70"/>
                  <a:gd name="T3" fmla="*/ 0 h 35"/>
                  <a:gd name="T4" fmla="*/ 0 w 70"/>
                  <a:gd name="T5" fmla="*/ 35 h 35"/>
                  <a:gd name="T6" fmla="*/ 70 w 70"/>
                  <a:gd name="T7" fmla="*/ 17 h 35"/>
                  <a:gd name="T8" fmla="*/ 70 w 70"/>
                  <a:gd name="T9" fmla="*/ 17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"/>
                  <a:gd name="T16" fmla="*/ 0 h 35"/>
                  <a:gd name="T17" fmla="*/ 70 w 70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" h="35">
                    <a:moveTo>
                      <a:pt x="70" y="17"/>
                    </a:moveTo>
                    <a:lnTo>
                      <a:pt x="17" y="0"/>
                    </a:lnTo>
                    <a:lnTo>
                      <a:pt x="0" y="35"/>
                    </a:lnTo>
                    <a:lnTo>
                      <a:pt x="70" y="17"/>
                    </a:lnTo>
                    <a:close/>
                  </a:path>
                </a:pathLst>
              </a:custGeom>
              <a:solidFill>
                <a:srgbClr val="F7C4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299" name="Freeform 392"/>
              <p:cNvSpPr>
                <a:spLocks/>
              </p:cNvSpPr>
              <p:nvPr/>
            </p:nvSpPr>
            <p:spPr bwMode="auto">
              <a:xfrm>
                <a:off x="3891" y="4122"/>
                <a:ext cx="188" cy="104"/>
              </a:xfrm>
              <a:custGeom>
                <a:avLst/>
                <a:gdLst>
                  <a:gd name="T0" fmla="*/ 70 w 188"/>
                  <a:gd name="T1" fmla="*/ 9 h 104"/>
                  <a:gd name="T2" fmla="*/ 188 w 188"/>
                  <a:gd name="T3" fmla="*/ 68 h 104"/>
                  <a:gd name="T4" fmla="*/ 174 w 188"/>
                  <a:gd name="T5" fmla="*/ 104 h 104"/>
                  <a:gd name="T6" fmla="*/ 0 w 188"/>
                  <a:gd name="T7" fmla="*/ 0 h 104"/>
                  <a:gd name="T8" fmla="*/ 70 w 188"/>
                  <a:gd name="T9" fmla="*/ 9 h 104"/>
                  <a:gd name="T10" fmla="*/ 70 w 188"/>
                  <a:gd name="T11" fmla="*/ 9 h 1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8"/>
                  <a:gd name="T19" fmla="*/ 0 h 104"/>
                  <a:gd name="T20" fmla="*/ 188 w 188"/>
                  <a:gd name="T21" fmla="*/ 104 h 10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8" h="104">
                    <a:moveTo>
                      <a:pt x="70" y="9"/>
                    </a:moveTo>
                    <a:lnTo>
                      <a:pt x="188" y="68"/>
                    </a:lnTo>
                    <a:lnTo>
                      <a:pt x="174" y="104"/>
                    </a:lnTo>
                    <a:lnTo>
                      <a:pt x="0" y="0"/>
                    </a:ln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6E19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300" name="Freeform 393"/>
              <p:cNvSpPr>
                <a:spLocks/>
              </p:cNvSpPr>
              <p:nvPr/>
            </p:nvSpPr>
            <p:spPr bwMode="auto">
              <a:xfrm>
                <a:off x="3989" y="3957"/>
                <a:ext cx="107" cy="41"/>
              </a:xfrm>
              <a:custGeom>
                <a:avLst/>
                <a:gdLst>
                  <a:gd name="T0" fmla="*/ 0 w 107"/>
                  <a:gd name="T1" fmla="*/ 41 h 41"/>
                  <a:gd name="T2" fmla="*/ 76 w 107"/>
                  <a:gd name="T3" fmla="*/ 32 h 41"/>
                  <a:gd name="T4" fmla="*/ 98 w 107"/>
                  <a:gd name="T5" fmla="*/ 41 h 41"/>
                  <a:gd name="T6" fmla="*/ 107 w 107"/>
                  <a:gd name="T7" fmla="*/ 0 h 41"/>
                  <a:gd name="T8" fmla="*/ 40 w 107"/>
                  <a:gd name="T9" fmla="*/ 8 h 41"/>
                  <a:gd name="T10" fmla="*/ 0 w 107"/>
                  <a:gd name="T11" fmla="*/ 41 h 41"/>
                  <a:gd name="T12" fmla="*/ 0 w 107"/>
                  <a:gd name="T13" fmla="*/ 41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7"/>
                  <a:gd name="T22" fmla="*/ 0 h 41"/>
                  <a:gd name="T23" fmla="*/ 107 w 107"/>
                  <a:gd name="T24" fmla="*/ 41 h 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7" h="41">
                    <a:moveTo>
                      <a:pt x="0" y="41"/>
                    </a:moveTo>
                    <a:lnTo>
                      <a:pt x="76" y="32"/>
                    </a:lnTo>
                    <a:lnTo>
                      <a:pt x="98" y="41"/>
                    </a:lnTo>
                    <a:lnTo>
                      <a:pt x="107" y="0"/>
                    </a:lnTo>
                    <a:lnTo>
                      <a:pt x="40" y="8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A173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8301" name="Freeform 394"/>
              <p:cNvSpPr>
                <a:spLocks/>
              </p:cNvSpPr>
              <p:nvPr/>
            </p:nvSpPr>
            <p:spPr bwMode="auto">
              <a:xfrm>
                <a:off x="2403" y="2787"/>
                <a:ext cx="82" cy="60"/>
              </a:xfrm>
              <a:custGeom>
                <a:avLst/>
                <a:gdLst>
                  <a:gd name="T0" fmla="*/ 8 w 82"/>
                  <a:gd name="T1" fmla="*/ 0 h 60"/>
                  <a:gd name="T2" fmla="*/ 82 w 82"/>
                  <a:gd name="T3" fmla="*/ 45 h 60"/>
                  <a:gd name="T4" fmla="*/ 41 w 82"/>
                  <a:gd name="T5" fmla="*/ 60 h 60"/>
                  <a:gd name="T6" fmla="*/ 0 w 82"/>
                  <a:gd name="T7" fmla="*/ 26 h 60"/>
                  <a:gd name="T8" fmla="*/ 8 w 82"/>
                  <a:gd name="T9" fmla="*/ 0 h 60"/>
                  <a:gd name="T10" fmla="*/ 8 w 82"/>
                  <a:gd name="T11" fmla="*/ 0 h 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2"/>
                  <a:gd name="T19" fmla="*/ 0 h 60"/>
                  <a:gd name="T20" fmla="*/ 82 w 82"/>
                  <a:gd name="T21" fmla="*/ 60 h 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2" h="60">
                    <a:moveTo>
                      <a:pt x="8" y="0"/>
                    </a:moveTo>
                    <a:lnTo>
                      <a:pt x="82" y="45"/>
                    </a:lnTo>
                    <a:lnTo>
                      <a:pt x="41" y="60"/>
                    </a:lnTo>
                    <a:lnTo>
                      <a:pt x="0" y="2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39C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aphicFrame>
          <p:nvGraphicFramePr>
            <p:cNvPr id="8" name="資料庫圖表 7"/>
            <p:cNvGraphicFramePr/>
            <p:nvPr>
              <p:extLst>
                <p:ext uri="{D42A27DB-BD31-4B8C-83A1-F6EECF244321}">
                  <p14:modId xmlns:p14="http://schemas.microsoft.com/office/powerpoint/2010/main" val="803893471"/>
                </p:ext>
              </p:extLst>
            </p:nvPr>
          </p:nvGraphicFramePr>
          <p:xfrm>
            <a:off x="755576" y="1124743"/>
            <a:ext cx="7080448" cy="53400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sp>
        <p:nvSpPr>
          <p:cNvPr id="393" name="頁尾版面配置區 21"/>
          <p:cNvSpPr txBox="1">
            <a:spLocks noGrp="1"/>
          </p:cNvSpPr>
          <p:nvPr/>
        </p:nvSpPr>
        <p:spPr bwMode="auto">
          <a:xfrm rot="5400000">
            <a:off x="4357430" y="4764855"/>
            <a:ext cx="462890" cy="406619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vert270"/>
          <a:lstStyle/>
          <a:p>
            <a:pPr algn="ctr" eaLnBrk="1" hangingPunct="1">
              <a:defRPr/>
            </a:pPr>
            <a:r>
              <a:rPr lang="zh-CN" altLang="en-US" sz="1400" dirty="0">
                <a:latin typeface="微軟正黑體" pitchFamily="34" charset="-120"/>
                <a:ea typeface="微軟正黑體" pitchFamily="34" charset="-120"/>
              </a:rPr>
              <a:t>原作：彰化師範大學輔導與諮商系劉淑慧</a:t>
            </a:r>
            <a:endParaRPr lang="zh-TW" altLang="en-US" sz="1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8117" name="標題 1"/>
          <p:cNvSpPr txBox="1">
            <a:spLocks/>
          </p:cNvSpPr>
          <p:nvPr/>
        </p:nvSpPr>
        <p:spPr bwMode="auto">
          <a:xfrm>
            <a:off x="1835150" y="188913"/>
            <a:ext cx="6121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9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8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9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生涯願景：想要</a:t>
            </a: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能要的組合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71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276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 idx="4294967295"/>
          </p:nvPr>
        </p:nvSpPr>
        <p:spPr>
          <a:xfrm>
            <a:off x="539750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600" dirty="0" smtClean="0">
                <a:ln w="19050">
                  <a:noFill/>
                </a:ln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主觀體驗：</a:t>
            </a:r>
            <a:r>
              <a:rPr lang="zh-CN" altLang="en-US" sz="3600" dirty="0" smtClean="0">
                <a:ln w="19050">
                  <a:noFill/>
                </a:ln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生涯是活出來的</a:t>
            </a:r>
            <a:endParaRPr lang="zh-TW" altLang="en-US" sz="3600" dirty="0" smtClean="0">
              <a:ln w="19050">
                <a:noFill/>
              </a:ln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資料庫圖表 2"/>
          <p:cNvGraphicFramePr/>
          <p:nvPr>
            <p:extLst/>
          </p:nvPr>
        </p:nvGraphicFramePr>
        <p:xfrm>
          <a:off x="851756" y="1340768"/>
          <a:ext cx="7440488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9140" name="標題 1"/>
          <p:cNvSpPr txBox="1">
            <a:spLocks/>
          </p:cNvSpPr>
          <p:nvPr/>
        </p:nvSpPr>
        <p:spPr bwMode="auto">
          <a:xfrm>
            <a:off x="519113" y="5589588"/>
            <a:ext cx="8229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Blip>
                <a:blip r:embed="rId7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8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7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8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善用多元主觀體驗探索自我之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興趣、價值觀、性向、知識、技能</a:t>
            </a:r>
          </a:p>
        </p:txBody>
      </p:sp>
      <p:sp>
        <p:nvSpPr>
          <p:cNvPr id="6" name="頁尾版面配置區 21"/>
          <p:cNvSpPr txBox="1">
            <a:spLocks noGrp="1"/>
          </p:cNvSpPr>
          <p:nvPr/>
        </p:nvSpPr>
        <p:spPr bwMode="auto">
          <a:xfrm rot="5400000">
            <a:off x="6627936" y="4764855"/>
            <a:ext cx="462890" cy="406619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vert270"/>
          <a:lstStyle/>
          <a:p>
            <a:pPr algn="ctr" eaLnBrk="1" hangingPunct="1">
              <a:defRPr/>
            </a:pPr>
            <a:r>
              <a:rPr lang="zh-CN" altLang="en-US" sz="1400" dirty="0">
                <a:latin typeface="微軟正黑體" pitchFamily="34" charset="-120"/>
                <a:ea typeface="微軟正黑體" pitchFamily="34" charset="-120"/>
              </a:rPr>
              <a:t>原作：彰化師範大學輔導與諮商系劉淑慧</a:t>
            </a:r>
            <a:endParaRPr lang="zh-TW" altLang="en-US" sz="1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72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699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hape 615"/>
          <p:cNvSpPr>
            <a:spLocks noGrp="1"/>
          </p:cNvSpPr>
          <p:nvPr>
            <p:ph type="body" idx="4294967295"/>
          </p:nvPr>
        </p:nvSpPr>
        <p:spPr>
          <a:xfrm>
            <a:off x="685800" y="609600"/>
            <a:ext cx="7953375" cy="5422900"/>
          </a:xfrm>
        </p:spPr>
        <p:txBody>
          <a:bodyPr lIns="91425" tIns="45700" rIns="91425" bIns="45700"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0000FF"/>
              </a:buClr>
              <a:buSzPct val="25000"/>
              <a:buFontTx/>
              <a:buNone/>
            </a:pPr>
            <a:r>
              <a:rPr lang="zh-TW" altLang="zh-TW" sz="3400" smtClean="0">
                <a:solidFill>
                  <a:srgbClr val="6600CC"/>
                </a:solidFill>
                <a:cs typeface="Arial" panose="020B0604020202020204" pitchFamily="34" charset="0"/>
                <a:sym typeface="Arial" panose="020B0604020202020204" pitchFamily="34" charset="0"/>
              </a:rPr>
              <a:t>    </a:t>
            </a:r>
          </a:p>
          <a:p>
            <a:pPr eaLnBrk="1" hangingPunct="1">
              <a:lnSpc>
                <a:spcPct val="80000"/>
              </a:lnSpc>
              <a:spcBef>
                <a:spcPts val="575"/>
              </a:spcBef>
              <a:buClr>
                <a:srgbClr val="000000"/>
              </a:buClr>
              <a:buSzPct val="25000"/>
              <a:buFontTx/>
              <a:buNone/>
            </a:pPr>
            <a:r>
              <a:rPr lang="zh-TW" altLang="zh-TW" sz="2900" smtClean="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  </a:t>
            </a:r>
          </a:p>
          <a:p>
            <a:pPr eaLnBrk="1" hangingPunct="1">
              <a:buFontTx/>
              <a:buBlip>
                <a:blip r:embed="rId3"/>
              </a:buBlip>
            </a:pPr>
            <a:endParaRPr lang="zh-TW" altLang="zh-TW" smtClean="0"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20163" name="Shape 617"/>
          <p:cNvSpPr>
            <a:spLocks noChangeArrowheads="1"/>
          </p:cNvSpPr>
          <p:nvPr/>
        </p:nvSpPr>
        <p:spPr bwMode="auto">
          <a:xfrm>
            <a:off x="1385888" y="1614488"/>
            <a:ext cx="6624637" cy="50895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6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zh-TW" sz="18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9" name="Shape 619"/>
          <p:cNvSpPr txBox="1">
            <a:spLocks noChangeArrowheads="1"/>
          </p:cNvSpPr>
          <p:nvPr/>
        </p:nvSpPr>
        <p:spPr bwMode="auto">
          <a:xfrm>
            <a:off x="1104900" y="852488"/>
            <a:ext cx="1651000" cy="762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6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Pct val="25000"/>
              <a:buFontTx/>
              <a:buNone/>
            </a:pPr>
            <a:r>
              <a:rPr kumimoji="0" lang="zh-TW" altLang="zh-TW" sz="22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個人特質的</a:t>
            </a:r>
          </a:p>
          <a:p>
            <a:pPr algn="ctr" eaLnBrk="1" hangingPunct="1">
              <a:spcBef>
                <a:spcPct val="0"/>
              </a:spcBef>
              <a:buSzPct val="25000"/>
              <a:buFontTx/>
              <a:buNone/>
            </a:pPr>
            <a:r>
              <a:rPr kumimoji="0" lang="zh-TW" altLang="zh-TW" sz="22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澄清與了解</a:t>
            </a:r>
          </a:p>
        </p:txBody>
      </p:sp>
      <p:sp>
        <p:nvSpPr>
          <p:cNvPr id="620" name="Shape 620"/>
          <p:cNvSpPr txBox="1">
            <a:spLocks noChangeArrowheads="1"/>
          </p:cNvSpPr>
          <p:nvPr/>
        </p:nvSpPr>
        <p:spPr bwMode="auto">
          <a:xfrm>
            <a:off x="7345363" y="2989263"/>
            <a:ext cx="1619250" cy="762000"/>
          </a:xfrm>
          <a:prstGeom prst="rect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6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Pct val="25000"/>
              <a:buFontTx/>
              <a:buNone/>
            </a:pPr>
            <a:r>
              <a:rPr kumimoji="0" lang="zh-TW" altLang="zh-TW" sz="22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教育與職業</a:t>
            </a:r>
          </a:p>
          <a:p>
            <a:pPr algn="ctr" eaLnBrk="1" hangingPunct="1">
              <a:spcBef>
                <a:spcPct val="0"/>
              </a:spcBef>
              <a:buSzPct val="25000"/>
              <a:buFontTx/>
              <a:buNone/>
            </a:pPr>
            <a:r>
              <a:rPr kumimoji="0" lang="zh-TW" altLang="zh-TW" sz="22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資料的提供</a:t>
            </a:r>
          </a:p>
        </p:txBody>
      </p:sp>
      <p:sp>
        <p:nvSpPr>
          <p:cNvPr id="621" name="Shape 621"/>
          <p:cNvSpPr txBox="1">
            <a:spLocks noChangeArrowheads="1"/>
          </p:cNvSpPr>
          <p:nvPr/>
        </p:nvSpPr>
        <p:spPr bwMode="auto">
          <a:xfrm>
            <a:off x="295275" y="3397250"/>
            <a:ext cx="1619250" cy="7620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6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Pct val="25000"/>
              <a:buFontTx/>
              <a:buNone/>
            </a:pPr>
            <a:r>
              <a:rPr kumimoji="0" lang="zh-TW" altLang="zh-TW" sz="22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個人與環境關係的協調</a:t>
            </a:r>
          </a:p>
        </p:txBody>
      </p:sp>
      <p:sp>
        <p:nvSpPr>
          <p:cNvPr id="2" name="頁尾版面配置區 1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200">
              <a:solidFill>
                <a:schemeClr val="tx1">
                  <a:tint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7"/>
          <p:cNvSpPr txBox="1">
            <a:spLocks noChangeArrowheads="1"/>
          </p:cNvSpPr>
          <p:nvPr/>
        </p:nvSpPr>
        <p:spPr bwMode="auto">
          <a:xfrm>
            <a:off x="755650" y="1703388"/>
            <a:ext cx="34861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6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kumimoji="0" lang="zh-TW" altLang="en-US" sz="20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興趣（喜不喜歡做）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kumimoji="0" lang="zh-TW" altLang="en-US" sz="2000" b="1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 </a:t>
            </a:r>
            <a:r>
              <a:rPr kumimoji="0" lang="en-US" altLang="zh-TW" sz="2000" b="1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2000" b="1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能不能做</a:t>
            </a:r>
            <a:r>
              <a:rPr kumimoji="0" lang="en-US" altLang="zh-TW" sz="2000" b="1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rgbClr val="37609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kumimoji="0" lang="zh-TW" altLang="en-US" sz="2000" b="1">
                <a:solidFill>
                  <a:srgbClr val="37609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人格特質 </a:t>
            </a:r>
            <a:r>
              <a:rPr kumimoji="0" lang="en-US" altLang="zh-TW" sz="2000" b="1">
                <a:solidFill>
                  <a:srgbClr val="37609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2000" b="1">
                <a:solidFill>
                  <a:srgbClr val="37609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適不適合做）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kumimoji="0" lang="zh-TW" altLang="en-US" sz="20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價值觀 </a:t>
            </a:r>
            <a:r>
              <a:rPr kumimoji="0" lang="en-US" altLang="zh-TW" sz="20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20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願不願意做</a:t>
            </a:r>
            <a:r>
              <a:rPr kumimoji="0" lang="zh-TW" altLang="en-US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zh-TW" sz="20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4" name="文字方塊 11"/>
          <p:cNvSpPr txBox="1">
            <a:spLocks noChangeArrowheads="1"/>
          </p:cNvSpPr>
          <p:nvPr/>
        </p:nvSpPr>
        <p:spPr bwMode="auto">
          <a:xfrm>
            <a:off x="0" y="4316413"/>
            <a:ext cx="15113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6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kumimoji="0"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機緣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kumimoji="0"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家庭因素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kumimoji="0"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社會潮流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kumimoji="0"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家人期望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kumimoji="0"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同儕團體</a:t>
            </a:r>
            <a:r>
              <a:rPr kumimoji="0" lang="en-US" altLang="zh-TW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kumimoji="0"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地緣關係</a:t>
            </a:r>
          </a:p>
          <a:p>
            <a:pPr algn="ctr" eaLnBrk="1" hangingPunct="1">
              <a:spcBef>
                <a:spcPct val="0"/>
              </a:spcBef>
              <a:buFontTx/>
              <a:buChar char="•"/>
            </a:pPr>
            <a:r>
              <a:rPr kumimoji="0"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阻力助力</a:t>
            </a:r>
          </a:p>
        </p:txBody>
      </p:sp>
      <p:sp>
        <p:nvSpPr>
          <p:cNvPr id="15" name="文字方塊 15"/>
          <p:cNvSpPr txBox="1">
            <a:spLocks noChangeArrowheads="1"/>
          </p:cNvSpPr>
          <p:nvPr/>
        </p:nvSpPr>
        <p:spPr bwMode="auto">
          <a:xfrm>
            <a:off x="7167563" y="3751263"/>
            <a:ext cx="19764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6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5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6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kumimoji="0"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科系類別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kumimoji="0"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職業類別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kumimoji="0"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學校類別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kumimoji="0" lang="zh-TW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升學管道</a:t>
            </a:r>
          </a:p>
        </p:txBody>
      </p:sp>
      <p:pic>
        <p:nvPicPr>
          <p:cNvPr id="220172" name="Rectangle 14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152400"/>
            <a:ext cx="35782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019800" y="1289050"/>
            <a:ext cx="2871788" cy="120015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蒐集資料再決定，</a:t>
            </a:r>
            <a:r>
              <a:rPr kumimoji="0" lang="en-US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0" lang="en-US" altLang="zh-TW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kumimoji="0" lang="zh-TW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再收集資料再討論！做好生涯規劃</a:t>
            </a:r>
            <a:endParaRPr kumimoji="0"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73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3785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" grpId="0" animBg="1"/>
      <p:bldP spid="620" grpId="0" animBg="1"/>
      <p:bldP spid="621" grpId="0" animBg="1"/>
      <p:bldP spid="12" grpId="0"/>
      <p:bldP spid="14" grpId="0"/>
      <p:bldP spid="15" grpId="0"/>
      <p:bldP spid="1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zh-TW" sz="4000" dirty="0" smtClean="0">
                <a:solidFill>
                  <a:srgbClr val="FF0000"/>
                </a:solidFill>
              </a:rPr>
              <a:t>108</a:t>
            </a:r>
            <a:r>
              <a:rPr lang="zh-TW" altLang="en-US" sz="4000" dirty="0" smtClean="0">
                <a:solidFill>
                  <a:srgbClr val="FF0000"/>
                </a:solidFill>
              </a:rPr>
              <a:t>新課綱</a:t>
            </a:r>
            <a:r>
              <a:rPr lang="en-US" altLang="zh-TW" sz="4000" dirty="0" smtClean="0">
                <a:solidFill>
                  <a:srgbClr val="FF0000"/>
                </a:solidFill>
              </a:rPr>
              <a:t>-</a:t>
            </a:r>
            <a:r>
              <a:rPr lang="zh-TW" altLang="en-US" sz="4000" dirty="0" smtClean="0">
                <a:solidFill>
                  <a:srgbClr val="FF0000"/>
                </a:solidFill>
              </a:rPr>
              <a:t>高中端的改變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pic>
        <p:nvPicPr>
          <p:cNvPr id="161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854" t="11996" r="8291" b="12241"/>
          <a:stretch>
            <a:fillRect/>
          </a:stretch>
        </p:blipFill>
        <p:spPr>
          <a:xfrm>
            <a:off x="120650" y="1785938"/>
            <a:ext cx="8840788" cy="4286250"/>
          </a:xfrm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  <p:grpSp>
        <p:nvGrpSpPr>
          <p:cNvPr id="222213" name="群組 7"/>
          <p:cNvGrpSpPr>
            <a:grpSpLocks/>
          </p:cNvGrpSpPr>
          <p:nvPr/>
        </p:nvGrpSpPr>
        <p:grpSpPr bwMode="auto">
          <a:xfrm>
            <a:off x="214313" y="1928813"/>
            <a:ext cx="8929687" cy="4494212"/>
            <a:chOff x="214282" y="1928801"/>
            <a:chExt cx="8929718" cy="4494412"/>
          </a:xfrm>
        </p:grpSpPr>
        <p:pic>
          <p:nvPicPr>
            <p:cNvPr id="222214" name="Picture 3" descr="C:\Program Files (x86)\Microsoft Office\MEDIA\CAGCAT10\j0299125.wm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282" y="1928801"/>
              <a:ext cx="1214446" cy="1992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215" name="Picture 4" descr="C:\Program Files (x86)\Microsoft Office\MEDIA\CAGCAT10\j0301252.wm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4286" y="4857760"/>
              <a:ext cx="1829714" cy="1565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04FDE-707B-44E2-B6BB-CA11A7F15976}" type="slidenum">
              <a:rPr lang="en-US" altLang="zh-TW" smtClean="0"/>
              <a:pPr>
                <a:defRPr/>
              </a:pPr>
              <a:t>74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9190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4000" dirty="0" smtClean="0">
                <a:solidFill>
                  <a:srgbClr val="FF0000"/>
                </a:solidFill>
              </a:rPr>
              <a:t>新課綱課程改變之處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223235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普通型高中為例</a:t>
            </a:r>
          </a:p>
        </p:txBody>
      </p:sp>
      <p:sp>
        <p:nvSpPr>
          <p:cNvPr id="223236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16A923-55B6-42E8-AB52-AE036BFCA277}" type="slidenum">
              <a:rPr lang="en-US" altLang="zh-TW" sz="1200">
                <a:solidFill>
                  <a:srgbClr val="0C3226"/>
                </a:solidFill>
              </a:rPr>
              <a:pPr>
                <a:spcBef>
                  <a:spcPct val="0"/>
                </a:spcBef>
                <a:buFontTx/>
                <a:buNone/>
              </a:pPr>
              <a:t>75</a:t>
            </a:fld>
            <a:endParaRPr lang="en-US" altLang="zh-TW" sz="1200">
              <a:solidFill>
                <a:srgbClr val="0C3226"/>
              </a:solidFill>
            </a:endParaRPr>
          </a:p>
        </p:txBody>
      </p:sp>
      <p:grpSp>
        <p:nvGrpSpPr>
          <p:cNvPr id="223237" name="群組 7"/>
          <p:cNvGrpSpPr>
            <a:grpSpLocks/>
          </p:cNvGrpSpPr>
          <p:nvPr/>
        </p:nvGrpSpPr>
        <p:grpSpPr bwMode="auto">
          <a:xfrm>
            <a:off x="71438" y="2143125"/>
            <a:ext cx="8928100" cy="4718050"/>
            <a:chOff x="71406" y="2143116"/>
            <a:chExt cx="8928744" cy="4717635"/>
          </a:xfrm>
        </p:grpSpPr>
        <p:pic>
          <p:nvPicPr>
            <p:cNvPr id="162818" name="Picture 2"/>
            <p:cNvPicPr>
              <a:picLocks noChangeAspect="1" noChangeArrowheads="1"/>
            </p:cNvPicPr>
            <p:nvPr/>
          </p:nvPicPr>
          <p:blipFill>
            <a:blip r:embed="rId4"/>
            <a:srcRect l="7686" t="15625" r="8309" b="15039"/>
            <a:stretch>
              <a:fillRect/>
            </a:stretch>
          </p:blipFill>
          <p:spPr bwMode="auto">
            <a:xfrm>
              <a:off x="71406" y="2143116"/>
              <a:ext cx="8928744" cy="4500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</p:spPr>
        </p:pic>
        <p:pic>
          <p:nvPicPr>
            <p:cNvPr id="223239" name="Picture 3" descr="C:\Users\user\AppData\Local\Microsoft\Windows\INetCache\IE\SBPS1SDB\Assassination_Classroom_-_Koro-sensei_smiling_head.svg[1]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2462" y="5786454"/>
              <a:ext cx="917898" cy="1074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340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4000" dirty="0" smtClean="0">
                <a:solidFill>
                  <a:srgbClr val="FF0000"/>
                </a:solidFill>
              </a:rPr>
              <a:t>新課綱課程改變之處</a:t>
            </a:r>
            <a:endParaRPr lang="zh-TW" altLang="en-US" sz="4000" dirty="0"/>
          </a:p>
        </p:txBody>
      </p:sp>
      <p:sp>
        <p:nvSpPr>
          <p:cNvPr id="224259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技術型高中為例</a:t>
            </a:r>
          </a:p>
          <a:p>
            <a:pPr>
              <a:buFontTx/>
              <a:buNone/>
            </a:pPr>
            <a:endParaRPr lang="zh-TW" altLang="en-US" smtClean="0"/>
          </a:p>
        </p:txBody>
      </p:sp>
      <p:sp>
        <p:nvSpPr>
          <p:cNvPr id="22426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07AC56-2E41-4028-A0A3-64FB8AAE1D73}" type="slidenum">
              <a:rPr lang="en-US" altLang="zh-TW" sz="1200">
                <a:solidFill>
                  <a:srgbClr val="0C3226"/>
                </a:solidFill>
              </a:rPr>
              <a:pPr>
                <a:spcBef>
                  <a:spcPct val="0"/>
                </a:spcBef>
                <a:buFontTx/>
                <a:buNone/>
              </a:pPr>
              <a:t>76</a:t>
            </a:fld>
            <a:endParaRPr lang="en-US" altLang="zh-TW" sz="1200">
              <a:solidFill>
                <a:srgbClr val="0C3226"/>
              </a:solidFill>
            </a:endParaRPr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4"/>
          <a:srcRect l="8785" t="14648" r="5014" b="19922"/>
          <a:stretch>
            <a:fillRect/>
          </a:stretch>
        </p:blipFill>
        <p:spPr bwMode="auto">
          <a:xfrm>
            <a:off x="71438" y="2143125"/>
            <a:ext cx="9001125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  <p:pic>
        <p:nvPicPr>
          <p:cNvPr id="224262" name="Picture 3" descr="C:\Users\user\AppData\Local\Microsoft\Windows\INetCache\IE\SBPS1SDB\Assassination_Classroom_-_Koro-sensei_smiling_head.svg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857875"/>
            <a:ext cx="862013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17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/>
          <a:srcRect l="7137" t="15625" r="6661" b="9179"/>
          <a:stretch>
            <a:fillRect/>
          </a:stretch>
        </p:blipFill>
        <p:spPr bwMode="auto">
          <a:xfrm>
            <a:off x="76011" y="424599"/>
            <a:ext cx="9036050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77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4681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4000" dirty="0" smtClean="0">
                <a:solidFill>
                  <a:srgbClr val="FF0000"/>
                </a:solidFill>
              </a:rPr>
              <a:t>學生學習歷程檔案收集項目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pic>
        <p:nvPicPr>
          <p:cNvPr id="165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742" t="19888" r="4742" b="13819"/>
          <a:stretch>
            <a:fillRect/>
          </a:stretch>
        </p:blipFill>
        <p:spPr>
          <a:xfrm>
            <a:off x="50800" y="2214563"/>
            <a:ext cx="9021763" cy="3714750"/>
          </a:xfrm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04FDE-707B-44E2-B6BB-CA11A7F15976}" type="slidenum">
              <a:rPr lang="en-US" altLang="zh-TW" smtClean="0"/>
              <a:pPr>
                <a:defRPr/>
              </a:pPr>
              <a:t>78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9897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331" name="群組 12"/>
          <p:cNvGrpSpPr>
            <a:grpSpLocks/>
          </p:cNvGrpSpPr>
          <p:nvPr/>
        </p:nvGrpSpPr>
        <p:grpSpPr bwMode="auto">
          <a:xfrm>
            <a:off x="0" y="71438"/>
            <a:ext cx="9148763" cy="6786562"/>
            <a:chOff x="-32" y="71822"/>
            <a:chExt cx="9148860" cy="6786178"/>
          </a:xfrm>
        </p:grpSpPr>
        <p:pic>
          <p:nvPicPr>
            <p:cNvPr id="166914" name="Picture 2"/>
            <p:cNvPicPr>
              <a:picLocks noChangeAspect="1" noChangeArrowheads="1"/>
            </p:cNvPicPr>
            <p:nvPr/>
          </p:nvPicPr>
          <p:blipFill>
            <a:blip r:embed="rId2"/>
            <a:srcRect l="7137" t="16601" r="6661" b="9179"/>
            <a:stretch>
              <a:fillRect/>
            </a:stretch>
          </p:blipFill>
          <p:spPr bwMode="auto">
            <a:xfrm>
              <a:off x="-32" y="71822"/>
              <a:ext cx="9148860" cy="5928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  <a:alpha val="50000"/>
                </a:schemeClr>
              </a:prstShdw>
            </a:effectLst>
          </p:spPr>
        </p:pic>
        <p:pic>
          <p:nvPicPr>
            <p:cNvPr id="227333" name="Picture 5" descr="C:\Users\user\AppData\Local\Microsoft\Windows\INetCache\IE\MO75IR1L\kids-2758831_640[1]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48" y="4071918"/>
              <a:ext cx="2786082" cy="2786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334" name="Picture 11" descr="C:\Users\user\AppData\Local\Microsoft\Windows\INetCache\IE\4FABPJ1C\11[1]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95948"/>
              <a:ext cx="1262052" cy="1262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79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643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33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57484"/>
              </p:ext>
            </p:extLst>
          </p:nvPr>
        </p:nvGraphicFramePr>
        <p:xfrm>
          <a:off x="352425" y="1341438"/>
          <a:ext cx="8396288" cy="5034969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0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44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799">
                <a:tc rowSpan="6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藝才班</a:t>
                      </a:r>
                      <a:endParaRPr kumimoji="0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術科測驗報名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2020/03/02 ~03/06</a:t>
                      </a:r>
                      <a:endParaRPr kumimoji="0" lang="zh-TW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術科測驗</a:t>
                      </a: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美術班</a:t>
                      </a:r>
                      <a:r>
                        <a:rPr kumimoji="0" lang="en-US" altLang="zh-TW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2020/04/11 ~04 /12</a:t>
                      </a:r>
                      <a:endParaRPr kumimoji="0" lang="zh-TW" altLang="zh-CN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8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戲劇班、舞蹈班、音樂班 </a:t>
                      </a:r>
                      <a:r>
                        <a:rPr kumimoji="0" lang="en-US" altLang="zh-TW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2020/04/18 -04 /20</a:t>
                      </a:r>
                      <a:endParaRPr kumimoji="0" lang="zh-TW" altLang="zh-CN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7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分發報名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2020/06/08 ~06/12</a:t>
                      </a:r>
                      <a:endParaRPr kumimoji="0" lang="zh-TW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放    榜</a:t>
                      </a:r>
                      <a:endParaRPr kumimoji="0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2020/07/08</a:t>
                      </a:r>
                      <a:endParaRPr kumimoji="0" lang="zh-TW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7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    到</a:t>
                      </a:r>
                      <a:endParaRPr kumimoji="0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2020/07/09</a:t>
                      </a:r>
                      <a:endParaRPr kumimoji="0" lang="zh-TW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799"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體育班</a:t>
                      </a:r>
                      <a:endParaRPr kumimoji="0" lang="en-US" altLang="zh-TW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術科測驗報名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2020/04/27 ~ 04/29 </a:t>
                      </a:r>
                      <a:endParaRPr kumimoji="0" lang="zh-TW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7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術科測驗</a:t>
                      </a: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2020/05/02</a:t>
                      </a:r>
                      <a:endParaRPr kumimoji="0" lang="zh-TW" altLang="zh-CN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放    榜</a:t>
                      </a: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2020/05/04</a:t>
                      </a:r>
                      <a:endParaRPr kumimoji="0" lang="zh-TW" altLang="zh-CN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7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    到</a:t>
                      </a:r>
                      <a:endParaRPr kumimoji="0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2020/07/10</a:t>
                      </a:r>
                      <a:endParaRPr kumimoji="0" lang="zh-TW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4672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桃連區</a:t>
                      </a:r>
                      <a:endParaRPr kumimoji="0" lang="en-US" altLang="zh-TW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技優甄審</a:t>
                      </a:r>
                      <a:endParaRPr kumimoji="0" lang="en-US" altLang="zh-TW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實用技能學程</a:t>
                      </a: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    名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2020/05/21 ~05/22</a:t>
                      </a:r>
                      <a:endParaRPr kumimoji="0" lang="zh-TW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20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放    榜</a:t>
                      </a:r>
                      <a:endParaRPr kumimoji="0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2020/06/10</a:t>
                      </a:r>
                      <a:endParaRPr kumimoji="0" lang="zh-TW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8767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    到</a:t>
                      </a:r>
                      <a:endParaRPr kumimoji="0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2020/06/11</a:t>
                      </a:r>
                      <a:endParaRPr kumimoji="0" lang="zh-TW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9407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建教</a:t>
                      </a:r>
                      <a:endParaRPr kumimoji="0" lang="en-US" altLang="zh-TW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合作班</a:t>
                      </a:r>
                      <a:endParaRPr kumimoji="0" lang="zh-TW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    名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2020/03/02 ~ </a:t>
                      </a:r>
                      <a:endParaRPr kumimoji="0" lang="zh-TW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21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報到截止日</a:t>
                      </a:r>
                      <a:endParaRPr kumimoji="0" lang="zh-TW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2020/07/10</a:t>
                      </a:r>
                      <a:endParaRPr kumimoji="0" lang="zh-TW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03350" y="188913"/>
            <a:ext cx="6408738" cy="871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年各入學管道辦理時程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  <p:sp>
        <p:nvSpPr>
          <p:cNvPr id="6" name="爆炸 1 5"/>
          <p:cNvSpPr/>
          <p:nvPr/>
        </p:nvSpPr>
        <p:spPr>
          <a:xfrm>
            <a:off x="5436096" y="4941168"/>
            <a:ext cx="999728" cy="440432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rgbClr val="0000FF"/>
                </a:solidFill>
              </a:rPr>
              <a:t>重要</a:t>
            </a:r>
          </a:p>
        </p:txBody>
      </p:sp>
    </p:spTree>
    <p:extLst>
      <p:ext uri="{BB962C8B-B14F-4D97-AF65-F5344CB8AC3E}">
        <p14:creationId xmlns:p14="http://schemas.microsoft.com/office/powerpoint/2010/main" val="27752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接點 6"/>
          <p:cNvCxnSpPr/>
          <p:nvPr/>
        </p:nvCxnSpPr>
        <p:spPr>
          <a:xfrm>
            <a:off x="-34925" y="825500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矩形 84"/>
          <p:cNvSpPr/>
          <p:nvPr/>
        </p:nvSpPr>
        <p:spPr>
          <a:xfrm>
            <a:off x="-23813" y="741363"/>
            <a:ext cx="9167813" cy="1368425"/>
          </a:xfrm>
          <a:prstGeom prst="rect">
            <a:avLst/>
          </a:prstGeom>
          <a:solidFill>
            <a:srgbClr val="000066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6" name="內容版面配置區 2"/>
          <p:cNvSpPr>
            <a:spLocks noGrp="1"/>
          </p:cNvSpPr>
          <p:nvPr>
            <p:ph idx="1"/>
          </p:nvPr>
        </p:nvSpPr>
        <p:spPr>
          <a:xfrm>
            <a:off x="323850" y="1095375"/>
            <a:ext cx="8351838" cy="809625"/>
          </a:xfrm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110000"/>
              </a:lnSpc>
              <a:spcBef>
                <a:spcPts val="600"/>
              </a:spcBef>
              <a:buFont typeface="Arial" charset="0"/>
              <a:buNone/>
              <a:defRPr/>
            </a:pPr>
            <a:r>
              <a:rPr lang="zh-TW" altLang="en-US" sz="3600" b="1" dirty="0" smtClean="0">
                <a:solidFill>
                  <a:srgbClr val="FFFF99"/>
                </a:solidFill>
                <a:latin typeface="Adobe 繁黑體 Std B" pitchFamily="34" charset="-120"/>
                <a:ea typeface="Adobe 繁黑體 Std B" pitchFamily="34" charset="-120"/>
              </a:rPr>
              <a:t>結語</a:t>
            </a:r>
            <a:endParaRPr lang="zh-TW" altLang="en-US" sz="36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</p:txBody>
      </p:sp>
      <p:cxnSp>
        <p:nvCxnSpPr>
          <p:cNvPr id="87" name="直線接點 86"/>
          <p:cNvCxnSpPr/>
          <p:nvPr/>
        </p:nvCxnSpPr>
        <p:spPr>
          <a:xfrm>
            <a:off x="-23813" y="1041400"/>
            <a:ext cx="91551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/>
          <p:cNvCxnSpPr/>
          <p:nvPr/>
        </p:nvCxnSpPr>
        <p:spPr>
          <a:xfrm>
            <a:off x="-36513" y="1833563"/>
            <a:ext cx="91678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2" y="2016224"/>
            <a:ext cx="9150052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8363" name="Content Placeholder 5"/>
          <p:cNvSpPr txBox="1">
            <a:spLocks/>
          </p:cNvSpPr>
          <p:nvPr/>
        </p:nvSpPr>
        <p:spPr bwMode="auto">
          <a:xfrm>
            <a:off x="4139952" y="2181055"/>
            <a:ext cx="4752528" cy="434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適性心法</a:t>
            </a:r>
            <a:endParaRPr lang="en-US" altLang="zh-TW" sz="3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0850" indent="-450850" eaLnBrk="1" hangingPunct="1">
              <a:buFont typeface="Arial" panose="020B0604020202020204" pitchFamily="34" charset="0"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＊生涯路很漫長，現在只是起點</a:t>
            </a:r>
            <a:endParaRPr lang="en-US" altLang="zh-TW" sz="3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0850" indent="-450850" eaLnBrk="1" hangingPunct="1"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＊探索的階段需要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「開放」與「信心」</a:t>
            </a:r>
            <a:endParaRPr lang="en-US" altLang="zh-TW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0850" indent="-450850" eaLnBrk="1" hangingPunct="1"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＊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看清現實</a:t>
            </a:r>
            <a:r>
              <a:rPr lang="zh-TW" altLang="en-US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很重要，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聆聽心聲</a:t>
            </a:r>
            <a:r>
              <a:rPr lang="zh-TW" altLang="en-US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也重要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-36514" y="-15875"/>
            <a:ext cx="9180514" cy="928590"/>
            <a:chOff x="-36514" y="-15875"/>
            <a:chExt cx="9180514" cy="725487"/>
          </a:xfrm>
        </p:grpSpPr>
        <p:sp>
          <p:nvSpPr>
            <p:cNvPr id="13" name="矩形 35"/>
            <p:cNvSpPr>
              <a:spLocks noChangeArrowheads="1"/>
            </p:cNvSpPr>
            <p:nvPr/>
          </p:nvSpPr>
          <p:spPr bwMode="auto">
            <a:xfrm>
              <a:off x="-36513" y="-1"/>
              <a:ext cx="9180513" cy="70961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320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endParaRPr>
            </a:p>
          </p:txBody>
        </p:sp>
        <p:pic>
          <p:nvPicPr>
            <p:cNvPr id="14" name="Picture 2" descr="D:\學輔科資料\簡報圖案\1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-15875"/>
              <a:ext cx="1960562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矩形 14"/>
            <p:cNvSpPr/>
            <p:nvPr/>
          </p:nvSpPr>
          <p:spPr>
            <a:xfrm>
              <a:off x="-36514" y="44624"/>
              <a:ext cx="91805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zh-TW" altLang="en-US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結    語</a:t>
              </a:r>
              <a:endParaRPr lang="zh-TW" alt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04FDE-707B-44E2-B6BB-CA11A7F15976}" type="slidenum">
              <a:rPr lang="en-US" altLang="zh-TW" smtClean="0"/>
              <a:pPr>
                <a:defRPr/>
              </a:pPr>
              <a:t>80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9750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線單箭頭接點 12"/>
          <p:cNvCxnSpPr/>
          <p:nvPr/>
        </p:nvCxnSpPr>
        <p:spPr>
          <a:xfrm>
            <a:off x="1876425" y="2563813"/>
            <a:ext cx="795338" cy="8255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/>
          <p:nvPr/>
        </p:nvCxnSpPr>
        <p:spPr>
          <a:xfrm flipV="1">
            <a:off x="1806575" y="4044950"/>
            <a:ext cx="836613" cy="13017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 flipV="1">
            <a:off x="1800225" y="4845050"/>
            <a:ext cx="804863" cy="74295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雲朵形圖說文字 5"/>
          <p:cNvSpPr/>
          <p:nvPr/>
        </p:nvSpPr>
        <p:spPr>
          <a:xfrm>
            <a:off x="2865438" y="765175"/>
            <a:ext cx="1944687" cy="1535113"/>
          </a:xfrm>
          <a:prstGeom prst="cloudCallout">
            <a:avLst>
              <a:gd name="adj1" fmla="val -24376"/>
              <a:gd name="adj2" fmla="val 7830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我是誰？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我是什麼樣的人？</a:t>
            </a:r>
          </a:p>
        </p:txBody>
      </p:sp>
      <p:sp>
        <p:nvSpPr>
          <p:cNvPr id="9" name="橢圓 8"/>
          <p:cNvSpPr/>
          <p:nvPr/>
        </p:nvSpPr>
        <p:spPr>
          <a:xfrm>
            <a:off x="361950" y="1581150"/>
            <a:ext cx="1714500" cy="14398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家人</a:t>
            </a:r>
          </a:p>
        </p:txBody>
      </p:sp>
      <p:sp>
        <p:nvSpPr>
          <p:cNvPr id="14" name="橢圓 13"/>
          <p:cNvSpPr/>
          <p:nvPr/>
        </p:nvSpPr>
        <p:spPr>
          <a:xfrm>
            <a:off x="263525" y="3389313"/>
            <a:ext cx="1716088" cy="144145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</a:p>
        </p:txBody>
      </p:sp>
      <p:sp>
        <p:nvSpPr>
          <p:cNvPr id="15" name="橢圓 14"/>
          <p:cNvSpPr/>
          <p:nvPr/>
        </p:nvSpPr>
        <p:spPr>
          <a:xfrm>
            <a:off x="468313" y="5208588"/>
            <a:ext cx="1714500" cy="14398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朋友</a:t>
            </a:r>
          </a:p>
        </p:txBody>
      </p:sp>
      <p:grpSp>
        <p:nvGrpSpPr>
          <p:cNvPr id="229385" name="群組 10"/>
          <p:cNvGrpSpPr>
            <a:grpSpLocks/>
          </p:cNvGrpSpPr>
          <p:nvPr/>
        </p:nvGrpSpPr>
        <p:grpSpPr bwMode="auto">
          <a:xfrm>
            <a:off x="2573338" y="2514600"/>
            <a:ext cx="2195512" cy="3514725"/>
            <a:chOff x="3035246" y="1347614"/>
            <a:chExt cx="2195736" cy="2635787"/>
          </a:xfrm>
        </p:grpSpPr>
        <p:grpSp>
          <p:nvGrpSpPr>
            <p:cNvPr id="229394" name="群組 6"/>
            <p:cNvGrpSpPr>
              <a:grpSpLocks/>
            </p:cNvGrpSpPr>
            <p:nvPr/>
          </p:nvGrpSpPr>
          <p:grpSpPr bwMode="auto">
            <a:xfrm>
              <a:off x="3035246" y="1347614"/>
              <a:ext cx="2195736" cy="2195736"/>
              <a:chOff x="2992404" y="1347614"/>
              <a:chExt cx="2195736" cy="2195736"/>
            </a:xfrm>
          </p:grpSpPr>
          <p:grpSp>
            <p:nvGrpSpPr>
              <p:cNvPr id="229396" name="群組 2"/>
              <p:cNvGrpSpPr>
                <a:grpSpLocks/>
              </p:cNvGrpSpPr>
              <p:nvPr/>
            </p:nvGrpSpPr>
            <p:grpSpPr bwMode="auto">
              <a:xfrm>
                <a:off x="2992404" y="1347614"/>
                <a:ext cx="2195736" cy="2195736"/>
                <a:chOff x="2987824" y="1275606"/>
                <a:chExt cx="2195736" cy="2195736"/>
              </a:xfrm>
            </p:grpSpPr>
            <p:pic>
              <p:nvPicPr>
                <p:cNvPr id="229398" name="Picture 2" descr="ãåè²» è²¼åãçåçæå°çµæ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87824" y="1275606"/>
                  <a:ext cx="2195736" cy="21957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" name="矩形 1"/>
                <p:cNvSpPr/>
                <p:nvPr/>
              </p:nvSpPr>
              <p:spPr>
                <a:xfrm>
                  <a:off x="3635590" y="3041131"/>
                  <a:ext cx="1027217" cy="359534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TW" alt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29397" name="文字方塊 4"/>
              <p:cNvSpPr txBox="1">
                <a:spLocks noChangeArrowheads="1"/>
              </p:cNvSpPr>
              <p:nvPr/>
            </p:nvSpPr>
            <p:spPr bwMode="auto">
              <a:xfrm>
                <a:off x="3693211" y="3137668"/>
                <a:ext cx="1081658" cy="300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2000" b="1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青少年</a:t>
                </a:r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3281333" y="3507197"/>
              <a:ext cx="1800409" cy="47620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TW" altLang="en-US" sz="20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自我認同階段</a:t>
              </a:r>
            </a:p>
          </p:txBody>
        </p:sp>
      </p:grpSp>
      <p:sp>
        <p:nvSpPr>
          <p:cNvPr id="22" name="五邊形 21"/>
          <p:cNvSpPr/>
          <p:nvPr/>
        </p:nvSpPr>
        <p:spPr>
          <a:xfrm>
            <a:off x="5003800" y="1703388"/>
            <a:ext cx="3810000" cy="1758950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lnSpc>
                <a:spcPct val="130000"/>
              </a:lnSpc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知道與相信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自己的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天賦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有熱情、不怕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困難的人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較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有勇氣</a:t>
            </a: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</a:t>
            </a:r>
            <a:endParaRPr lang="en-US" altLang="zh-TW" sz="20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zh-TW" altLang="en-US" sz="2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喜愛又擅長的</a:t>
            </a:r>
          </a:p>
        </p:txBody>
      </p:sp>
      <p:sp>
        <p:nvSpPr>
          <p:cNvPr id="28" name="五邊形 27"/>
          <p:cNvSpPr/>
          <p:nvPr/>
        </p:nvSpPr>
        <p:spPr>
          <a:xfrm>
            <a:off x="5003800" y="4022725"/>
            <a:ext cx="3925888" cy="1611313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lnSpc>
                <a:spcPct val="130000"/>
              </a:lnSpc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不太知道自己到底會什麼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感到惶恐、害怕失敗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依他人、社會大眾的觀點去選擇或乾脆不選擇</a:t>
            </a:r>
          </a:p>
        </p:txBody>
      </p:sp>
      <p:pic>
        <p:nvPicPr>
          <p:cNvPr id="1028" name="Picture 4" descr="ãå¡ä» è²¼åã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5" y="5248275"/>
            <a:ext cx="133191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ãå¡ä» è²¼åããçåçæå°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5" y="476250"/>
            <a:ext cx="135255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3532188" y="6446838"/>
            <a:ext cx="1471612" cy="412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-36514" y="-15875"/>
            <a:ext cx="9180514" cy="725487"/>
            <a:chOff x="-36514" y="-15875"/>
            <a:chExt cx="9180514" cy="725487"/>
          </a:xfrm>
        </p:grpSpPr>
        <p:sp>
          <p:nvSpPr>
            <p:cNvPr id="26" name="矩形 35"/>
            <p:cNvSpPr>
              <a:spLocks noChangeArrowheads="1"/>
            </p:cNvSpPr>
            <p:nvPr/>
          </p:nvSpPr>
          <p:spPr bwMode="auto">
            <a:xfrm>
              <a:off x="-36513" y="-1"/>
              <a:ext cx="9180513" cy="70961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320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endParaRPr>
            </a:p>
          </p:txBody>
        </p:sp>
        <p:pic>
          <p:nvPicPr>
            <p:cNvPr id="27" name="Picture 2" descr="D:\學輔科資料\簡報圖案\1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-15875"/>
              <a:ext cx="1960562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矩形 28"/>
            <p:cNvSpPr/>
            <p:nvPr/>
          </p:nvSpPr>
          <p:spPr>
            <a:xfrm>
              <a:off x="-36514" y="44624"/>
              <a:ext cx="91805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zh-TW" altLang="en-US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結    語</a:t>
              </a:r>
              <a:endParaRPr lang="zh-TW" alt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7EAEE13-9262-4E2B-B4BC-1102DBE9FABD}" type="slidenum">
              <a:rPr lang="zh-TW" altLang="zh-TW" smtClean="0"/>
              <a:pPr>
                <a:defRPr/>
              </a:pPr>
              <a:t>81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302731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57213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zh-TW" altLang="en-US" dirty="0">
                <a:latin typeface="+mn-ea"/>
                <a:ea typeface="+mn-ea"/>
              </a:rPr>
              <a:t>生涯願景─</a:t>
            </a:r>
            <a:r>
              <a:rPr kumimoji="1" lang="zh-TW" altLang="en-US" dirty="0">
                <a:solidFill>
                  <a:srgbClr val="FF0000"/>
                </a:solidFill>
                <a:latin typeface="+mn-ea"/>
                <a:ea typeface="+mn-ea"/>
              </a:rPr>
              <a:t>能要</a:t>
            </a:r>
            <a:r>
              <a:rPr kumimoji="1" lang="en-US" altLang="zh-TW" dirty="0">
                <a:solidFill>
                  <a:srgbClr val="FF0000"/>
                </a:solidFill>
                <a:latin typeface="+mn-ea"/>
                <a:ea typeface="+mn-ea"/>
              </a:rPr>
              <a:t>+</a:t>
            </a:r>
            <a:r>
              <a:rPr kumimoji="1" lang="zh-TW" altLang="en-US" dirty="0">
                <a:solidFill>
                  <a:srgbClr val="FF0000"/>
                </a:solidFill>
                <a:latin typeface="+mn-ea"/>
                <a:ea typeface="+mn-ea"/>
              </a:rPr>
              <a:t>想要</a:t>
            </a:r>
            <a:r>
              <a:rPr kumimoji="1" lang="zh-TW" altLang="en-US" dirty="0">
                <a:latin typeface="+mn-ea"/>
                <a:ea typeface="+mn-ea"/>
              </a:rPr>
              <a:t>的組合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-36514" y="-15875"/>
            <a:ext cx="9180514" cy="725487"/>
            <a:chOff x="-36514" y="-15875"/>
            <a:chExt cx="9180514" cy="725487"/>
          </a:xfrm>
        </p:grpSpPr>
        <p:sp>
          <p:nvSpPr>
            <p:cNvPr id="231427" name="矩形 35"/>
            <p:cNvSpPr>
              <a:spLocks noChangeArrowheads="1"/>
            </p:cNvSpPr>
            <p:nvPr/>
          </p:nvSpPr>
          <p:spPr bwMode="auto">
            <a:xfrm>
              <a:off x="-36513" y="-1"/>
              <a:ext cx="9180513" cy="70961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320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endParaRPr>
            </a:p>
          </p:txBody>
        </p:sp>
        <p:pic>
          <p:nvPicPr>
            <p:cNvPr id="231428" name="Picture 2" descr="D:\學輔科資料\簡報圖案\1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-15875"/>
              <a:ext cx="1960562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矩形 37"/>
            <p:cNvSpPr/>
            <p:nvPr/>
          </p:nvSpPr>
          <p:spPr>
            <a:xfrm>
              <a:off x="-36514" y="44624"/>
              <a:ext cx="91805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zh-TW" altLang="en-US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結    語</a:t>
              </a:r>
              <a:endParaRPr lang="zh-TW" alt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5" name="文字方塊 34">
            <a:extLst/>
          </p:cNvPr>
          <p:cNvSpPr txBox="1"/>
          <p:nvPr/>
        </p:nvSpPr>
        <p:spPr bwMode="auto">
          <a:xfrm>
            <a:off x="682625" y="2327275"/>
            <a:ext cx="2540000" cy="8302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 dirty="0">
                <a:ln w="1905">
                  <a:noFill/>
                </a:ln>
                <a:solidFill>
                  <a:srgbClr val="F79646">
                    <a:lumMod val="50000"/>
                  </a:srgbClr>
                </a:solidFill>
                <a:latin typeface="華康中圓體(P)" pitchFamily="34" charset="-120"/>
                <a:ea typeface="華康中圓體(P)" pitchFamily="34" charset="-120"/>
              </a:rPr>
              <a:t>定向</a:t>
            </a:r>
            <a:r>
              <a:rPr lang="zh-TW" altLang="en-US" sz="2400" b="1" dirty="0">
                <a:ln w="1905">
                  <a:noFill/>
                </a:ln>
                <a:solidFill>
                  <a:srgbClr val="F79646">
                    <a:lumMod val="50000"/>
                  </a:srgbClr>
                </a:solidFill>
                <a:latin typeface="新細明體"/>
              </a:rPr>
              <a:t>－</a:t>
            </a:r>
            <a:r>
              <a:rPr lang="zh-TW" altLang="en-US" sz="2400" b="1" dirty="0">
                <a:ln w="1905">
                  <a:noFill/>
                </a:ln>
                <a:solidFill>
                  <a:srgbClr val="F79646">
                    <a:lumMod val="50000"/>
                  </a:srgbClr>
                </a:solidFill>
                <a:latin typeface="華康中圓體(P)" pitchFamily="34" charset="-120"/>
                <a:ea typeface="華康中圓體(P)" pitchFamily="34" charset="-120"/>
              </a:rPr>
              <a:t>才幹</a:t>
            </a:r>
            <a:endParaRPr lang="en-US" altLang="zh-TW" sz="2400" b="1" dirty="0">
              <a:ln w="1905">
                <a:noFill/>
              </a:ln>
              <a:solidFill>
                <a:srgbClr val="F79646">
                  <a:lumMod val="50000"/>
                </a:srgbClr>
              </a:solidFill>
              <a:latin typeface="華康中圓體(P)" pitchFamily="34" charset="-120"/>
              <a:ea typeface="華康中圓體(P)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 dirty="0">
                <a:solidFill>
                  <a:srgbClr val="7030A0"/>
                </a:solidFill>
                <a:latin typeface="華康中圓體(P)" pitchFamily="34" charset="-120"/>
                <a:ea typeface="華康中圓體(P)" pitchFamily="34" charset="-120"/>
              </a:rPr>
              <a:t>性向</a:t>
            </a:r>
            <a:r>
              <a:rPr lang="en-US" altLang="zh-TW" sz="2400" b="1" dirty="0">
                <a:solidFill>
                  <a:srgbClr val="7030A0"/>
                </a:solidFill>
                <a:latin typeface="華康中圓體(P)" pitchFamily="34" charset="-120"/>
                <a:ea typeface="華康中圓體(P)" pitchFamily="34" charset="-120"/>
              </a:rPr>
              <a:t>+</a:t>
            </a:r>
            <a:r>
              <a:rPr lang="zh-TW" altLang="en-US" sz="2400" b="1" dirty="0">
                <a:solidFill>
                  <a:srgbClr val="7030A0"/>
                </a:solidFill>
                <a:latin typeface="華康中圓體(P)" pitchFamily="34" charset="-120"/>
                <a:ea typeface="華康中圓體(P)" pitchFamily="34" charset="-120"/>
              </a:rPr>
              <a:t>學業</a:t>
            </a:r>
          </a:p>
        </p:txBody>
      </p:sp>
      <p:sp>
        <p:nvSpPr>
          <p:cNvPr id="48" name="AutoShape 397">
            <a:extLst/>
          </p:cNvPr>
          <p:cNvSpPr>
            <a:spLocks noChangeArrowheads="1"/>
          </p:cNvSpPr>
          <p:nvPr/>
        </p:nvSpPr>
        <p:spPr bwMode="auto">
          <a:xfrm>
            <a:off x="3563938" y="2901950"/>
            <a:ext cx="1655762" cy="1800225"/>
          </a:xfrm>
          <a:custGeom>
            <a:avLst/>
            <a:gdLst>
              <a:gd name="G0" fmla="+- 6480 0 0"/>
              <a:gd name="G1" fmla="+- 8640 0 0"/>
              <a:gd name="G2" fmla="+- 4320 0 0"/>
              <a:gd name="G3" fmla="+- 21600 0 6480"/>
              <a:gd name="G4" fmla="+- 21600 0 8640"/>
              <a:gd name="G5" fmla="+- 21600 0 4320"/>
              <a:gd name="G6" fmla="+- 6480 0 10800"/>
              <a:gd name="G7" fmla="+- 8640 0 10800"/>
              <a:gd name="G8" fmla="*/ G7 4320 G6"/>
              <a:gd name="G9" fmla="+- 21600 0 G8"/>
              <a:gd name="T0" fmla="*/ G8 w 21600"/>
              <a:gd name="T1" fmla="*/ G1 h 21600"/>
              <a:gd name="T2" fmla="*/ G9 w 21600"/>
              <a:gd name="T3" fmla="*/ G4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zh-TW" alt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9" name="文字方塊 48">
            <a:extLst/>
          </p:cNvPr>
          <p:cNvSpPr txBox="1"/>
          <p:nvPr/>
        </p:nvSpPr>
        <p:spPr bwMode="auto">
          <a:xfrm>
            <a:off x="5167313" y="4708525"/>
            <a:ext cx="3316287" cy="1201738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 dirty="0">
                <a:ln w="1905">
                  <a:noFill/>
                </a:ln>
                <a:solidFill>
                  <a:srgbClr val="F79646">
                    <a:lumMod val="50000"/>
                  </a:srgbClr>
                </a:solidFill>
                <a:latin typeface="華康中圓體(P)" pitchFamily="34" charset="-120"/>
                <a:ea typeface="華康中圓體(P)" pitchFamily="34" charset="-120"/>
              </a:rPr>
              <a:t>定調</a:t>
            </a:r>
            <a:r>
              <a:rPr lang="zh-TW" altLang="en-US" sz="2400" b="1" dirty="0">
                <a:ln w="1905">
                  <a:noFill/>
                </a:ln>
                <a:solidFill>
                  <a:srgbClr val="F79646">
                    <a:lumMod val="50000"/>
                  </a:srgbClr>
                </a:solidFill>
                <a:latin typeface="新細明體"/>
              </a:rPr>
              <a:t>－</a:t>
            </a:r>
            <a:r>
              <a:rPr lang="zh-TW" altLang="en-US" sz="2400" b="1" dirty="0">
                <a:ln w="1905">
                  <a:noFill/>
                </a:ln>
                <a:solidFill>
                  <a:srgbClr val="F79646">
                    <a:lumMod val="50000"/>
                  </a:srgbClr>
                </a:solidFill>
                <a:latin typeface="華康中圓體(P)" pitchFamily="34" charset="-120"/>
                <a:ea typeface="華康中圓體(P)" pitchFamily="34" charset="-120"/>
              </a:rPr>
              <a:t>籌劃策略</a:t>
            </a:r>
            <a:endParaRPr lang="en-US" altLang="zh-TW" sz="2400" b="1" dirty="0">
              <a:ln w="1905">
                <a:noFill/>
              </a:ln>
              <a:solidFill>
                <a:srgbClr val="F79646">
                  <a:lumMod val="50000"/>
                </a:srgbClr>
              </a:solidFill>
              <a:latin typeface="華康中圓體(P)" pitchFamily="34" charset="-120"/>
              <a:ea typeface="華康中圓體(P)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 dirty="0">
                <a:ln w="1905">
                  <a:noFill/>
                </a:ln>
                <a:solidFill>
                  <a:srgbClr val="7030A0"/>
                </a:solidFill>
                <a:latin typeface="華康中圓體(P)" pitchFamily="34" charset="-120"/>
                <a:ea typeface="華康中圓體(P)" pitchFamily="34" charset="-120"/>
              </a:rPr>
              <a:t>生涯開展風格</a:t>
            </a:r>
            <a:endParaRPr lang="en-US" altLang="zh-TW" sz="2400" b="1" dirty="0">
              <a:ln w="1905">
                <a:noFill/>
              </a:ln>
              <a:solidFill>
                <a:srgbClr val="7030A0"/>
              </a:solidFill>
              <a:latin typeface="華康中圓體(P)" pitchFamily="34" charset="-120"/>
              <a:ea typeface="華康中圓體(P)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 dirty="0">
                <a:ln w="1905">
                  <a:noFill/>
                </a:ln>
                <a:solidFill>
                  <a:srgbClr val="7030A0"/>
                </a:solidFill>
                <a:latin typeface="華康中圓體(P)" pitchFamily="34" charset="-120"/>
                <a:ea typeface="華康中圓體(P)" pitchFamily="34" charset="-120"/>
              </a:rPr>
              <a:t>生涯開展力</a:t>
            </a:r>
            <a:endParaRPr lang="en-US" altLang="zh-TW" sz="2400" b="1" dirty="0">
              <a:ln w="1905">
                <a:noFill/>
              </a:ln>
              <a:solidFill>
                <a:srgbClr val="7030A0"/>
              </a:solidFill>
              <a:latin typeface="華康中圓體(P)" pitchFamily="34" charset="-120"/>
              <a:ea typeface="華康中圓體(P)" pitchFamily="34" charset="-120"/>
            </a:endParaRPr>
          </a:p>
        </p:txBody>
      </p:sp>
      <p:sp>
        <p:nvSpPr>
          <p:cNvPr id="50" name="文字方塊 49">
            <a:extLst/>
          </p:cNvPr>
          <p:cNvSpPr txBox="1"/>
          <p:nvPr/>
        </p:nvSpPr>
        <p:spPr bwMode="auto">
          <a:xfrm>
            <a:off x="5364163" y="2327275"/>
            <a:ext cx="2805112" cy="8302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 dirty="0">
                <a:ln w="1905">
                  <a:noFill/>
                </a:ln>
                <a:solidFill>
                  <a:srgbClr val="F79646">
                    <a:lumMod val="50000"/>
                  </a:srgbClr>
                </a:solidFill>
                <a:latin typeface="華康中圓體(P)" pitchFamily="34" charset="-120"/>
                <a:ea typeface="華康中圓體(P)" pitchFamily="34" charset="-120"/>
              </a:rPr>
              <a:t>定向</a:t>
            </a:r>
            <a:r>
              <a:rPr lang="zh-TW" altLang="en-US" sz="2400" b="1" dirty="0">
                <a:ln w="1905">
                  <a:noFill/>
                </a:ln>
                <a:solidFill>
                  <a:srgbClr val="F79646">
                    <a:lumMod val="50000"/>
                  </a:srgbClr>
                </a:solidFill>
                <a:latin typeface="新細明體"/>
              </a:rPr>
              <a:t>－</a:t>
            </a:r>
            <a:r>
              <a:rPr lang="zh-TW" altLang="en-US" sz="2400" b="1" dirty="0">
                <a:ln w="1905">
                  <a:noFill/>
                </a:ln>
                <a:solidFill>
                  <a:srgbClr val="F79646">
                    <a:lumMod val="50000"/>
                  </a:srgbClr>
                </a:solidFill>
                <a:latin typeface="華康中圓體(P)" pitchFamily="34" charset="-120"/>
                <a:ea typeface="華康中圓體(P)" pitchFamily="34" charset="-120"/>
              </a:rPr>
              <a:t>熱情</a:t>
            </a:r>
            <a:endParaRPr lang="en-US" altLang="zh-TW" sz="2400" b="1" dirty="0">
              <a:ln w="1905">
                <a:noFill/>
              </a:ln>
              <a:solidFill>
                <a:srgbClr val="F79646">
                  <a:lumMod val="50000"/>
                </a:srgbClr>
              </a:solidFill>
              <a:latin typeface="華康中圓體(P)" pitchFamily="34" charset="-120"/>
              <a:ea typeface="華康中圓體(P)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 dirty="0">
                <a:solidFill>
                  <a:srgbClr val="7030A0"/>
                </a:solidFill>
                <a:latin typeface="華康中圓體(P)" pitchFamily="34" charset="-120"/>
                <a:ea typeface="華康中圓體(P)" pitchFamily="34" charset="-120"/>
              </a:rPr>
              <a:t>興趣</a:t>
            </a:r>
            <a:r>
              <a:rPr lang="en-US" altLang="zh-TW" sz="2400" b="1" dirty="0">
                <a:solidFill>
                  <a:srgbClr val="7030A0"/>
                </a:solidFill>
                <a:latin typeface="華康中圓體(P)" pitchFamily="34" charset="-120"/>
                <a:ea typeface="華康中圓體(P)" pitchFamily="34" charset="-120"/>
              </a:rPr>
              <a:t>+</a:t>
            </a:r>
            <a:r>
              <a:rPr lang="zh-TW" altLang="en-US" sz="2400" b="1" dirty="0">
                <a:solidFill>
                  <a:srgbClr val="7030A0"/>
                </a:solidFill>
                <a:latin typeface="華康中圓體(P)" pitchFamily="34" charset="-120"/>
                <a:ea typeface="華康中圓體(P)" pitchFamily="34" charset="-120"/>
              </a:rPr>
              <a:t>價值</a:t>
            </a:r>
            <a:r>
              <a:rPr lang="en-US" altLang="zh-TW" sz="2400" b="1" dirty="0">
                <a:solidFill>
                  <a:srgbClr val="7030A0"/>
                </a:solidFill>
                <a:latin typeface="華康中圓體(P)" pitchFamily="34" charset="-120"/>
                <a:ea typeface="華康中圓體(P)" pitchFamily="34" charset="-120"/>
              </a:rPr>
              <a:t>+</a:t>
            </a:r>
            <a:r>
              <a:rPr lang="zh-TW" altLang="en-US" sz="2400" b="1" dirty="0">
                <a:solidFill>
                  <a:srgbClr val="7030A0"/>
                </a:solidFill>
                <a:latin typeface="華康中圓體(P)" pitchFamily="34" charset="-120"/>
                <a:ea typeface="華康中圓體(P)" pitchFamily="34" charset="-120"/>
              </a:rPr>
              <a:t>人格</a:t>
            </a:r>
          </a:p>
        </p:txBody>
      </p:sp>
      <p:sp>
        <p:nvSpPr>
          <p:cNvPr id="51" name="文字方塊 50">
            <a:extLst/>
          </p:cNvPr>
          <p:cNvSpPr txBox="1"/>
          <p:nvPr/>
        </p:nvSpPr>
        <p:spPr bwMode="auto">
          <a:xfrm>
            <a:off x="827088" y="4775200"/>
            <a:ext cx="2328862" cy="830263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 dirty="0">
                <a:ln w="1905">
                  <a:noFill/>
                </a:ln>
                <a:solidFill>
                  <a:srgbClr val="F79646">
                    <a:lumMod val="50000"/>
                  </a:srgbClr>
                </a:solidFill>
                <a:latin typeface="華康中圓體(P)" pitchFamily="34" charset="-120"/>
                <a:ea typeface="華康中圓體(P)" pitchFamily="34" charset="-120"/>
              </a:rPr>
              <a:t>定位</a:t>
            </a:r>
            <a:endParaRPr lang="en-US" altLang="zh-TW" sz="2400" b="1" dirty="0">
              <a:ln w="1905">
                <a:noFill/>
              </a:ln>
              <a:solidFill>
                <a:srgbClr val="F79646">
                  <a:lumMod val="50000"/>
                </a:srgbClr>
              </a:solidFill>
              <a:latin typeface="華康中圓體(P)" pitchFamily="34" charset="-120"/>
              <a:ea typeface="華康中圓體(P)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 dirty="0">
                <a:solidFill>
                  <a:srgbClr val="7030A0"/>
                </a:solidFill>
                <a:latin typeface="華康中圓體(P)" pitchFamily="34" charset="-120"/>
                <a:ea typeface="華康中圓體(P)" pitchFamily="34" charset="-120"/>
              </a:rPr>
              <a:t>生涯抉擇狀態</a:t>
            </a:r>
          </a:p>
        </p:txBody>
      </p:sp>
      <p:sp>
        <p:nvSpPr>
          <p:cNvPr id="52" name="文字方塊 10">
            <a:extLst/>
          </p:cNvPr>
          <p:cNvSpPr txBox="1">
            <a:spLocks noChangeArrowheads="1"/>
          </p:cNvSpPr>
          <p:nvPr/>
        </p:nvSpPr>
        <p:spPr bwMode="auto">
          <a:xfrm>
            <a:off x="5094288" y="1804988"/>
            <a:ext cx="3419475" cy="579437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342900" indent="-342900" eaLnBrk="1" hangingPunct="1">
              <a:defRPr/>
            </a:pP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想要：想往哪去</a:t>
            </a:r>
          </a:p>
        </p:txBody>
      </p:sp>
      <p:sp>
        <p:nvSpPr>
          <p:cNvPr id="53" name="文字方塊 13">
            <a:extLst/>
          </p:cNvPr>
          <p:cNvSpPr txBox="1">
            <a:spLocks noChangeArrowheads="1"/>
          </p:cNvSpPr>
          <p:nvPr/>
        </p:nvSpPr>
        <p:spPr bwMode="auto">
          <a:xfrm>
            <a:off x="5430838" y="4146550"/>
            <a:ext cx="2820987" cy="593725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marL="342900" indent="-342900" eaLnBrk="1" hangingPunct="1">
              <a:defRPr/>
            </a:pP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將如何去那裡</a:t>
            </a:r>
          </a:p>
        </p:txBody>
      </p:sp>
      <p:sp>
        <p:nvSpPr>
          <p:cNvPr id="54" name="文字方塊 1">
            <a:extLst/>
          </p:cNvPr>
          <p:cNvSpPr txBox="1">
            <a:spLocks noChangeArrowheads="1"/>
          </p:cNvSpPr>
          <p:nvPr/>
        </p:nvSpPr>
        <p:spPr bwMode="auto">
          <a:xfrm>
            <a:off x="981075" y="4219575"/>
            <a:ext cx="2241550" cy="579438"/>
          </a:xfrm>
          <a:prstGeom prst="rect">
            <a:avLst/>
          </a:prstGeom>
          <a:noFill/>
          <a:ln>
            <a:noFill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現在在哪裡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04FDE-707B-44E2-B6BB-CA11A7F15976}" type="slidenum">
              <a:rPr lang="en-US" altLang="zh-TW" smtClean="0"/>
              <a:pPr>
                <a:defRPr/>
              </a:pPr>
              <a:t>82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847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6515" y="557213"/>
            <a:ext cx="9180515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zh-TW" altLang="en-US" dirty="0">
                <a:latin typeface="+mn-ea"/>
                <a:ea typeface="+mn-ea"/>
              </a:rPr>
              <a:t>引導建議</a:t>
            </a:r>
            <a:r>
              <a:rPr kumimoji="1" lang="en-US" altLang="zh-TW" dirty="0">
                <a:latin typeface="+mn-ea"/>
                <a:ea typeface="+mn-ea"/>
              </a:rPr>
              <a:t>-『</a:t>
            </a:r>
            <a:r>
              <a:rPr kumimoji="1" lang="zh-TW" altLang="en-US" dirty="0">
                <a:latin typeface="+mn-ea"/>
                <a:ea typeface="+mn-ea"/>
              </a:rPr>
              <a:t>我想</a:t>
            </a:r>
            <a:r>
              <a:rPr kumimoji="1" lang="en-US" altLang="zh-TW" dirty="0">
                <a:latin typeface="+mn-ea"/>
                <a:ea typeface="+mn-ea"/>
              </a:rPr>
              <a:t>』</a:t>
            </a:r>
            <a:r>
              <a:rPr kumimoji="1" lang="zh-TW" altLang="en-US" dirty="0">
                <a:latin typeface="+mn-ea"/>
                <a:ea typeface="+mn-ea"/>
              </a:rPr>
              <a:t>，找出想要的舞台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7635620"/>
              </p:ext>
            </p:extLst>
          </p:nvPr>
        </p:nvGraphicFramePr>
        <p:xfrm>
          <a:off x="1889703" y="1700808"/>
          <a:ext cx="5184576" cy="4874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群組 22"/>
          <p:cNvGrpSpPr>
            <a:grpSpLocks/>
          </p:cNvGrpSpPr>
          <p:nvPr/>
        </p:nvGrpSpPr>
        <p:grpSpPr bwMode="auto">
          <a:xfrm>
            <a:off x="319257" y="2182793"/>
            <a:ext cx="2452518" cy="1727200"/>
            <a:chOff x="390942" y="1772816"/>
            <a:chExt cx="2452866" cy="1728048"/>
          </a:xfrm>
        </p:grpSpPr>
        <p:sp>
          <p:nvSpPr>
            <p:cNvPr id="13" name="向右箭號圖說文字 12"/>
            <p:cNvSpPr/>
            <p:nvPr/>
          </p:nvSpPr>
          <p:spPr>
            <a:xfrm>
              <a:off x="395536" y="1772816"/>
              <a:ext cx="2448272" cy="1728048"/>
            </a:xfrm>
            <a:prstGeom prst="rightArrowCallout">
              <a:avLst>
                <a:gd name="adj1" fmla="val 16042"/>
                <a:gd name="adj2" fmla="val 13055"/>
                <a:gd name="adj3" fmla="val 25000"/>
                <a:gd name="adj4" fmla="val 73277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32470" name="文字方塊 13"/>
            <p:cNvSpPr txBox="1">
              <a:spLocks noChangeArrowheads="1"/>
            </p:cNvSpPr>
            <p:nvPr/>
          </p:nvSpPr>
          <p:spPr bwMode="auto">
            <a:xfrm>
              <a:off x="390942" y="1778689"/>
              <a:ext cx="1876745" cy="165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kumimoji="0" lang="zh-TW" altLang="en-US" sz="2600" b="1" dirty="0">
                  <a:solidFill>
                    <a:srgbClr val="000000"/>
                  </a:solidFill>
                  <a:latin typeface="Tw Cen MT" panose="020B0602020104020603" pitchFamily="34" charset="0"/>
                  <a:ea typeface="微軟正黑體" panose="020B0604030504040204" pitchFamily="34" charset="-120"/>
                </a:rPr>
                <a:t>肯定</a:t>
              </a:r>
              <a:r>
                <a:rPr kumimoji="0" lang="zh-TW" altLang="en-US" sz="2600" b="1" dirty="0" smtClean="0">
                  <a:solidFill>
                    <a:srgbClr val="000000"/>
                  </a:solidFill>
                  <a:latin typeface="Tw Cen MT" panose="020B0602020104020603" pitchFamily="34" charset="0"/>
                  <a:ea typeface="微軟正黑體" panose="020B0604030504040204" pitchFamily="34" charset="-120"/>
                </a:rPr>
                <a:t>孩子</a:t>
              </a:r>
              <a:endParaRPr kumimoji="0" lang="en-US" altLang="zh-TW" sz="2600" b="1" dirty="0">
                <a:solidFill>
                  <a:srgbClr val="000000"/>
                </a:solidFill>
                <a:latin typeface="Tw Cen MT" panose="020B0602020104020603" pitchFamily="34" charset="0"/>
                <a:ea typeface="微軟正黑體" panose="020B0604030504040204" pitchFamily="34" charset="-120"/>
              </a:endParaRP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kumimoji="0" lang="zh-TW" altLang="en-US" sz="2600" b="1" dirty="0">
                  <a:solidFill>
                    <a:srgbClr val="000000"/>
                  </a:solidFill>
                  <a:latin typeface="Tw Cen MT" panose="020B0602020104020603" pitchFamily="34" charset="0"/>
                  <a:ea typeface="微軟正黑體" panose="020B0604030504040204" pitchFamily="34" charset="-120"/>
                </a:rPr>
                <a:t>鼓勵</a:t>
              </a:r>
              <a:r>
                <a:rPr kumimoji="0" lang="zh-TW" altLang="en-US" sz="2600" b="1" dirty="0" smtClean="0">
                  <a:solidFill>
                    <a:srgbClr val="000000"/>
                  </a:solidFill>
                  <a:latin typeface="Tw Cen MT" panose="020B0602020104020603" pitchFamily="34" charset="0"/>
                  <a:ea typeface="微軟正黑體" panose="020B0604030504040204" pitchFamily="34" charset="-120"/>
                </a:rPr>
                <a:t>孩子</a:t>
              </a:r>
              <a:endParaRPr kumimoji="0" lang="en-US" altLang="zh-TW" sz="2600" b="1" dirty="0">
                <a:solidFill>
                  <a:srgbClr val="000000"/>
                </a:solidFill>
                <a:latin typeface="Tw Cen MT" panose="020B0602020104020603" pitchFamily="34" charset="0"/>
                <a:ea typeface="微軟正黑體" panose="020B0604030504040204" pitchFamily="34" charset="-120"/>
              </a:endParaRP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kumimoji="0" lang="zh-TW" altLang="en-US" sz="2600" b="1" dirty="0">
                  <a:solidFill>
                    <a:srgbClr val="FF0000"/>
                  </a:solidFill>
                  <a:latin typeface="Tw Cen MT" panose="020B0602020104020603" pitchFamily="34" charset="0"/>
                  <a:ea typeface="微軟正黑體" panose="020B0604030504040204" pitchFamily="34" charset="-120"/>
                </a:rPr>
                <a:t>拓展其視野</a:t>
              </a:r>
            </a:p>
          </p:txBody>
        </p:sp>
      </p:grpSp>
      <p:pic>
        <p:nvPicPr>
          <p:cNvPr id="232453" name="圖片 11" descr="199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798618"/>
            <a:ext cx="107156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群組 24"/>
          <p:cNvGrpSpPr>
            <a:grpSpLocks/>
          </p:cNvGrpSpPr>
          <p:nvPr/>
        </p:nvGrpSpPr>
        <p:grpSpPr bwMode="auto">
          <a:xfrm>
            <a:off x="292229" y="4270353"/>
            <a:ext cx="2479546" cy="1728787"/>
            <a:chOff x="363910" y="3789040"/>
            <a:chExt cx="2479898" cy="1728624"/>
          </a:xfrm>
        </p:grpSpPr>
        <p:sp>
          <p:nvSpPr>
            <p:cNvPr id="15" name="向右箭號圖說文字 14"/>
            <p:cNvSpPr/>
            <p:nvPr/>
          </p:nvSpPr>
          <p:spPr>
            <a:xfrm>
              <a:off x="395536" y="3789040"/>
              <a:ext cx="2448272" cy="1728624"/>
            </a:xfrm>
            <a:prstGeom prst="rightArrowCallout">
              <a:avLst>
                <a:gd name="adj1" fmla="val 16042"/>
                <a:gd name="adj2" fmla="val 13055"/>
                <a:gd name="adj3" fmla="val 25000"/>
                <a:gd name="adj4" fmla="val 73277"/>
              </a:avLst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32468" name="文字方塊 15"/>
            <p:cNvSpPr txBox="1">
              <a:spLocks noChangeArrowheads="1"/>
            </p:cNvSpPr>
            <p:nvPr/>
          </p:nvSpPr>
          <p:spPr bwMode="auto">
            <a:xfrm>
              <a:off x="363910" y="3815205"/>
              <a:ext cx="1903777" cy="165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eaLnBrk="1" hangingPunct="1">
                <a:lnSpc>
                  <a:spcPct val="130000"/>
                </a:lnSpc>
                <a:buFontTx/>
                <a:buNone/>
                <a:defRPr kumimoji="0" sz="2600" b="1">
                  <a:solidFill>
                    <a:srgbClr val="000000"/>
                  </a:solidFill>
                  <a:latin typeface="Tw Cen MT" panose="020B0602020104020603" pitchFamily="34" charset="0"/>
                  <a:ea typeface="微軟正黑體" panose="020B0604030504040204" pitchFamily="34" charset="-120"/>
                  <a:cs typeface="Microsoft New Tai Lue" panose="020B0502040204020203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9pPr>
            </a:lstStyle>
            <a:p>
              <a:r>
                <a:rPr lang="zh-TW" altLang="en-US" dirty="0"/>
                <a:t>理解</a:t>
              </a:r>
              <a:r>
                <a:rPr lang="zh-TW" altLang="en-US" dirty="0" smtClean="0"/>
                <a:t>孩子</a:t>
              </a:r>
              <a:endParaRPr lang="en-US" altLang="zh-TW" dirty="0"/>
            </a:p>
            <a:p>
              <a:r>
                <a:rPr lang="zh-TW" altLang="en-US" dirty="0"/>
                <a:t>尋找</a:t>
              </a:r>
              <a:r>
                <a:rPr lang="zh-TW" altLang="en-US" dirty="0" smtClean="0"/>
                <a:t>同盟</a:t>
              </a:r>
              <a:endParaRPr lang="en-US" altLang="zh-TW" dirty="0"/>
            </a:p>
            <a:p>
              <a:r>
                <a:rPr lang="zh-TW" altLang="en-US" dirty="0">
                  <a:solidFill>
                    <a:srgbClr val="FF0000"/>
                  </a:solidFill>
                </a:rPr>
                <a:t>微調整期待</a:t>
              </a:r>
            </a:p>
          </p:txBody>
        </p:sp>
      </p:grpSp>
      <p:pic>
        <p:nvPicPr>
          <p:cNvPr id="232455" name="圖片 10" descr="11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5426055"/>
            <a:ext cx="904875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群組 23"/>
          <p:cNvGrpSpPr>
            <a:grpSpLocks/>
          </p:cNvGrpSpPr>
          <p:nvPr/>
        </p:nvGrpSpPr>
        <p:grpSpPr bwMode="auto">
          <a:xfrm>
            <a:off x="6011864" y="2254230"/>
            <a:ext cx="2639897" cy="1735688"/>
            <a:chOff x="6516210" y="1844824"/>
            <a:chExt cx="2639357" cy="1735089"/>
          </a:xfrm>
        </p:grpSpPr>
        <p:sp>
          <p:nvSpPr>
            <p:cNvPr id="18" name="向右箭號圖說文字 17"/>
            <p:cNvSpPr/>
            <p:nvPr/>
          </p:nvSpPr>
          <p:spPr>
            <a:xfrm rot="10800000">
              <a:off x="6516210" y="1844824"/>
              <a:ext cx="2591857" cy="1728192"/>
            </a:xfrm>
            <a:prstGeom prst="rightArrowCallout">
              <a:avLst>
                <a:gd name="adj1" fmla="val 16042"/>
                <a:gd name="adj2" fmla="val 13055"/>
                <a:gd name="adj3" fmla="val 25000"/>
                <a:gd name="adj4" fmla="val 7327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32466" name="文字方塊 18"/>
            <p:cNvSpPr txBox="1">
              <a:spLocks noChangeArrowheads="1"/>
            </p:cNvSpPr>
            <p:nvPr/>
          </p:nvSpPr>
          <p:spPr bwMode="auto">
            <a:xfrm>
              <a:off x="7103854" y="1927723"/>
              <a:ext cx="2051713" cy="1652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eaLnBrk="1" hangingPunct="1">
                <a:lnSpc>
                  <a:spcPct val="130000"/>
                </a:lnSpc>
                <a:buFontTx/>
                <a:buNone/>
                <a:defRPr kumimoji="0" sz="2600" b="1">
                  <a:solidFill>
                    <a:srgbClr val="000000"/>
                  </a:solidFill>
                  <a:latin typeface="Tw Cen MT" panose="020B0602020104020603" pitchFamily="34" charset="0"/>
                  <a:ea typeface="微軟正黑體" panose="020B0604030504040204" pitchFamily="34" charset="-120"/>
                  <a:cs typeface="Microsoft New Tai Lue" panose="020B0502040204020203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9pPr>
            </a:lstStyle>
            <a:p>
              <a:r>
                <a:rPr lang="zh-TW" altLang="en-US" dirty="0"/>
                <a:t>陪伴</a:t>
              </a:r>
              <a:r>
                <a:rPr lang="zh-TW" altLang="en-US" dirty="0" smtClean="0"/>
                <a:t>孩子</a:t>
              </a:r>
              <a:endParaRPr lang="en-US" altLang="zh-TW" dirty="0"/>
            </a:p>
            <a:p>
              <a:r>
                <a:rPr lang="zh-TW" altLang="en-US" dirty="0"/>
                <a:t>多做</a:t>
              </a:r>
              <a:r>
                <a:rPr lang="zh-TW" altLang="en-US" dirty="0" smtClean="0"/>
                <a:t>討論</a:t>
              </a:r>
              <a:endParaRPr lang="en-US" altLang="zh-TW" dirty="0"/>
            </a:p>
            <a:p>
              <a:r>
                <a:rPr lang="zh-TW" altLang="en-US" dirty="0">
                  <a:solidFill>
                    <a:srgbClr val="FF0000"/>
                  </a:solidFill>
                </a:rPr>
                <a:t>找具體資訊</a:t>
              </a:r>
              <a:endParaRPr lang="en-US" altLang="zh-TW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群組 25"/>
          <p:cNvGrpSpPr>
            <a:grpSpLocks/>
          </p:cNvGrpSpPr>
          <p:nvPr/>
        </p:nvGrpSpPr>
        <p:grpSpPr bwMode="auto">
          <a:xfrm>
            <a:off x="6115048" y="4198916"/>
            <a:ext cx="2509204" cy="1734815"/>
            <a:chOff x="6588224" y="3789040"/>
            <a:chExt cx="2509252" cy="1735812"/>
          </a:xfrm>
        </p:grpSpPr>
        <p:sp>
          <p:nvSpPr>
            <p:cNvPr id="20" name="向右箭號圖說文字 19"/>
            <p:cNvSpPr/>
            <p:nvPr/>
          </p:nvSpPr>
          <p:spPr>
            <a:xfrm rot="10800000">
              <a:off x="6588224" y="3789040"/>
              <a:ext cx="2489247" cy="1728192"/>
            </a:xfrm>
            <a:prstGeom prst="rightArrowCallout">
              <a:avLst>
                <a:gd name="adj1" fmla="val 16042"/>
                <a:gd name="adj2" fmla="val 13055"/>
                <a:gd name="adj3" fmla="val 25000"/>
                <a:gd name="adj4" fmla="val 73277"/>
              </a:avLst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232464" name="文字方塊 21"/>
            <p:cNvSpPr txBox="1">
              <a:spLocks noChangeArrowheads="1"/>
            </p:cNvSpPr>
            <p:nvPr/>
          </p:nvSpPr>
          <p:spPr bwMode="auto">
            <a:xfrm>
              <a:off x="7245652" y="3871142"/>
              <a:ext cx="1851824" cy="1653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eaLnBrk="1" hangingPunct="1">
                <a:lnSpc>
                  <a:spcPct val="130000"/>
                </a:lnSpc>
                <a:buFontTx/>
                <a:buNone/>
                <a:defRPr kumimoji="0" sz="2600" b="1">
                  <a:solidFill>
                    <a:srgbClr val="000000"/>
                  </a:solidFill>
                  <a:latin typeface="Tw Cen MT" panose="020B0602020104020603" pitchFamily="34" charset="0"/>
                  <a:ea typeface="微軟正黑體" panose="020B0604030504040204" pitchFamily="34" charset="-120"/>
                  <a:cs typeface="Microsoft New Tai Lue" panose="020B0502040204020203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9pPr>
            </a:lstStyle>
            <a:p>
              <a:r>
                <a:rPr lang="zh-TW" altLang="en-US" dirty="0"/>
                <a:t>給予</a:t>
              </a:r>
              <a:r>
                <a:rPr lang="zh-TW" altLang="en-US" dirty="0" smtClean="0"/>
                <a:t>建議</a:t>
              </a:r>
              <a:endParaRPr lang="en-US" altLang="zh-TW" dirty="0"/>
            </a:p>
            <a:p>
              <a:r>
                <a:rPr lang="zh-TW" altLang="en-US" dirty="0"/>
                <a:t>提供</a:t>
              </a:r>
              <a:r>
                <a:rPr lang="zh-TW" altLang="en-US" dirty="0" smtClean="0"/>
                <a:t>資訊</a:t>
              </a:r>
              <a:endParaRPr lang="en-US" altLang="zh-TW" dirty="0"/>
            </a:p>
            <a:p>
              <a:r>
                <a:rPr lang="zh-TW" altLang="en-US" dirty="0">
                  <a:solidFill>
                    <a:srgbClr val="FF0000"/>
                  </a:solidFill>
                </a:rPr>
                <a:t>給孩子信心</a:t>
              </a:r>
              <a:endParaRPr lang="en-US" altLang="zh-TW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32458" name="圖片 5" descr="201408091129334368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341918"/>
            <a:ext cx="995363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2459" name="圖片 26" descr="132744z2ifdb25ix242xrl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750993"/>
            <a:ext cx="1085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群組 26"/>
          <p:cNvGrpSpPr/>
          <p:nvPr/>
        </p:nvGrpSpPr>
        <p:grpSpPr>
          <a:xfrm>
            <a:off x="-36514" y="-15875"/>
            <a:ext cx="9180514" cy="725487"/>
            <a:chOff x="-36514" y="-15875"/>
            <a:chExt cx="9180514" cy="725487"/>
          </a:xfrm>
        </p:grpSpPr>
        <p:sp>
          <p:nvSpPr>
            <p:cNvPr id="28" name="矩形 35"/>
            <p:cNvSpPr>
              <a:spLocks noChangeArrowheads="1"/>
            </p:cNvSpPr>
            <p:nvPr/>
          </p:nvSpPr>
          <p:spPr bwMode="auto">
            <a:xfrm>
              <a:off x="-36513" y="-1"/>
              <a:ext cx="9180513" cy="70961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320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endParaRPr>
            </a:p>
          </p:txBody>
        </p:sp>
        <p:pic>
          <p:nvPicPr>
            <p:cNvPr id="29" name="Picture 2" descr="D:\學輔科資料\簡報圖案\12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-15875"/>
              <a:ext cx="1960562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矩形 29"/>
            <p:cNvSpPr/>
            <p:nvPr/>
          </p:nvSpPr>
          <p:spPr>
            <a:xfrm>
              <a:off x="-36514" y="44624"/>
              <a:ext cx="91805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zh-TW" altLang="en-US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結    語</a:t>
              </a:r>
              <a:endParaRPr lang="zh-TW" alt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772465" y="6351727"/>
            <a:ext cx="2133600" cy="365125"/>
          </a:xfrm>
        </p:spPr>
        <p:txBody>
          <a:bodyPr/>
          <a:lstStyle/>
          <a:p>
            <a:pPr>
              <a:defRPr/>
            </a:pPr>
            <a:fld id="{BAD04FDE-707B-44E2-B6BB-CA11A7F15976}" type="slidenum">
              <a:rPr lang="en-US" altLang="zh-TW" smtClean="0"/>
              <a:pPr>
                <a:defRPr/>
              </a:pPr>
              <a:t>83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57979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6512" y="548680"/>
            <a:ext cx="9180512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zh-TW" altLang="en-US" dirty="0">
                <a:latin typeface="+mn-ea"/>
                <a:ea typeface="+mn-ea"/>
              </a:rPr>
              <a:t>引導建議</a:t>
            </a:r>
            <a:r>
              <a:rPr kumimoji="1" lang="en-US" altLang="zh-TW" dirty="0">
                <a:latin typeface="+mn-ea"/>
                <a:ea typeface="+mn-ea"/>
              </a:rPr>
              <a:t>-『</a:t>
            </a:r>
            <a:r>
              <a:rPr kumimoji="1" lang="zh-TW" altLang="en-US" dirty="0">
                <a:latin typeface="+mn-ea"/>
                <a:ea typeface="+mn-ea"/>
              </a:rPr>
              <a:t>我能</a:t>
            </a:r>
            <a:r>
              <a:rPr kumimoji="1" lang="en-US" altLang="zh-TW" dirty="0">
                <a:latin typeface="+mn-ea"/>
                <a:ea typeface="+mn-ea"/>
              </a:rPr>
              <a:t>』</a:t>
            </a:r>
            <a:r>
              <a:rPr kumimoji="1" lang="zh-TW" altLang="en-US" dirty="0">
                <a:latin typeface="+mn-ea"/>
                <a:ea typeface="+mn-ea"/>
              </a:rPr>
              <a:t>，看清現實做出取捨</a:t>
            </a: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698290153"/>
              </p:ext>
            </p:extLst>
          </p:nvPr>
        </p:nvGraphicFramePr>
        <p:xfrm>
          <a:off x="611560" y="2029296"/>
          <a:ext cx="799288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8" name="群組 7"/>
          <p:cNvGrpSpPr/>
          <p:nvPr/>
        </p:nvGrpSpPr>
        <p:grpSpPr>
          <a:xfrm>
            <a:off x="-36514" y="-15875"/>
            <a:ext cx="9180514" cy="725487"/>
            <a:chOff x="-36514" y="-15875"/>
            <a:chExt cx="9180514" cy="725487"/>
          </a:xfrm>
        </p:grpSpPr>
        <p:sp>
          <p:nvSpPr>
            <p:cNvPr id="9" name="矩形 35"/>
            <p:cNvSpPr>
              <a:spLocks noChangeArrowheads="1"/>
            </p:cNvSpPr>
            <p:nvPr/>
          </p:nvSpPr>
          <p:spPr bwMode="auto">
            <a:xfrm>
              <a:off x="-36513" y="-1"/>
              <a:ext cx="9180513" cy="70961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320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endParaRPr>
            </a:p>
          </p:txBody>
        </p:sp>
        <p:pic>
          <p:nvPicPr>
            <p:cNvPr id="10" name="Picture 2" descr="D:\學輔科資料\簡報圖案\12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-15875"/>
              <a:ext cx="1960562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矩形 10"/>
            <p:cNvSpPr/>
            <p:nvPr/>
          </p:nvSpPr>
          <p:spPr>
            <a:xfrm>
              <a:off x="-36514" y="44624"/>
              <a:ext cx="91805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zh-TW" altLang="en-US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結    語</a:t>
              </a:r>
              <a:endParaRPr lang="zh-TW" alt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04FDE-707B-44E2-B6BB-CA11A7F15976}" type="slidenum">
              <a:rPr lang="en-US" altLang="zh-TW" smtClean="0"/>
              <a:pPr>
                <a:defRPr/>
              </a:pPr>
              <a:t>84</a:t>
            </a:fld>
            <a:endParaRPr lang="en-US" altLang="zh-TW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93204" y="2218811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75254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179388" y="620713"/>
            <a:ext cx="8604250" cy="9366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引導建議</a:t>
            </a:r>
            <a:r>
              <a:rPr lang="en-US" altLang="zh-TW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從發現天賦到天命歸屬</a:t>
            </a:r>
            <a:endParaRPr b="1" dirty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5523" name="Google Shape;115;p20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80425" y="6230938"/>
            <a:ext cx="549275" cy="525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5A857D3-6AC8-45F7-8B0E-CE3087CEC245}" type="slidenum">
              <a:rPr lang="zh-TW" altLang="zh-TW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85</a:t>
            </a:fld>
            <a:endParaRPr lang="zh-TW" altLang="zh-TW" sz="1200">
              <a:solidFill>
                <a:srgbClr val="898989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5288" y="2154238"/>
            <a:ext cx="1223962" cy="9874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天命</a:t>
            </a:r>
          </a:p>
        </p:txBody>
      </p:sp>
      <p:sp>
        <p:nvSpPr>
          <p:cNvPr id="6" name="矩形 5"/>
          <p:cNvSpPr/>
          <p:nvPr/>
        </p:nvSpPr>
        <p:spPr>
          <a:xfrm>
            <a:off x="2339975" y="2154238"/>
            <a:ext cx="1223963" cy="9874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天賦</a:t>
            </a:r>
          </a:p>
        </p:txBody>
      </p:sp>
      <p:sp>
        <p:nvSpPr>
          <p:cNvPr id="8" name="矩形 7"/>
          <p:cNvSpPr/>
          <p:nvPr/>
        </p:nvSpPr>
        <p:spPr>
          <a:xfrm>
            <a:off x="4356100" y="2154238"/>
            <a:ext cx="1223963" cy="9874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熱情</a:t>
            </a:r>
          </a:p>
        </p:txBody>
      </p:sp>
      <p:sp>
        <p:nvSpPr>
          <p:cNvPr id="4" name="等於 3"/>
          <p:cNvSpPr/>
          <p:nvPr/>
        </p:nvSpPr>
        <p:spPr>
          <a:xfrm>
            <a:off x="1711325" y="2389188"/>
            <a:ext cx="539750" cy="544512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加號 4"/>
          <p:cNvSpPr/>
          <p:nvPr/>
        </p:nvSpPr>
        <p:spPr>
          <a:xfrm>
            <a:off x="3671888" y="2359025"/>
            <a:ext cx="576262" cy="574675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雲朵形圖說文字 6"/>
          <p:cNvSpPr/>
          <p:nvPr/>
        </p:nvSpPr>
        <p:spPr>
          <a:xfrm>
            <a:off x="6588125" y="1482725"/>
            <a:ext cx="1892300" cy="1824038"/>
          </a:xfrm>
          <a:prstGeom prst="cloudCallout">
            <a:avLst>
              <a:gd name="adj1" fmla="val -91978"/>
              <a:gd name="adj2" fmla="val 591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態度</a:t>
            </a:r>
            <a:endParaRPr lang="en-US" altLang="zh-TW" sz="32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defRPr/>
            </a:pPr>
            <a:r>
              <a:rPr lang="zh-TW" altLang="en-US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機會</a:t>
            </a: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323850" y="3473450"/>
            <a:ext cx="57610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b="1" i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當你歸屬於天命時，你的時間感會改變</a:t>
            </a:r>
            <a:r>
              <a:rPr lang="zh-TW" altLang="en-US" sz="1800" b="1" i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1800" b="1" i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800" b="1" i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800" b="1" i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當你做喜愛的事情時，一小時感覺起來就像是五分鐘；</a:t>
            </a:r>
            <a:r>
              <a:rPr lang="en-US" altLang="zh-TW" sz="1800" b="1" i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800" b="1" i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800" b="1" i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當你做討厭的事情時，五分鐘感覺起來就像是一小時。</a:t>
            </a: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792163" y="4508500"/>
            <a:ext cx="71643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b="1" i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態度</a:t>
            </a:r>
            <a:r>
              <a:rPr lang="zh-TW" altLang="en-US" sz="1800" b="1" i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在追尋天命的旅途是極重要的因素，</a:t>
            </a:r>
            <a:r>
              <a:rPr lang="en-US" altLang="zh-TW" sz="1800" b="1" i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800" b="1" i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800" b="1" i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當你有強烈的意志力希望實現自我，遇到困難也會願意撐下去。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250825" y="5229225"/>
            <a:ext cx="57610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b="1" i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找到天命歸屬不代表就要放棄一切，每天只有幾分鐘、一週幾小時，做自己喜愛又擅長的事情，其他時間也會變得有意義，並會促成難以想像的改變。</a:t>
            </a:r>
          </a:p>
        </p:txBody>
      </p:sp>
      <p:sp>
        <p:nvSpPr>
          <p:cNvPr id="13" name="文字方塊 12"/>
          <p:cNvSpPr txBox="1">
            <a:spLocks noChangeArrowheads="1"/>
          </p:cNvSpPr>
          <p:nvPr/>
        </p:nvSpPr>
        <p:spPr bwMode="auto">
          <a:xfrm>
            <a:off x="107950" y="6365875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b="1">
                <a:solidFill>
                  <a:srgbClr val="A6A6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引用自</a:t>
            </a:r>
            <a:r>
              <a:rPr lang="en-US" altLang="zh-TW" sz="1800" b="1">
                <a:solidFill>
                  <a:srgbClr val="A6A6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1800" b="1">
                <a:solidFill>
                  <a:srgbClr val="A6A6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讓天賦自由</a:t>
            </a:r>
            <a:r>
              <a:rPr lang="en-US" altLang="zh-TW" sz="1800" b="1">
                <a:solidFill>
                  <a:srgbClr val="A6A6A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zh-TW" altLang="en-US" sz="1800" b="1">
              <a:solidFill>
                <a:srgbClr val="A6A6A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5761038" y="6365875"/>
            <a:ext cx="1619250" cy="4921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-36514" y="-15875"/>
            <a:ext cx="9180514" cy="725487"/>
            <a:chOff x="-36514" y="-15875"/>
            <a:chExt cx="9180514" cy="725487"/>
          </a:xfrm>
        </p:grpSpPr>
        <p:sp>
          <p:nvSpPr>
            <p:cNvPr id="19" name="矩形 35"/>
            <p:cNvSpPr>
              <a:spLocks noChangeArrowheads="1"/>
            </p:cNvSpPr>
            <p:nvPr/>
          </p:nvSpPr>
          <p:spPr bwMode="auto">
            <a:xfrm>
              <a:off x="-36513" y="-1"/>
              <a:ext cx="9180513" cy="70961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320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endParaRPr>
            </a:p>
          </p:txBody>
        </p:sp>
        <p:pic>
          <p:nvPicPr>
            <p:cNvPr id="20" name="Picture 2" descr="D:\學輔科資料\簡報圖案\1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-15875"/>
              <a:ext cx="1960562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矩形 20"/>
            <p:cNvSpPr/>
            <p:nvPr/>
          </p:nvSpPr>
          <p:spPr>
            <a:xfrm>
              <a:off x="-36514" y="44624"/>
              <a:ext cx="91805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zh-TW" altLang="en-US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結    語</a:t>
              </a:r>
              <a:endParaRPr lang="zh-TW" alt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006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4" grpId="0"/>
      <p:bldP spid="15" grpId="0"/>
      <p:bldP spid="1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>
            <a:grpSpLocks/>
          </p:cNvGrpSpPr>
          <p:nvPr/>
        </p:nvGrpSpPr>
        <p:grpSpPr bwMode="auto">
          <a:xfrm>
            <a:off x="2670175" y="897533"/>
            <a:ext cx="3867150" cy="2060575"/>
            <a:chOff x="3016560" y="336189"/>
            <a:chExt cx="6001666" cy="2234969"/>
          </a:xfrm>
        </p:grpSpPr>
        <p:sp>
          <p:nvSpPr>
            <p:cNvPr id="4" name="文字方塊 3">
              <a:extLst/>
            </p:cNvPr>
            <p:cNvSpPr txBox="1"/>
            <p:nvPr/>
          </p:nvSpPr>
          <p:spPr>
            <a:xfrm>
              <a:off x="3016560" y="1138574"/>
              <a:ext cx="6001666" cy="6508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 algn="ctr" defTabSz="685800" eaLnBrk="1" hangingPunct="1">
                <a:defRPr/>
              </a:pPr>
              <a:r>
                <a:rPr lang="zh-TW" altLang="en-US" sz="27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看</a:t>
              </a:r>
              <a:r>
                <a:rPr lang="zh-TW" altLang="en-US" sz="330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家長</a:t>
              </a:r>
              <a:r>
                <a:rPr lang="zh-TW" altLang="en-US" sz="27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需要</a:t>
              </a:r>
            </a:p>
          </p:txBody>
        </p:sp>
        <p:sp>
          <p:nvSpPr>
            <p:cNvPr id="5" name="文字方塊 4">
              <a:extLst/>
            </p:cNvPr>
            <p:cNvSpPr txBox="1"/>
            <p:nvPr/>
          </p:nvSpPr>
          <p:spPr>
            <a:xfrm>
              <a:off x="3016560" y="1920296"/>
              <a:ext cx="6001666" cy="65086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 algn="ctr" defTabSz="685800" eaLnBrk="1" hangingPunct="1">
                <a:defRPr/>
              </a:pPr>
              <a:r>
                <a:rPr lang="zh-TW" altLang="en-US" sz="27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看</a:t>
              </a:r>
              <a:r>
                <a:rPr lang="zh-TW" altLang="en-US" sz="330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學校</a:t>
              </a:r>
              <a:r>
                <a:rPr lang="zh-TW" altLang="en-US" sz="27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需要</a:t>
              </a:r>
            </a:p>
          </p:txBody>
        </p:sp>
        <p:sp>
          <p:nvSpPr>
            <p:cNvPr id="237585" name="文字方塊 5"/>
            <p:cNvSpPr txBox="1">
              <a:spLocks noChangeArrowheads="1"/>
            </p:cNvSpPr>
            <p:nvPr/>
          </p:nvSpPr>
          <p:spPr bwMode="auto">
            <a:xfrm>
              <a:off x="3016560" y="336189"/>
              <a:ext cx="6001666" cy="7012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360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孩子們的困境</a:t>
              </a:r>
            </a:p>
          </p:txBody>
        </p:sp>
      </p:grp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98425" y="4006850"/>
            <a:ext cx="20970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700">
                <a:solidFill>
                  <a:srgbClr val="BD580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看自己想要</a:t>
            </a: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7107238" y="3933825"/>
            <a:ext cx="19748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70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看環境需要</a:t>
            </a: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2198688" y="3867745"/>
            <a:ext cx="4779962" cy="2032000"/>
          </a:xfrm>
          <a:prstGeom prst="rect">
            <a:avLst/>
          </a:prstGeom>
          <a:solidFill>
            <a:srgbClr val="FFFC00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700">
                <a:solidFill>
                  <a:srgbClr val="0A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看見自己・看見需要</a:t>
            </a:r>
            <a:r>
              <a:rPr lang="en-US" altLang="zh-TW" sz="2700">
                <a:solidFill>
                  <a:srgbClr val="0A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700">
                <a:solidFill>
                  <a:srgbClr val="0A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700">
                <a:solidFill>
                  <a:srgbClr val="0A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走出屬於・自己的路</a:t>
            </a:r>
            <a:r>
              <a:rPr lang="en-US" altLang="zh-TW" sz="2700">
                <a:solidFill>
                  <a:srgbClr val="0A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700">
                <a:solidFill>
                  <a:srgbClr val="0A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700">
                <a:solidFill>
                  <a:srgbClr val="0A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</a:t>
            </a:r>
            <a:r>
              <a:rPr lang="zh-TW" altLang="en-US" sz="3600">
                <a:solidFill>
                  <a:srgbClr val="0A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笑容閃耀</a:t>
            </a:r>
            <a:r>
              <a:rPr lang="zh-TW" altLang="en-US" sz="2700">
                <a:solidFill>
                  <a:srgbClr val="0A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出自信的</a:t>
            </a:r>
            <a:r>
              <a:rPr lang="zh-TW" altLang="en-US" sz="3600">
                <a:solidFill>
                  <a:srgbClr val="0A33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璀燦光采</a:t>
            </a:r>
            <a:endParaRPr lang="zh-TW" altLang="en-US" sz="2700">
              <a:solidFill>
                <a:srgbClr val="0A33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2670175" y="3077170"/>
            <a:ext cx="3867150" cy="647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期待中的未來</a:t>
            </a:r>
          </a:p>
        </p:txBody>
      </p:sp>
      <p:sp>
        <p:nvSpPr>
          <p:cNvPr id="13" name="Shape 311"/>
          <p:cNvSpPr txBox="1">
            <a:spLocks/>
          </p:cNvSpPr>
          <p:nvPr/>
        </p:nvSpPr>
        <p:spPr bwMode="auto">
          <a:xfrm>
            <a:off x="6052343" y="6472832"/>
            <a:ext cx="3338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900" dirty="0">
                <a:solidFill>
                  <a:srgbClr val="88888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orgia" panose="02040502050405020303" pitchFamily="18" charset="0"/>
                <a:sym typeface="Georgia" panose="02040502050405020303" pitchFamily="18" charset="0"/>
              </a:rPr>
              <a:t>取材自均一執行長呂冠緯先生</a:t>
            </a:r>
            <a:r>
              <a:rPr lang="en-US" altLang="zh-TW" sz="900" dirty="0">
                <a:solidFill>
                  <a:srgbClr val="88888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zh-TW" altLang="en-US" sz="900" dirty="0">
                <a:solidFill>
                  <a:srgbClr val="88888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orgia" panose="02040502050405020303" pitchFamily="18" charset="0"/>
                <a:sym typeface="Georgia" panose="02040502050405020303" pitchFamily="18" charset="0"/>
              </a:rPr>
              <a:t>台中一中陳光鴻老師</a:t>
            </a:r>
          </a:p>
        </p:txBody>
      </p:sp>
      <p:grpSp>
        <p:nvGrpSpPr>
          <p:cNvPr id="26" name="群組 25"/>
          <p:cNvGrpSpPr>
            <a:grpSpLocks/>
          </p:cNvGrpSpPr>
          <p:nvPr/>
        </p:nvGrpSpPr>
        <p:grpSpPr bwMode="auto">
          <a:xfrm>
            <a:off x="1077913" y="3876675"/>
            <a:ext cx="6838950" cy="2790825"/>
            <a:chOff x="656487" y="2776372"/>
            <a:chExt cx="7959762" cy="2270564"/>
          </a:xfrm>
        </p:grpSpPr>
        <p:sp>
          <p:nvSpPr>
            <p:cNvPr id="20" name="拱形 19"/>
            <p:cNvSpPr/>
            <p:nvPr/>
          </p:nvSpPr>
          <p:spPr>
            <a:xfrm>
              <a:off x="900379" y="2776372"/>
              <a:ext cx="7488606" cy="2270564"/>
            </a:xfrm>
            <a:prstGeom prst="blockArc">
              <a:avLst>
                <a:gd name="adj1" fmla="val 21578097"/>
                <a:gd name="adj2" fmla="val 10800000"/>
                <a:gd name="adj3" fmla="val 12740"/>
              </a:avLst>
            </a:prstGeom>
            <a:gradFill>
              <a:gsLst>
                <a:gs pos="11000">
                  <a:srgbClr val="0000FF"/>
                </a:gs>
                <a:gs pos="100000">
                  <a:srgbClr val="FF66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等腰三角形 22"/>
            <p:cNvSpPr/>
            <p:nvPr/>
          </p:nvSpPr>
          <p:spPr>
            <a:xfrm>
              <a:off x="7740453" y="3352408"/>
              <a:ext cx="875796" cy="559246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>
              <a:off x="656487" y="3352408"/>
              <a:ext cx="875796" cy="559246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-36514" y="-15875"/>
            <a:ext cx="9180514" cy="725487"/>
            <a:chOff x="-36514" y="-15875"/>
            <a:chExt cx="9180514" cy="725487"/>
          </a:xfrm>
        </p:grpSpPr>
        <p:sp>
          <p:nvSpPr>
            <p:cNvPr id="25" name="矩形 35"/>
            <p:cNvSpPr>
              <a:spLocks noChangeArrowheads="1"/>
            </p:cNvSpPr>
            <p:nvPr/>
          </p:nvSpPr>
          <p:spPr bwMode="auto">
            <a:xfrm>
              <a:off x="-36513" y="-1"/>
              <a:ext cx="9180513" cy="70961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rgbClr val="404040"/>
                  </a:solidFill>
                  <a:latin typeface="Microsoft New Tai Lue" panose="020B0502040204020203" pitchFamily="34" charset="0"/>
                  <a:ea typeface="Microsoft New Tai Lue" panose="020B0502040204020203" pitchFamily="34" charset="0"/>
                  <a:cs typeface="Microsoft New Tai Lue" panose="020B05020402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320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endParaRPr>
            </a:p>
          </p:txBody>
        </p:sp>
        <p:pic>
          <p:nvPicPr>
            <p:cNvPr id="27" name="Picture 2" descr="D:\學輔科資料\簡報圖案\1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-15875"/>
              <a:ext cx="1960562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矩形 28"/>
            <p:cNvSpPr/>
            <p:nvPr/>
          </p:nvSpPr>
          <p:spPr>
            <a:xfrm>
              <a:off x="-36514" y="44624"/>
              <a:ext cx="91805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zh-TW" altLang="en-US" sz="36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結    語</a:t>
              </a:r>
              <a:endParaRPr lang="zh-TW" alt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86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842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1331640" y="1948954"/>
            <a:ext cx="7560840" cy="3007221"/>
          </a:xfrm>
        </p:spPr>
        <p:txBody>
          <a:bodyPr anchor="b"/>
          <a:lstStyle/>
          <a:p>
            <a:pPr marL="0" indent="0" algn="just" eaLnBrk="1" hangingPunct="1">
              <a:buFontTx/>
              <a:buNone/>
            </a:pPr>
            <a:r>
              <a:rPr lang="zh-TW" altLang="en-US" sz="4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唯有</a:t>
            </a: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4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適性揚才</a:t>
            </a: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4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40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 eaLnBrk="1" hangingPunct="1">
              <a:buFontTx/>
              <a:buNone/>
            </a:pPr>
            <a:r>
              <a:rPr lang="zh-TW" altLang="en-US" sz="4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未來才能</a:t>
            </a: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4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人盡其才</a:t>
            </a: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4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40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 eaLnBrk="1" hangingPunct="1">
              <a:buFontTx/>
              <a:buNone/>
            </a:pPr>
            <a:r>
              <a:rPr lang="zh-TW" altLang="en-US" sz="4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台灣的社會，</a:t>
            </a:r>
            <a:endParaRPr lang="en-US" altLang="zh-TW" sz="40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 eaLnBrk="1" hangingPunct="1">
              <a:buFontTx/>
              <a:buNone/>
            </a:pPr>
            <a:r>
              <a:rPr lang="zh-TW" altLang="en-US" sz="4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才會有更美好的未來。</a:t>
            </a:r>
          </a:p>
        </p:txBody>
      </p:sp>
      <p:sp>
        <p:nvSpPr>
          <p:cNvPr id="140293" name="Text Box 5">
            <a:hlinkClick r:id="rId2"/>
          </p:cNvPr>
          <p:cNvSpPr txBox="1">
            <a:spLocks noChangeArrowheads="1"/>
          </p:cNvSpPr>
          <p:nvPr/>
        </p:nvSpPr>
        <p:spPr bwMode="auto">
          <a:xfrm>
            <a:off x="642938" y="5286375"/>
            <a:ext cx="7848600" cy="739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 action="ppaction://hlinkfile"/>
              </a:rPr>
              <a:t>嗨！你沒有遲到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87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4723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33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827232"/>
              </p:ext>
            </p:extLst>
          </p:nvPr>
        </p:nvGraphicFramePr>
        <p:xfrm>
          <a:off x="409575" y="1700808"/>
          <a:ext cx="8396288" cy="4032448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1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27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489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+mn-ea"/>
                        </a:rPr>
                        <a:t>全國五專</a:t>
                      </a:r>
                      <a:endParaRPr kumimoji="0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+mn-ea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+mn-ea"/>
                          <a:cs typeface="Times New Roman" panose="02020603050405020304" pitchFamily="18" charset="0"/>
                        </a:rPr>
                        <a:t>優先免試入學</a:t>
                      </a: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公告錄取結果</a:t>
                      </a:r>
                      <a:endParaRPr kumimoji="0" lang="zh-TW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2020/06/11</a:t>
                      </a:r>
                      <a:endParaRPr kumimoji="0" lang="zh-TW" altLang="zh-CN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772865"/>
                  </a:ext>
                </a:extLst>
              </a:tr>
              <a:tr h="76621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報到</a:t>
                      </a:r>
                      <a:endParaRPr kumimoji="0" lang="en-US" altLang="zh-TW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請參閱簡章日期</a:t>
                      </a: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2020/06/11-15</a:t>
                      </a:r>
                      <a:endParaRPr kumimoji="0" lang="zh-TW" altLang="zh-CN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76785"/>
                  </a:ext>
                </a:extLst>
              </a:tr>
              <a:tr h="3722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報到與放棄截止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2020/06/15</a:t>
                      </a:r>
                      <a:endParaRPr kumimoji="0" lang="zh-TW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024764"/>
                  </a:ext>
                </a:extLst>
              </a:tr>
              <a:tr h="446665"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全國五專</a:t>
                      </a:r>
                      <a:endParaRPr kumimoji="0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聯合免試入學</a:t>
                      </a:r>
                      <a:endParaRPr kumimoji="0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通訊</a:t>
                      </a: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報名</a:t>
                      </a:r>
                      <a:endParaRPr kumimoji="0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2020/06/18-26</a:t>
                      </a:r>
                      <a:endParaRPr kumimoji="0" lang="zh-TW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66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寄發</a:t>
                      </a:r>
                      <a:r>
                        <a:rPr kumimoji="0" lang="zh-TW" alt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 入學成績  暨</a:t>
                      </a:r>
                      <a:r>
                        <a:rPr kumimoji="0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現場登記分發報到通知單</a:t>
                      </a:r>
                      <a:endParaRPr kumimoji="0" lang="zh-TW" alt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altLang="zh-TW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2020/07/03</a:t>
                      </a:r>
                      <a:endParaRPr kumimoji="0" lang="zh-TW" altLang="en-US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540711"/>
                  </a:ext>
                </a:extLst>
              </a:tr>
              <a:tr h="44666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+mn-ea"/>
                          <a:cs typeface="Times New Roman" panose="02020603050405020304" pitchFamily="18" charset="0"/>
                        </a:rPr>
                        <a:t>現場登記分發報到</a:t>
                      </a: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2020/07/09</a:t>
                      </a:r>
                      <a:endParaRPr kumimoji="0" lang="zh-TW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128"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+mn-ea"/>
                          <a:cs typeface="Times New Roman" panose="02020603050405020304" pitchFamily="18" charset="0"/>
                        </a:rPr>
                        <a:t>放棄錄取資格截止</a:t>
                      </a:r>
                      <a:endParaRPr kumimoji="0" lang="zh-TW" altLang="en-US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+mn-ea"/>
                        <a:cs typeface="+mn-cs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2020/07/13</a:t>
                      </a:r>
                      <a:endParaRPr kumimoji="0" lang="zh-TW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9847" marR="984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03350" y="188913"/>
            <a:ext cx="6408738" cy="871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/>
        </p:spPr>
        <p:txBody>
          <a:bodyPr anchor="ctr"/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rgbClr val="10403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800">
                <a:solidFill>
                  <a:srgbClr val="10403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10403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rgbClr val="10403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年各入學管道辦理時程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DD469-0D66-4C95-9ABF-2B1B77C27888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  <p:sp>
        <p:nvSpPr>
          <p:cNvPr id="8" name="爆炸 1 7"/>
          <p:cNvSpPr/>
          <p:nvPr/>
        </p:nvSpPr>
        <p:spPr>
          <a:xfrm>
            <a:off x="5868144" y="1732427"/>
            <a:ext cx="999728" cy="440432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rgbClr val="0000FF"/>
                </a:solidFill>
              </a:rPr>
              <a:t>重要</a:t>
            </a:r>
          </a:p>
        </p:txBody>
      </p:sp>
      <p:sp>
        <p:nvSpPr>
          <p:cNvPr id="9" name="爆炸 1 8"/>
          <p:cNvSpPr/>
          <p:nvPr/>
        </p:nvSpPr>
        <p:spPr>
          <a:xfrm>
            <a:off x="5783035" y="4437112"/>
            <a:ext cx="999728" cy="440432"/>
          </a:xfrm>
          <a:prstGeom prst="irregularSeal1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rgbClr val="0000FF"/>
                </a:solidFill>
              </a:rPr>
              <a:t>重要</a:t>
            </a:r>
          </a:p>
        </p:txBody>
      </p:sp>
    </p:spTree>
    <p:extLst>
      <p:ext uri="{BB962C8B-B14F-4D97-AF65-F5344CB8AC3E}">
        <p14:creationId xmlns:p14="http://schemas.microsoft.com/office/powerpoint/2010/main" val="292625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SC_MS_EA_Buisiness_ID04">
  <a:themeElements>
    <a:clrScheme name="Wrapper">
      <a:dk1>
        <a:sysClr val="windowText" lastClr="000000"/>
      </a:dk1>
      <a:lt1>
        <a:sysClr val="window" lastClr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08BBDB"/>
      </a:accent3>
      <a:accent4>
        <a:srgbClr val="687CDD"/>
      </a:accent4>
      <a:accent5>
        <a:srgbClr val="28C874"/>
      </a:accent5>
      <a:accent6>
        <a:srgbClr val="E47963"/>
      </a:accent6>
      <a:hlink>
        <a:srgbClr val="64C143"/>
      </a:hlink>
      <a:folHlink>
        <a:srgbClr val="9A9A9A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Calligraphy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5652</Words>
  <Application>Microsoft Office PowerPoint</Application>
  <PresentationFormat>如螢幕大小 (4:3)</PresentationFormat>
  <Paragraphs>1063</Paragraphs>
  <Slides>87</Slides>
  <Notes>39</Notes>
  <HiddenSlides>0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87</vt:i4>
      </vt:variant>
    </vt:vector>
  </HeadingPairs>
  <TitlesOfParts>
    <vt:vector size="106" baseType="lpstr">
      <vt:lpstr>Adobe 黑体 Std R</vt:lpstr>
      <vt:lpstr>Adobe 繁黑體 Std B</vt:lpstr>
      <vt:lpstr>Apple LiGothic Medium</vt:lpstr>
      <vt:lpstr>BiauKai</vt:lpstr>
      <vt:lpstr>SimSun</vt:lpstr>
      <vt:lpstr>華康中圓體(P)</vt:lpstr>
      <vt:lpstr>微軟正黑體</vt:lpstr>
      <vt:lpstr>新細明體</vt:lpstr>
      <vt:lpstr>標楷體</vt:lpstr>
      <vt:lpstr>Arial</vt:lpstr>
      <vt:lpstr>Calibri</vt:lpstr>
      <vt:lpstr>Georgia</vt:lpstr>
      <vt:lpstr>Microsoft New Tai Lue</vt:lpstr>
      <vt:lpstr>Tahoma</vt:lpstr>
      <vt:lpstr>Times New Roman</vt:lpstr>
      <vt:lpstr>Tw Cen MT</vt:lpstr>
      <vt:lpstr>Verdana</vt:lpstr>
      <vt:lpstr>Wingdings</vt:lpstr>
      <vt:lpstr>MSC_MS_EA_Buisiness_ID04</vt:lpstr>
      <vt:lpstr>PowerPoint 簡報</vt:lpstr>
      <vt:lpstr>目次</vt:lpstr>
      <vt:lpstr>PowerPoint 簡報</vt:lpstr>
      <vt:lpstr>PowerPoint 簡報</vt:lpstr>
      <vt:lpstr>109年適性入學重要日程</vt:lpstr>
      <vt:lpstr>PowerPoint 簡報</vt:lpstr>
      <vt:lpstr>PowerPoint 簡報</vt:lpstr>
      <vt:lpstr>PowerPoint 簡報</vt:lpstr>
      <vt:lpstr>PowerPoint 簡報</vt:lpstr>
      <vt:lpstr>桃連區主要入學管道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先免後特_志願選填</vt:lpstr>
      <vt:lpstr>PowerPoint 簡報</vt:lpstr>
      <vt:lpstr>高中端免試招生名額</vt:lpstr>
      <vt:lpstr>PowerPoint 簡報</vt:lpstr>
      <vt:lpstr>國中端 志願錄取方式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尊重孩子想法，親子討論</vt:lpstr>
      <vt:lpstr>PowerPoint 簡報</vt:lpstr>
      <vt:lpstr>PowerPoint 簡報</vt:lpstr>
      <vt:lpstr>PowerPoint 簡報</vt:lpstr>
      <vt:lpstr>PowerPoint 簡報</vt:lpstr>
      <vt:lpstr>PowerPoint 簡報</vt:lpstr>
      <vt:lpstr>個別序位</vt:lpstr>
      <vt:lpstr>109年桃連區免試入學-同分超額比序步驟</vt:lpstr>
      <vt:lpstr>個別序位</vt:lpstr>
      <vt:lpstr>個別序位</vt:lpstr>
      <vt:lpstr>如何使用個別序位</vt:lpstr>
      <vt:lpstr>公立高中(普通科、綜高)累積人數</vt:lpstr>
      <vt:lpstr>公立高中(普通科、綜高)累積人數</vt:lpstr>
      <vt:lpstr>志願規畫範例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主觀體驗：生涯是活出來的</vt:lpstr>
      <vt:lpstr>PowerPoint 簡報</vt:lpstr>
      <vt:lpstr>108新課綱-高中端的改變</vt:lpstr>
      <vt:lpstr>新課綱課程改變之處</vt:lpstr>
      <vt:lpstr>新課綱課程改變之處</vt:lpstr>
      <vt:lpstr>PowerPoint 簡報</vt:lpstr>
      <vt:lpstr>學生學習歷程檔案收集項目</vt:lpstr>
      <vt:lpstr>PowerPoint 簡報</vt:lpstr>
      <vt:lpstr>PowerPoint 簡報</vt:lpstr>
      <vt:lpstr>PowerPoint 簡報</vt:lpstr>
      <vt:lpstr>生涯願景─能要+想要的組合</vt:lpstr>
      <vt:lpstr>引導建議-『我想』，找出想要的舞台</vt:lpstr>
      <vt:lpstr>引導建議-『我能』，看清現實做出取捨</vt:lpstr>
      <vt:lpstr>引導建議-從發現天賦到天命歸屬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/>
  <cp:lastModifiedBy/>
  <cp:revision>135</cp:revision>
  <dcterms:modified xsi:type="dcterms:W3CDTF">2020-06-10T08:37:57Z</dcterms:modified>
</cp:coreProperties>
</file>